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3.xml" ContentType="application/vnd.openxmlformats-officedocument.themeOverride+xml"/>
  <Override PartName="/ppt/drawings/drawing1.xml" ContentType="application/vnd.openxmlformats-officedocument.drawingml.chartshapes+xml"/>
  <Override PartName="/ppt/charts/chart8.xml" ContentType="application/vnd.openxmlformats-officedocument.drawingml.char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301" r:id="rId2"/>
    <p:sldId id="420" r:id="rId3"/>
    <p:sldId id="304" r:id="rId4"/>
    <p:sldId id="358" r:id="rId5"/>
    <p:sldId id="305" r:id="rId6"/>
    <p:sldId id="306" r:id="rId7"/>
    <p:sldId id="307" r:id="rId8"/>
    <p:sldId id="265" r:id="rId9"/>
    <p:sldId id="308" r:id="rId10"/>
    <p:sldId id="362" r:id="rId11"/>
    <p:sldId id="385" r:id="rId12"/>
    <p:sldId id="315" r:id="rId13"/>
    <p:sldId id="313" r:id="rId14"/>
    <p:sldId id="318" r:id="rId15"/>
    <p:sldId id="312" r:id="rId16"/>
    <p:sldId id="320" r:id="rId17"/>
    <p:sldId id="323" r:id="rId18"/>
    <p:sldId id="321" r:id="rId19"/>
    <p:sldId id="322" r:id="rId20"/>
    <p:sldId id="424" r:id="rId21"/>
    <p:sldId id="325" r:id="rId22"/>
    <p:sldId id="338" r:id="rId23"/>
    <p:sldId id="327" r:id="rId24"/>
    <p:sldId id="326" r:id="rId25"/>
    <p:sldId id="376" r:id="rId26"/>
    <p:sldId id="363" r:id="rId27"/>
    <p:sldId id="364" r:id="rId28"/>
    <p:sldId id="365" r:id="rId29"/>
    <p:sldId id="368" r:id="rId30"/>
    <p:sldId id="413" r:id="rId31"/>
    <p:sldId id="414" r:id="rId32"/>
    <p:sldId id="384" r:id="rId33"/>
    <p:sldId id="429" r:id="rId34"/>
    <p:sldId id="382" r:id="rId35"/>
    <p:sldId id="428" r:id="rId36"/>
    <p:sldId id="395" r:id="rId37"/>
    <p:sldId id="380" r:id="rId38"/>
    <p:sldId id="377" r:id="rId39"/>
    <p:sldId id="378" r:id="rId40"/>
    <p:sldId id="390" r:id="rId41"/>
    <p:sldId id="396" r:id="rId42"/>
    <p:sldId id="404" r:id="rId43"/>
    <p:sldId id="403" r:id="rId44"/>
    <p:sldId id="388" r:id="rId45"/>
    <p:sldId id="399" r:id="rId46"/>
    <p:sldId id="401" r:id="rId47"/>
    <p:sldId id="411" r:id="rId48"/>
    <p:sldId id="418" r:id="rId49"/>
    <p:sldId id="412" r:id="rId50"/>
    <p:sldId id="421" r:id="rId51"/>
    <p:sldId id="423" r:id="rId52"/>
    <p:sldId id="427" r:id="rId53"/>
    <p:sldId id="416" r:id="rId54"/>
    <p:sldId id="410" r:id="rId55"/>
    <p:sldId id="417" r:id="rId56"/>
    <p:sldId id="408" r:id="rId57"/>
    <p:sldId id="400" r:id="rId58"/>
    <p:sldId id="373" r:id="rId59"/>
    <p:sldId id="374" r:id="rId60"/>
    <p:sldId id="386" r:id="rId61"/>
    <p:sldId id="387" r:id="rId62"/>
    <p:sldId id="389" r:id="rId63"/>
    <p:sldId id="409" r:id="rId64"/>
    <p:sldId id="343" r:id="rId65"/>
    <p:sldId id="425" r:id="rId66"/>
    <p:sldId id="426"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98FB98"/>
    <a:srgbClr val="008000"/>
    <a:srgbClr val="94EE32"/>
    <a:srgbClr val="F5C24C"/>
    <a:srgbClr val="FF8000"/>
    <a:srgbClr val="FAC090"/>
    <a:srgbClr val="EEECE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4660"/>
  </p:normalViewPr>
  <p:slideViewPr>
    <p:cSldViewPr snapToGrid="0">
      <p:cViewPr varScale="1">
        <p:scale>
          <a:sx n="64" d="100"/>
          <a:sy n="64" d="100"/>
        </p:scale>
        <p:origin x="6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atul\Downloads\AllStates.csv"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atul\Downloads\AllStates.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atul\Downloads\AllStates.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ratul\Downloads\AllStates.csv"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oleObject" Target="file:///\\SGDCFILERU01\PDAPD\001.Planning\Ratul%20-%20Transferred%20from%20AGMD\India%20-%20passed%20to%20PDAPD\Ratul\Research\Research%20with%20JRI\NBC\NBC\AllStates_MonthWise.csv" TargetMode="External"/><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SGDCFILERU01\PDAPD\001.Planning\Ratul%20-%20Transferred%20from%20AGMD\India%20-%20passed%20to%20PDAPD\Ratul\Research\Remonetisation.xlsx" TargetMode="External"/><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92D050"/>
              </a:solidFill>
              <a:ln w="19050">
                <a:solidFill>
                  <a:schemeClr val="lt1"/>
                </a:solidFill>
              </a:ln>
              <a:effectLst/>
            </c:spPr>
            <c:extLst>
              <c:ext xmlns:c16="http://schemas.microsoft.com/office/drawing/2014/chart" uri="{C3380CC4-5D6E-409C-BE32-E72D297353CC}">
                <c16:uniqueId val="{00000001-C74E-4523-8820-C226E984A90E}"/>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C74E-4523-8820-C226E984A90E}"/>
              </c:ext>
            </c:extLst>
          </c:dPt>
          <c:val>
            <c:numRef>
              <c:f>AllStates!$I$7:$I$8</c:f>
              <c:numCache>
                <c:formatCode>0%</c:formatCode>
                <c:ptCount val="2"/>
                <c:pt idx="0">
                  <c:v>0.11</c:v>
                </c:pt>
                <c:pt idx="1">
                  <c:v>0.89</c:v>
                </c:pt>
              </c:numCache>
            </c:numRef>
          </c:val>
          <c:extLst>
            <c:ext xmlns:c16="http://schemas.microsoft.com/office/drawing/2014/chart" uri="{C3380CC4-5D6E-409C-BE32-E72D297353CC}">
              <c16:uniqueId val="{00000004-C74E-4523-8820-C226E984A90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92D050"/>
              </a:solidFill>
              <a:ln w="19050">
                <a:solidFill>
                  <a:schemeClr val="lt1"/>
                </a:solidFill>
              </a:ln>
              <a:effectLst/>
            </c:spPr>
            <c:extLst>
              <c:ext xmlns:c16="http://schemas.microsoft.com/office/drawing/2014/chart" uri="{C3380CC4-5D6E-409C-BE32-E72D297353CC}">
                <c16:uniqueId val="{00000001-B77D-4AC4-B884-7D32DC1D237A}"/>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B77D-4AC4-B884-7D32DC1D237A}"/>
              </c:ext>
            </c:extLst>
          </c:dPt>
          <c:val>
            <c:numRef>
              <c:f>AllStates!$J$7:$J$8</c:f>
              <c:numCache>
                <c:formatCode>0%</c:formatCode>
                <c:ptCount val="2"/>
                <c:pt idx="0">
                  <c:v>0.12</c:v>
                </c:pt>
                <c:pt idx="1">
                  <c:v>0.88</c:v>
                </c:pt>
              </c:numCache>
            </c:numRef>
          </c:val>
          <c:extLst>
            <c:ext xmlns:c16="http://schemas.microsoft.com/office/drawing/2014/chart" uri="{C3380CC4-5D6E-409C-BE32-E72D297353CC}">
              <c16:uniqueId val="{00000004-B77D-4AC4-B884-7D32DC1D237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92D050"/>
              </a:solidFill>
              <a:ln w="19050">
                <a:solidFill>
                  <a:schemeClr val="lt1"/>
                </a:solidFill>
              </a:ln>
              <a:effectLst/>
            </c:spPr>
            <c:extLst>
              <c:ext xmlns:c16="http://schemas.microsoft.com/office/drawing/2014/chart" uri="{C3380CC4-5D6E-409C-BE32-E72D297353CC}">
                <c16:uniqueId val="{00000001-E83E-46D2-8CB8-12F774BD024D}"/>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E83E-46D2-8CB8-12F774BD024D}"/>
              </c:ext>
            </c:extLst>
          </c:dPt>
          <c:val>
            <c:numRef>
              <c:f>AllStates!$K$7:$K$8</c:f>
              <c:numCache>
                <c:formatCode>0%</c:formatCode>
                <c:ptCount val="2"/>
                <c:pt idx="0">
                  <c:v>0.06</c:v>
                </c:pt>
                <c:pt idx="1">
                  <c:v>0.94</c:v>
                </c:pt>
              </c:numCache>
            </c:numRef>
          </c:val>
          <c:extLst>
            <c:ext xmlns:c16="http://schemas.microsoft.com/office/drawing/2014/chart" uri="{C3380CC4-5D6E-409C-BE32-E72D297353CC}">
              <c16:uniqueId val="{00000004-E83E-46D2-8CB8-12F774BD024D}"/>
            </c:ext>
          </c:extLst>
        </c:ser>
        <c:dLbls>
          <c:showLegendKey val="0"/>
          <c:showVal val="0"/>
          <c:showCatName val="0"/>
          <c:showSerName val="0"/>
          <c:showPercent val="0"/>
          <c:showBubbleSize val="0"/>
          <c:showLeaderLines val="1"/>
        </c:dLbls>
        <c:firstSliceAng val="0"/>
        <c:holeSize val="75"/>
      </c:doughnutChart>
      <c:spPr>
        <a:solidFill>
          <a:schemeClr val="bg1"/>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92D050"/>
              </a:solidFill>
              <a:ln w="19050">
                <a:solidFill>
                  <a:schemeClr val="lt1"/>
                </a:solidFill>
              </a:ln>
              <a:effectLst/>
            </c:spPr>
            <c:extLst>
              <c:ext xmlns:c16="http://schemas.microsoft.com/office/drawing/2014/chart" uri="{C3380CC4-5D6E-409C-BE32-E72D297353CC}">
                <c16:uniqueId val="{00000001-0CA9-48E0-9F2E-F9D9E7A5FB4C}"/>
              </c:ext>
            </c:extLst>
          </c:dPt>
          <c:dPt>
            <c:idx val="1"/>
            <c:bubble3D val="0"/>
            <c:spPr>
              <a:solidFill>
                <a:schemeClr val="bg1">
                  <a:lumMod val="95000"/>
                </a:schemeClr>
              </a:solidFill>
              <a:ln w="19050">
                <a:solidFill>
                  <a:schemeClr val="lt1"/>
                </a:solidFill>
              </a:ln>
              <a:effectLst/>
            </c:spPr>
            <c:extLst>
              <c:ext xmlns:c16="http://schemas.microsoft.com/office/drawing/2014/chart" uri="{C3380CC4-5D6E-409C-BE32-E72D297353CC}">
                <c16:uniqueId val="{00000003-0CA9-48E0-9F2E-F9D9E7A5FB4C}"/>
              </c:ext>
            </c:extLst>
          </c:dPt>
          <c:val>
            <c:numRef>
              <c:f>AllStates!$L$7:$L$8</c:f>
              <c:numCache>
                <c:formatCode>0%</c:formatCode>
                <c:ptCount val="2"/>
                <c:pt idx="0">
                  <c:v>0.05</c:v>
                </c:pt>
                <c:pt idx="1">
                  <c:v>0.95</c:v>
                </c:pt>
              </c:numCache>
            </c:numRef>
          </c:val>
          <c:extLst>
            <c:ext xmlns:c16="http://schemas.microsoft.com/office/drawing/2014/chart" uri="{C3380CC4-5D6E-409C-BE32-E72D297353CC}">
              <c16:uniqueId val="{00000004-0CA9-48E0-9F2E-F9D9E7A5FB4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cked"/>
        <c:varyColors val="0"/>
        <c:ser>
          <c:idx val="0"/>
          <c:order val="0"/>
          <c:spPr>
            <a:solidFill>
              <a:srgbClr val="FAC090"/>
            </a:solidFill>
            <a:ln>
              <a:solidFill>
                <a:srgbClr val="008000"/>
              </a:solidFill>
            </a:ln>
            <a:effectLst/>
          </c:spPr>
          <c:dLbls>
            <c:dLbl>
              <c:idx val="0"/>
              <c:layout>
                <c:manualLayout>
                  <c:x val="5.555555555555554E-3"/>
                  <c:y val="-4.16666666666667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67B-4940-BFB3-8DFB3015AA22}"/>
                </c:ext>
              </c:extLst>
            </c:dLbl>
            <c:dLbl>
              <c:idx val="2"/>
              <c:layout>
                <c:manualLayout>
                  <c:x val="0"/>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7B-4940-BFB3-8DFB3015AA22}"/>
                </c:ext>
              </c:extLst>
            </c:dLbl>
            <c:dLbl>
              <c:idx val="3"/>
              <c:layout>
                <c:manualLayout>
                  <c:x val="0"/>
                  <c:y val="-7.8703703703703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67B-4940-BFB3-8DFB3015AA22}"/>
                </c:ext>
              </c:extLst>
            </c:dLbl>
            <c:dLbl>
              <c:idx val="4"/>
              <c:layout>
                <c:manualLayout>
                  <c:x val="0"/>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67B-4940-BFB3-8DFB3015AA22}"/>
                </c:ext>
              </c:extLst>
            </c:dLbl>
            <c:dLbl>
              <c:idx val="5"/>
              <c:layout>
                <c:manualLayout>
                  <c:x val="0"/>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67B-4940-BFB3-8DFB3015AA22}"/>
                </c:ext>
              </c:extLst>
            </c:dLbl>
            <c:dLbl>
              <c:idx val="6"/>
              <c:layout>
                <c:manualLayout>
                  <c:x val="0"/>
                  <c:y val="-8.7962962962962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67B-4940-BFB3-8DFB3015AA22}"/>
                </c:ext>
              </c:extLst>
            </c:dLbl>
            <c:dLbl>
              <c:idx val="7"/>
              <c:layout>
                <c:manualLayout>
                  <c:x val="1.3888888888888888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67B-4940-BFB3-8DFB3015AA22}"/>
                </c:ext>
              </c:extLst>
            </c:dLbl>
            <c:dLbl>
              <c:idx val="8"/>
              <c:layout>
                <c:manualLayout>
                  <c:x val="0"/>
                  <c:y val="-0.185185185185185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67B-4940-BFB3-8DFB3015AA22}"/>
                </c:ext>
              </c:extLst>
            </c:dLbl>
            <c:dLbl>
              <c:idx val="9"/>
              <c:layout>
                <c:manualLayout>
                  <c:x val="1.6666666666666666E-2"/>
                  <c:y val="-0.1435185185185185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67B-4940-BFB3-8DFB3015AA22}"/>
                </c:ext>
              </c:extLst>
            </c:dLbl>
            <c:dLbl>
              <c:idx val="10"/>
              <c:layout>
                <c:manualLayout>
                  <c:x val="2.7777777777777779E-3"/>
                  <c:y val="-6.4814814814814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67B-4940-BFB3-8DFB3015AA22}"/>
                </c:ext>
              </c:extLst>
            </c:dLbl>
            <c:dLbl>
              <c:idx val="11"/>
              <c:layout>
                <c:manualLayout>
                  <c:x val="0"/>
                  <c:y val="-0.166666666666666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67B-4940-BFB3-8DFB3015AA22}"/>
                </c:ext>
              </c:extLst>
            </c:dLbl>
            <c:dLbl>
              <c:idx val="12"/>
              <c:layout>
                <c:manualLayout>
                  <c:x val="0"/>
                  <c:y val="-9.25925925925925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91-4563-A245-9459672B4C07}"/>
                </c:ext>
              </c:extLst>
            </c:dLbl>
            <c:dLbl>
              <c:idx val="13"/>
              <c:layout>
                <c:manualLayout>
                  <c:x val="-8.3333333333334356E-3"/>
                  <c:y val="-0.1944444444444445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891-4563-A245-9459672B4C07}"/>
                </c:ext>
              </c:extLst>
            </c:dLbl>
            <c:dLbl>
              <c:idx val="14"/>
              <c:layout>
                <c:manualLayout>
                  <c:x val="-1.1111111111111112E-2"/>
                  <c:y val="-0.263888888888888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91-4563-A245-9459672B4C07}"/>
                </c:ext>
              </c:extLst>
            </c:dLbl>
            <c:dLbl>
              <c:idx val="15"/>
              <c:layout>
                <c:manualLayout>
                  <c:x val="2.777777777777676E-3"/>
                  <c:y val="-0.39351833624963545"/>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6.9305555555555551E-2"/>
                      <c:h val="7.8634441528142307E-2"/>
                    </c:manualLayout>
                  </c15:layout>
                </c:ext>
                <c:ext xmlns:c16="http://schemas.microsoft.com/office/drawing/2014/chart" uri="{C3380CC4-5D6E-409C-BE32-E72D297353CC}">
                  <c16:uniqueId val="{00000002-D891-4563-A245-9459672B4C07}"/>
                </c:ext>
              </c:extLst>
            </c:dLbl>
            <c:dLbl>
              <c:idx val="16"/>
              <c:layout>
                <c:manualLayout>
                  <c:x val="0"/>
                  <c:y val="-0.2314814814814815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91-4563-A245-9459672B4C07}"/>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Sheet1!$A$5:$A$21</c:f>
              <c:numCache>
                <c:formatCode>mmm\-yy</c:formatCode>
                <c:ptCount val="17"/>
                <c:pt idx="0">
                  <c:v>42461</c:v>
                </c:pt>
                <c:pt idx="1">
                  <c:v>42491</c:v>
                </c:pt>
                <c:pt idx="2">
                  <c:v>42522</c:v>
                </c:pt>
                <c:pt idx="3">
                  <c:v>42552</c:v>
                </c:pt>
                <c:pt idx="4">
                  <c:v>42583</c:v>
                </c:pt>
                <c:pt idx="5">
                  <c:v>42614</c:v>
                </c:pt>
                <c:pt idx="6">
                  <c:v>42644</c:v>
                </c:pt>
                <c:pt idx="7">
                  <c:v>42675</c:v>
                </c:pt>
                <c:pt idx="8">
                  <c:v>42705</c:v>
                </c:pt>
                <c:pt idx="9">
                  <c:v>42736</c:v>
                </c:pt>
                <c:pt idx="10">
                  <c:v>42767</c:v>
                </c:pt>
                <c:pt idx="11">
                  <c:v>42795</c:v>
                </c:pt>
                <c:pt idx="12">
                  <c:v>42826</c:v>
                </c:pt>
                <c:pt idx="13">
                  <c:v>42856</c:v>
                </c:pt>
                <c:pt idx="14">
                  <c:v>42887</c:v>
                </c:pt>
                <c:pt idx="15">
                  <c:v>42917</c:v>
                </c:pt>
                <c:pt idx="16">
                  <c:v>42948</c:v>
                </c:pt>
              </c:numCache>
            </c:numRef>
          </c:cat>
          <c:val>
            <c:numRef>
              <c:f>Sheet1!$B$5:$B$21</c:f>
              <c:numCache>
                <c:formatCode>General</c:formatCode>
                <c:ptCount val="17"/>
                <c:pt idx="0">
                  <c:v>0.7</c:v>
                </c:pt>
                <c:pt idx="1">
                  <c:v>1.1000000000000001</c:v>
                </c:pt>
                <c:pt idx="2">
                  <c:v>1.5</c:v>
                </c:pt>
                <c:pt idx="3">
                  <c:v>3</c:v>
                </c:pt>
                <c:pt idx="4">
                  <c:v>3.1</c:v>
                </c:pt>
                <c:pt idx="5">
                  <c:v>3.5</c:v>
                </c:pt>
                <c:pt idx="6">
                  <c:v>3.1</c:v>
                </c:pt>
                <c:pt idx="7">
                  <c:v>3.8</c:v>
                </c:pt>
                <c:pt idx="8">
                  <c:v>8.4</c:v>
                </c:pt>
                <c:pt idx="9">
                  <c:v>7.3</c:v>
                </c:pt>
                <c:pt idx="10">
                  <c:v>5.3</c:v>
                </c:pt>
                <c:pt idx="11">
                  <c:v>6.6</c:v>
                </c:pt>
                <c:pt idx="12">
                  <c:v>6.07</c:v>
                </c:pt>
                <c:pt idx="13">
                  <c:v>9.1199999999999992</c:v>
                </c:pt>
                <c:pt idx="14">
                  <c:v>12.61</c:v>
                </c:pt>
                <c:pt idx="15">
                  <c:v>18.7</c:v>
                </c:pt>
                <c:pt idx="16">
                  <c:v>13.23</c:v>
                </c:pt>
              </c:numCache>
            </c:numRef>
          </c:val>
          <c:extLst>
            <c:ext xmlns:c16="http://schemas.microsoft.com/office/drawing/2014/chart" uri="{C3380CC4-5D6E-409C-BE32-E72D297353CC}">
              <c16:uniqueId val="{00000000-D891-4563-A245-9459672B4C07}"/>
            </c:ext>
          </c:extLst>
        </c:ser>
        <c:dLbls>
          <c:showLegendKey val="0"/>
          <c:showVal val="0"/>
          <c:showCatName val="0"/>
          <c:showSerName val="0"/>
          <c:showPercent val="0"/>
          <c:showBubbleSize val="0"/>
        </c:dLbls>
        <c:axId val="105773696"/>
        <c:axId val="105316736"/>
      </c:areaChart>
      <c:catAx>
        <c:axId val="105773696"/>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05316736"/>
        <c:crosses val="autoZero"/>
        <c:auto val="0"/>
        <c:lblAlgn val="ctr"/>
        <c:lblOffset val="100"/>
        <c:noMultiLvlLbl val="0"/>
      </c:catAx>
      <c:valAx>
        <c:axId val="105316736"/>
        <c:scaling>
          <c:orientation val="minMax"/>
        </c:scaling>
        <c:delete val="1"/>
        <c:axPos val="l"/>
        <c:numFmt formatCode="General" sourceLinked="1"/>
        <c:majorTickMark val="none"/>
        <c:minorTickMark val="none"/>
        <c:tickLblPos val="nextTo"/>
        <c:crossAx val="105773696"/>
        <c:crosses val="autoZero"/>
        <c:crossBetween val="midCat"/>
      </c:valAx>
      <c:spPr>
        <a:solidFill>
          <a:srgbClr val="EEECE1"/>
        </a:solidFill>
        <a:ln>
          <a:noFill/>
        </a:ln>
        <a:effectLst/>
      </c:spPr>
    </c:plotArea>
    <c:plotVisOnly val="1"/>
    <c:dispBlanksAs val="zero"/>
    <c:showDLblsOverMax val="0"/>
  </c:chart>
  <c:spPr>
    <a:solidFill>
      <a:srgbClr val="EEECE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AllStates_MonthWise!$B$15</c:f>
              <c:strCache>
                <c:ptCount val="1"/>
                <c:pt idx="0">
                  <c:v>No. of Aadhaar Issued during a Month (in Mn) - LHS</c:v>
                </c:pt>
              </c:strCache>
            </c:strRef>
          </c:tx>
          <c:spPr>
            <a:solidFill>
              <a:srgbClr val="FAC090"/>
            </a:solidFill>
          </c:spPr>
          <c:invertIfNegative val="0"/>
          <c:cat>
            <c:strRef>
              <c:f>AllStates_MonthWise!$A$16:$A$26</c:f>
              <c:strCache>
                <c:ptCount val="11"/>
                <c:pt idx="0">
                  <c:v>	Nov-2016</c:v>
                </c:pt>
                <c:pt idx="1">
                  <c:v>	Dec-2016</c:v>
                </c:pt>
                <c:pt idx="2">
                  <c:v>	Jan-2017</c:v>
                </c:pt>
                <c:pt idx="3">
                  <c:v>	Feb-2017</c:v>
                </c:pt>
                <c:pt idx="4">
                  <c:v>	Mar-2017</c:v>
                </c:pt>
                <c:pt idx="5">
                  <c:v>	Apr-2017</c:v>
                </c:pt>
                <c:pt idx="6">
                  <c:v>	May-2017</c:v>
                </c:pt>
                <c:pt idx="7">
                  <c:v>	Jun-2017</c:v>
                </c:pt>
                <c:pt idx="8">
                  <c:v>	Jul-2017</c:v>
                </c:pt>
                <c:pt idx="9">
                  <c:v>	Aug-2017</c:v>
                </c:pt>
                <c:pt idx="10">
                  <c:v>	Sep-2017</c:v>
                </c:pt>
              </c:strCache>
            </c:strRef>
          </c:cat>
          <c:val>
            <c:numRef>
              <c:f>AllStates_MonthWise!$B$16:$B$26</c:f>
              <c:numCache>
                <c:formatCode>0.00</c:formatCode>
                <c:ptCount val="11"/>
                <c:pt idx="0">
                  <c:v>10.487189000000001</c:v>
                </c:pt>
                <c:pt idx="1">
                  <c:v>16.051946000000001</c:v>
                </c:pt>
                <c:pt idx="2">
                  <c:v>13.075298</c:v>
                </c:pt>
                <c:pt idx="3">
                  <c:v>9.4318179999999998</c:v>
                </c:pt>
                <c:pt idx="4">
                  <c:v>10.284153999999999</c:v>
                </c:pt>
                <c:pt idx="5">
                  <c:v>7.9509080000000001</c:v>
                </c:pt>
                <c:pt idx="6">
                  <c:v>9.4105679999999996</c:v>
                </c:pt>
                <c:pt idx="7">
                  <c:v>7.892722</c:v>
                </c:pt>
                <c:pt idx="8">
                  <c:v>8.5488630000000008</c:v>
                </c:pt>
                <c:pt idx="9">
                  <c:v>8.4615519999999993</c:v>
                </c:pt>
                <c:pt idx="10">
                  <c:v>7.0000999999999998</c:v>
                </c:pt>
              </c:numCache>
            </c:numRef>
          </c:val>
          <c:extLst>
            <c:ext xmlns:c16="http://schemas.microsoft.com/office/drawing/2014/chart" uri="{C3380CC4-5D6E-409C-BE32-E72D297353CC}">
              <c16:uniqueId val="{00000000-9D05-4E38-A884-54F6D0B5868E}"/>
            </c:ext>
          </c:extLst>
        </c:ser>
        <c:dLbls>
          <c:showLegendKey val="0"/>
          <c:showVal val="0"/>
          <c:showCatName val="0"/>
          <c:showSerName val="0"/>
          <c:showPercent val="0"/>
          <c:showBubbleSize val="0"/>
        </c:dLbls>
        <c:gapWidth val="150"/>
        <c:axId val="105630336"/>
        <c:axId val="105644416"/>
      </c:barChart>
      <c:lineChart>
        <c:grouping val="standard"/>
        <c:varyColors val="0"/>
        <c:ser>
          <c:idx val="1"/>
          <c:order val="1"/>
          <c:tx>
            <c:strRef>
              <c:f>AllStates_MonthWise!$C$15</c:f>
              <c:strCache>
                <c:ptCount val="1"/>
                <c:pt idx="0">
                  <c:v>No. of Aadhaar - Cumulative Total (in Bn) - RHS</c:v>
                </c:pt>
              </c:strCache>
            </c:strRef>
          </c:tx>
          <c:spPr>
            <a:ln>
              <a:solidFill>
                <a:srgbClr val="008000"/>
              </a:solidFill>
            </a:ln>
          </c:spPr>
          <c:marker>
            <c:spPr>
              <a:solidFill>
                <a:srgbClr val="008000"/>
              </a:solidFill>
              <a:ln>
                <a:solidFill>
                  <a:srgbClr val="008000"/>
                </a:solidFill>
              </a:ln>
            </c:spPr>
          </c:marker>
          <c:dLbls>
            <c:dLbl>
              <c:idx val="10"/>
              <c:layout>
                <c:manualLayout>
                  <c:x val="-4.7035852430383232E-2"/>
                  <c:y val="-5.42397617111210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D05-4E38-A884-54F6D0B5868E}"/>
                </c:ext>
              </c:extLst>
            </c:dLbl>
            <c:spPr>
              <a:noFill/>
              <a:ln>
                <a:noFill/>
              </a:ln>
              <a:effectLst/>
            </c:spPr>
            <c:txPr>
              <a:bodyPr/>
              <a:lstStyle/>
              <a:p>
                <a:pPr>
                  <a:defRPr sz="1000" b="1">
                    <a:latin typeface="Arial" panose="020B0604020202020204" pitchFamily="34" charset="0"/>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strRef>
              <c:f>AllStates_MonthWise!$A$16:$A$26</c:f>
              <c:strCache>
                <c:ptCount val="11"/>
                <c:pt idx="0">
                  <c:v>	Nov-2016</c:v>
                </c:pt>
                <c:pt idx="1">
                  <c:v>	Dec-2016</c:v>
                </c:pt>
                <c:pt idx="2">
                  <c:v>	Jan-2017</c:v>
                </c:pt>
                <c:pt idx="3">
                  <c:v>	Feb-2017</c:v>
                </c:pt>
                <c:pt idx="4">
                  <c:v>	Mar-2017</c:v>
                </c:pt>
                <c:pt idx="5">
                  <c:v>	Apr-2017</c:v>
                </c:pt>
                <c:pt idx="6">
                  <c:v>	May-2017</c:v>
                </c:pt>
                <c:pt idx="7">
                  <c:v>	Jun-2017</c:v>
                </c:pt>
                <c:pt idx="8">
                  <c:v>	Jul-2017</c:v>
                </c:pt>
                <c:pt idx="9">
                  <c:v>	Aug-2017</c:v>
                </c:pt>
                <c:pt idx="10">
                  <c:v>	Sep-2017</c:v>
                </c:pt>
              </c:strCache>
            </c:strRef>
          </c:cat>
          <c:val>
            <c:numRef>
              <c:f>AllStates_MonthWise!$C$16:$C$26</c:f>
              <c:numCache>
                <c:formatCode>0.00</c:formatCode>
                <c:ptCount val="11"/>
                <c:pt idx="0">
                  <c:v>1.0839735850000001</c:v>
                </c:pt>
                <c:pt idx="1">
                  <c:v>1.100025531</c:v>
                </c:pt>
                <c:pt idx="2">
                  <c:v>1.113100829</c:v>
                </c:pt>
                <c:pt idx="3">
                  <c:v>1.1225326470000001</c:v>
                </c:pt>
                <c:pt idx="4">
                  <c:v>1.1328168009999999</c:v>
                </c:pt>
                <c:pt idx="5">
                  <c:v>1.1407677089999999</c:v>
                </c:pt>
                <c:pt idx="6">
                  <c:v>1.150178277</c:v>
                </c:pt>
                <c:pt idx="7">
                  <c:v>1.158070999</c:v>
                </c:pt>
                <c:pt idx="8">
                  <c:v>1.1666198619999999</c:v>
                </c:pt>
                <c:pt idx="9">
                  <c:v>1.1750814140000001</c:v>
                </c:pt>
                <c:pt idx="10">
                  <c:v>1.1820815140000001</c:v>
                </c:pt>
              </c:numCache>
            </c:numRef>
          </c:val>
          <c:smooth val="0"/>
          <c:extLst>
            <c:ext xmlns:c16="http://schemas.microsoft.com/office/drawing/2014/chart" uri="{C3380CC4-5D6E-409C-BE32-E72D297353CC}">
              <c16:uniqueId val="{00000002-9D05-4E38-A884-54F6D0B5868E}"/>
            </c:ext>
          </c:extLst>
        </c:ser>
        <c:dLbls>
          <c:showLegendKey val="0"/>
          <c:showVal val="0"/>
          <c:showCatName val="0"/>
          <c:showSerName val="0"/>
          <c:showPercent val="0"/>
          <c:showBubbleSize val="0"/>
        </c:dLbls>
        <c:marker val="1"/>
        <c:smooth val="0"/>
        <c:axId val="105647488"/>
        <c:axId val="105645952"/>
      </c:lineChart>
      <c:catAx>
        <c:axId val="105630336"/>
        <c:scaling>
          <c:orientation val="minMax"/>
        </c:scaling>
        <c:delete val="0"/>
        <c:axPos val="b"/>
        <c:numFmt formatCode="General" sourceLinked="0"/>
        <c:majorTickMark val="out"/>
        <c:minorTickMark val="none"/>
        <c:tickLblPos val="nextTo"/>
        <c:txPr>
          <a:bodyPr rot="-5400000" vert="horz"/>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crossAx val="105644416"/>
        <c:crosses val="autoZero"/>
        <c:auto val="0"/>
        <c:lblAlgn val="ctr"/>
        <c:lblOffset val="100"/>
        <c:noMultiLvlLbl val="0"/>
      </c:catAx>
      <c:valAx>
        <c:axId val="105644416"/>
        <c:scaling>
          <c:orientation val="minMax"/>
        </c:scaling>
        <c:delete val="0"/>
        <c:axPos val="l"/>
        <c:numFmt formatCode="0" sourceLinked="0"/>
        <c:majorTickMark val="out"/>
        <c:minorTickMark val="none"/>
        <c:tickLblPos val="nextTo"/>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crossAx val="105630336"/>
        <c:crosses val="autoZero"/>
        <c:crossBetween val="between"/>
      </c:valAx>
      <c:valAx>
        <c:axId val="105645952"/>
        <c:scaling>
          <c:orientation val="minMax"/>
        </c:scaling>
        <c:delete val="0"/>
        <c:axPos val="r"/>
        <c:numFmt formatCode="0.00" sourceLinked="1"/>
        <c:majorTickMark val="out"/>
        <c:minorTickMark val="none"/>
        <c:tickLblPos val="nextTo"/>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crossAx val="105647488"/>
        <c:crosses val="max"/>
        <c:crossBetween val="between"/>
      </c:valAx>
      <c:catAx>
        <c:axId val="105647488"/>
        <c:scaling>
          <c:orientation val="minMax"/>
        </c:scaling>
        <c:delete val="1"/>
        <c:axPos val="b"/>
        <c:numFmt formatCode="General" sourceLinked="1"/>
        <c:majorTickMark val="out"/>
        <c:minorTickMark val="none"/>
        <c:tickLblPos val="nextTo"/>
        <c:crossAx val="105645952"/>
        <c:crosses val="autoZero"/>
        <c:auto val="1"/>
        <c:lblAlgn val="ctr"/>
        <c:lblOffset val="100"/>
        <c:noMultiLvlLbl val="0"/>
      </c:catAx>
      <c:spPr>
        <a:solidFill>
          <a:srgbClr val="EEECE1"/>
        </a:solidFill>
      </c:spPr>
    </c:plotArea>
    <c:legend>
      <c:legendPos val="b"/>
      <c:layout>
        <c:manualLayout>
          <c:xMode val="edge"/>
          <c:yMode val="edge"/>
          <c:x val="0"/>
          <c:y val="0.86753417745614902"/>
          <c:w val="1"/>
          <c:h val="0.10922021038194188"/>
        </c:manualLayout>
      </c:layout>
      <c:overlay val="0"/>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solidFill>
      <a:srgbClr val="EEECE1"/>
    </a:solidFill>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FAC090"/>
            </a:solidFill>
          </c:spPr>
          <c:invertIfNegative val="0"/>
          <c:dLbls>
            <c:spPr>
              <a:noFill/>
              <a:ln>
                <a:noFill/>
              </a:ln>
              <a:effectLst/>
            </c:spPr>
            <c:txPr>
              <a:bodyPr rot="-5400000" vert="horz"/>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Sheet2!$C$1:$C$26</c:f>
              <c:strCache>
                <c:ptCount val="26"/>
                <c:pt idx="0">
                  <c:v>28-Oct-2016</c:v>
                </c:pt>
                <c:pt idx="1">
                  <c:v>11-Nov</c:v>
                </c:pt>
                <c:pt idx="2">
                  <c:v>25-Nov</c:v>
                </c:pt>
                <c:pt idx="3">
                  <c:v>09-Dec</c:v>
                </c:pt>
                <c:pt idx="4">
                  <c:v>23-Dec</c:v>
                </c:pt>
                <c:pt idx="5">
                  <c:v>06-Jan-2017</c:v>
                </c:pt>
                <c:pt idx="6">
                  <c:v>20-Jan</c:v>
                </c:pt>
                <c:pt idx="7">
                  <c:v>03-Feb</c:v>
                </c:pt>
                <c:pt idx="8">
                  <c:v>17-Feb</c:v>
                </c:pt>
                <c:pt idx="9">
                  <c:v>03-Mar</c:v>
                </c:pt>
                <c:pt idx="10">
                  <c:v>17-Mar</c:v>
                </c:pt>
                <c:pt idx="11">
                  <c:v>31-Mar</c:v>
                </c:pt>
                <c:pt idx="12">
                  <c:v>14-Apr</c:v>
                </c:pt>
                <c:pt idx="13">
                  <c:v>28-Apr</c:v>
                </c:pt>
                <c:pt idx="14">
                  <c:v>12-May</c:v>
                </c:pt>
                <c:pt idx="15">
                  <c:v>26-May</c:v>
                </c:pt>
                <c:pt idx="16">
                  <c:v>09-Jun</c:v>
                </c:pt>
                <c:pt idx="17">
                  <c:v>23-Jun</c:v>
                </c:pt>
                <c:pt idx="18">
                  <c:v>07-Jul</c:v>
                </c:pt>
                <c:pt idx="19">
                  <c:v>21-Jul</c:v>
                </c:pt>
                <c:pt idx="20">
                  <c:v>04-Aug</c:v>
                </c:pt>
                <c:pt idx="21">
                  <c:v>18-Aug</c:v>
                </c:pt>
                <c:pt idx="22">
                  <c:v>01-Sep</c:v>
                </c:pt>
                <c:pt idx="23">
                  <c:v>15-Sep</c:v>
                </c:pt>
                <c:pt idx="24">
                  <c:v>29-Sep</c:v>
                </c:pt>
                <c:pt idx="25">
                  <c:v>13-Oct-2017</c:v>
                </c:pt>
              </c:strCache>
            </c:strRef>
          </c:cat>
          <c:val>
            <c:numRef>
              <c:f>Sheet2!$D$1:$D$26</c:f>
              <c:numCache>
                <c:formatCode>0.0</c:formatCode>
                <c:ptCount val="26"/>
                <c:pt idx="0">
                  <c:v>17</c:v>
                </c:pt>
                <c:pt idx="1">
                  <c:v>15.3</c:v>
                </c:pt>
                <c:pt idx="2">
                  <c:v>9.1</c:v>
                </c:pt>
                <c:pt idx="3">
                  <c:v>7.8</c:v>
                </c:pt>
                <c:pt idx="4">
                  <c:v>7.8</c:v>
                </c:pt>
                <c:pt idx="5">
                  <c:v>8.1</c:v>
                </c:pt>
                <c:pt idx="6">
                  <c:v>9.1</c:v>
                </c:pt>
                <c:pt idx="7">
                  <c:v>9.8000000000000007</c:v>
                </c:pt>
                <c:pt idx="8">
                  <c:v>10.6</c:v>
                </c:pt>
                <c:pt idx="9">
                  <c:v>11.3</c:v>
                </c:pt>
                <c:pt idx="10">
                  <c:v>12.1</c:v>
                </c:pt>
                <c:pt idx="11">
                  <c:v>12.6</c:v>
                </c:pt>
                <c:pt idx="12">
                  <c:v>13.3</c:v>
                </c:pt>
                <c:pt idx="13">
                  <c:v>13.5</c:v>
                </c:pt>
                <c:pt idx="14">
                  <c:v>14</c:v>
                </c:pt>
                <c:pt idx="15">
                  <c:v>14.1</c:v>
                </c:pt>
                <c:pt idx="16">
                  <c:v>14.5</c:v>
                </c:pt>
                <c:pt idx="17">
                  <c:v>14.5</c:v>
                </c:pt>
                <c:pt idx="18">
                  <c:v>14.6</c:v>
                </c:pt>
                <c:pt idx="19">
                  <c:v>14.7</c:v>
                </c:pt>
                <c:pt idx="20">
                  <c:v>14.7</c:v>
                </c:pt>
                <c:pt idx="21">
                  <c:v>14.9</c:v>
                </c:pt>
                <c:pt idx="22">
                  <c:v>14.8</c:v>
                </c:pt>
                <c:pt idx="23">
                  <c:v>15</c:v>
                </c:pt>
                <c:pt idx="24">
                  <c:v>14.9</c:v>
                </c:pt>
                <c:pt idx="25">
                  <c:v>15.3</c:v>
                </c:pt>
              </c:numCache>
            </c:numRef>
          </c:val>
          <c:extLst>
            <c:ext xmlns:c16="http://schemas.microsoft.com/office/drawing/2014/chart" uri="{C3380CC4-5D6E-409C-BE32-E72D297353CC}">
              <c16:uniqueId val="{00000000-1C8A-4E2A-8385-EE5919BDA1E4}"/>
            </c:ext>
          </c:extLst>
        </c:ser>
        <c:dLbls>
          <c:showLegendKey val="0"/>
          <c:showVal val="0"/>
          <c:showCatName val="0"/>
          <c:showSerName val="0"/>
          <c:showPercent val="0"/>
          <c:showBubbleSize val="0"/>
        </c:dLbls>
        <c:gapWidth val="150"/>
        <c:axId val="2505728"/>
        <c:axId val="2523904"/>
      </c:barChart>
      <c:catAx>
        <c:axId val="2505728"/>
        <c:scaling>
          <c:orientation val="minMax"/>
        </c:scaling>
        <c:delete val="0"/>
        <c:axPos val="b"/>
        <c:numFmt formatCode="General" sourceLinked="0"/>
        <c:majorTickMark val="out"/>
        <c:minorTickMark val="none"/>
        <c:tickLblPos val="nextTo"/>
        <c:txPr>
          <a:bodyPr rot="-5400000" vert="horz"/>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crossAx val="2523904"/>
        <c:crosses val="autoZero"/>
        <c:auto val="1"/>
        <c:lblAlgn val="ctr"/>
        <c:lblOffset val="100"/>
        <c:noMultiLvlLbl val="0"/>
      </c:catAx>
      <c:valAx>
        <c:axId val="2523904"/>
        <c:scaling>
          <c:orientation val="minMax"/>
        </c:scaling>
        <c:delete val="1"/>
        <c:axPos val="l"/>
        <c:numFmt formatCode="0.0" sourceLinked="1"/>
        <c:majorTickMark val="out"/>
        <c:minorTickMark val="none"/>
        <c:tickLblPos val="nextTo"/>
        <c:crossAx val="2505728"/>
        <c:crosses val="autoZero"/>
        <c:crossBetween val="between"/>
      </c:valAx>
      <c:spPr>
        <a:solidFill>
          <a:srgbClr val="EEECE1"/>
        </a:solidFill>
      </c:spPr>
    </c:plotArea>
    <c:plotVisOnly val="1"/>
    <c:dispBlanksAs val="gap"/>
    <c:showDLblsOverMax val="0"/>
  </c:chart>
  <c:spPr>
    <a:solidFill>
      <a:srgbClr val="EEECE1"/>
    </a:solidFill>
  </c:sp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PSL!$P$7</c:f>
              <c:strCache>
                <c:ptCount val="1"/>
                <c:pt idx="0">
                  <c:v>Public Sector Banks</c:v>
                </c:pt>
              </c:strCache>
            </c:strRef>
          </c:tx>
          <c:spPr>
            <a:solidFill>
              <a:schemeClr val="accent2">
                <a:lumMod val="40000"/>
                <a:lumOff val="60000"/>
              </a:schemeClr>
            </a:solidFill>
          </c:spPr>
          <c:invertIfNegative val="0"/>
          <c:dLbls>
            <c:spPr>
              <a:noFill/>
              <a:ln>
                <a:noFill/>
              </a:ln>
              <a:effectLst/>
            </c:spPr>
            <c:txPr>
              <a:bodyPr/>
              <a:lstStyle/>
              <a:p>
                <a:pPr>
                  <a:defRPr sz="1800" b="1">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PSL!$K$8:$K$16</c:f>
              <c:numCache>
                <c:formatCode>General</c:formatCode>
                <c:ptCount val="9"/>
                <c:pt idx="0">
                  <c:v>2009</c:v>
                </c:pt>
                <c:pt idx="1">
                  <c:v>2010</c:v>
                </c:pt>
                <c:pt idx="2">
                  <c:v>2011</c:v>
                </c:pt>
                <c:pt idx="3">
                  <c:v>2012</c:v>
                </c:pt>
                <c:pt idx="4">
                  <c:v>2013</c:v>
                </c:pt>
                <c:pt idx="5">
                  <c:v>2014</c:v>
                </c:pt>
                <c:pt idx="6">
                  <c:v>2015</c:v>
                </c:pt>
                <c:pt idx="7">
                  <c:v>2016</c:v>
                </c:pt>
                <c:pt idx="8">
                  <c:v>2017</c:v>
                </c:pt>
              </c:numCache>
            </c:numRef>
          </c:cat>
          <c:val>
            <c:numRef>
              <c:f>PSL!$P$8:$P$16</c:f>
              <c:numCache>
                <c:formatCode>0</c:formatCode>
                <c:ptCount val="9"/>
                <c:pt idx="0">
                  <c:v>110.782</c:v>
                </c:pt>
                <c:pt idx="1">
                  <c:v>132.88876923076924</c:v>
                </c:pt>
                <c:pt idx="2">
                  <c:v>157.15384615384616</c:v>
                </c:pt>
                <c:pt idx="3">
                  <c:v>173.83076923076922</c:v>
                </c:pt>
                <c:pt idx="4">
                  <c:v>197.26153846153846</c:v>
                </c:pt>
                <c:pt idx="5">
                  <c:v>249.07692307692307</c:v>
                </c:pt>
                <c:pt idx="6">
                  <c:v>269.4153846153846</c:v>
                </c:pt>
                <c:pt idx="7">
                  <c:v>305.38461538461536</c:v>
                </c:pt>
                <c:pt idx="8">
                  <c:v>305.98461538461538</c:v>
                </c:pt>
              </c:numCache>
            </c:numRef>
          </c:val>
          <c:extLst>
            <c:ext xmlns:c16="http://schemas.microsoft.com/office/drawing/2014/chart" uri="{C3380CC4-5D6E-409C-BE32-E72D297353CC}">
              <c16:uniqueId val="{00000000-DE99-4C93-BCDD-53A432FE937A}"/>
            </c:ext>
          </c:extLst>
        </c:ser>
        <c:ser>
          <c:idx val="1"/>
          <c:order val="1"/>
          <c:tx>
            <c:strRef>
              <c:f>PSL!$Q$7</c:f>
              <c:strCache>
                <c:ptCount val="1"/>
                <c:pt idx="0">
                  <c:v>Private Sector Banks</c:v>
                </c:pt>
              </c:strCache>
            </c:strRef>
          </c:tx>
          <c:spPr>
            <a:solidFill>
              <a:srgbClr val="F79646">
                <a:lumMod val="60000"/>
                <a:lumOff val="40000"/>
              </a:srgbClr>
            </a:solidFill>
          </c:spPr>
          <c:invertIfNegative val="0"/>
          <c:dLbls>
            <c:spPr>
              <a:noFill/>
              <a:ln>
                <a:noFill/>
              </a:ln>
              <a:effectLst/>
            </c:spPr>
            <c:txPr>
              <a:bodyPr/>
              <a:lstStyle/>
              <a:p>
                <a:pPr>
                  <a:defRPr sz="1800" b="1">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PSL!$K$8:$K$16</c:f>
              <c:numCache>
                <c:formatCode>General</c:formatCode>
                <c:ptCount val="9"/>
                <c:pt idx="0">
                  <c:v>2009</c:v>
                </c:pt>
                <c:pt idx="1">
                  <c:v>2010</c:v>
                </c:pt>
                <c:pt idx="2">
                  <c:v>2011</c:v>
                </c:pt>
                <c:pt idx="3">
                  <c:v>2012</c:v>
                </c:pt>
                <c:pt idx="4">
                  <c:v>2013</c:v>
                </c:pt>
                <c:pt idx="5">
                  <c:v>2014</c:v>
                </c:pt>
                <c:pt idx="6">
                  <c:v>2015</c:v>
                </c:pt>
                <c:pt idx="7">
                  <c:v>2016</c:v>
                </c:pt>
                <c:pt idx="8">
                  <c:v>2017</c:v>
                </c:pt>
              </c:numCache>
            </c:numRef>
          </c:cat>
          <c:val>
            <c:numRef>
              <c:f>PSL!$Q$8:$Q$16</c:f>
              <c:numCache>
                <c:formatCode>0</c:formatCode>
                <c:ptCount val="9"/>
                <c:pt idx="0">
                  <c:v>29.262615384615383</c:v>
                </c:pt>
                <c:pt idx="1">
                  <c:v>33.026000000000003</c:v>
                </c:pt>
                <c:pt idx="2">
                  <c:v>38.323076923076925</c:v>
                </c:pt>
                <c:pt idx="3">
                  <c:v>44.061538461538461</c:v>
                </c:pt>
                <c:pt idx="4">
                  <c:v>50.369230769230768</c:v>
                </c:pt>
                <c:pt idx="5">
                  <c:v>71.461538461538467</c:v>
                </c:pt>
                <c:pt idx="6">
                  <c:v>81.58461538461539</c:v>
                </c:pt>
                <c:pt idx="7">
                  <c:v>99.692307692307693</c:v>
                </c:pt>
                <c:pt idx="8">
                  <c:v>109.38461538461539</c:v>
                </c:pt>
              </c:numCache>
            </c:numRef>
          </c:val>
          <c:extLst>
            <c:ext xmlns:c16="http://schemas.microsoft.com/office/drawing/2014/chart" uri="{C3380CC4-5D6E-409C-BE32-E72D297353CC}">
              <c16:uniqueId val="{00000001-DE99-4C93-BCDD-53A432FE937A}"/>
            </c:ext>
          </c:extLst>
        </c:ser>
        <c:ser>
          <c:idx val="2"/>
          <c:order val="2"/>
          <c:tx>
            <c:strRef>
              <c:f>PSL!$R$7</c:f>
              <c:strCache>
                <c:ptCount val="1"/>
                <c:pt idx="0">
                  <c:v>Foreign Banks</c:v>
                </c:pt>
              </c:strCache>
            </c:strRef>
          </c:tx>
          <c:spPr>
            <a:solidFill>
              <a:srgbClr val="F79646">
                <a:lumMod val="75000"/>
              </a:srgbClr>
            </a:solidFill>
          </c:spPr>
          <c:invertIfNegative val="0"/>
          <c:dLbls>
            <c:dLbl>
              <c:idx val="0"/>
              <c:layout>
                <c:manualLayout>
                  <c:x val="0"/>
                  <c:y val="-3.17738800567301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E99-4C93-BCDD-53A432FE937A}"/>
                </c:ext>
              </c:extLst>
            </c:dLbl>
            <c:dLbl>
              <c:idx val="1"/>
              <c:layout>
                <c:manualLayout>
                  <c:x val="0"/>
                  <c:y val="-3.17738800567300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E99-4C93-BCDD-53A432FE937A}"/>
                </c:ext>
              </c:extLst>
            </c:dLbl>
            <c:dLbl>
              <c:idx val="2"/>
              <c:layout>
                <c:manualLayout>
                  <c:x val="0"/>
                  <c:y val="-3.9717350070912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E99-4C93-BCDD-53A432FE937A}"/>
                </c:ext>
              </c:extLst>
            </c:dLbl>
            <c:dLbl>
              <c:idx val="3"/>
              <c:layout>
                <c:manualLayout>
                  <c:x val="0"/>
                  <c:y val="-3.57456150638214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E99-4C93-BCDD-53A432FE937A}"/>
                </c:ext>
              </c:extLst>
            </c:dLbl>
            <c:dLbl>
              <c:idx val="4"/>
              <c:layout>
                <c:manualLayout>
                  <c:x val="0"/>
                  <c:y val="-3.17738800567301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E99-4C93-BCDD-53A432FE937A}"/>
                </c:ext>
              </c:extLst>
            </c:dLbl>
            <c:dLbl>
              <c:idx val="5"/>
              <c:layout>
                <c:manualLayout>
                  <c:x val="0"/>
                  <c:y val="-3.9717350070912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E99-4C93-BCDD-53A432FE937A}"/>
                </c:ext>
              </c:extLst>
            </c:dLbl>
            <c:dLbl>
              <c:idx val="6"/>
              <c:layout>
                <c:manualLayout>
                  <c:x val="0"/>
                  <c:y val="-3.9717350070912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E99-4C93-BCDD-53A432FE937A}"/>
                </c:ext>
              </c:extLst>
            </c:dLbl>
            <c:dLbl>
              <c:idx val="7"/>
              <c:layout>
                <c:manualLayout>
                  <c:x val="0"/>
                  <c:y val="-3.97173500709126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E99-4C93-BCDD-53A432FE937A}"/>
                </c:ext>
              </c:extLst>
            </c:dLbl>
            <c:dLbl>
              <c:idx val="8"/>
              <c:layout>
                <c:manualLayout>
                  <c:x val="0"/>
                  <c:y val="-4.36890850780039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E99-4C93-BCDD-53A432FE937A}"/>
                </c:ext>
              </c:extLst>
            </c:dLbl>
            <c:spPr>
              <a:noFill/>
              <a:ln>
                <a:noFill/>
              </a:ln>
              <a:effectLst/>
            </c:spPr>
            <c:txPr>
              <a:bodyPr/>
              <a:lstStyle/>
              <a:p>
                <a:pPr>
                  <a:defRPr sz="1800" b="1">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PSL!$K$8:$K$16</c:f>
              <c:numCache>
                <c:formatCode>General</c:formatCode>
                <c:ptCount val="9"/>
                <c:pt idx="0">
                  <c:v>2009</c:v>
                </c:pt>
                <c:pt idx="1">
                  <c:v>2010</c:v>
                </c:pt>
                <c:pt idx="2">
                  <c:v>2011</c:v>
                </c:pt>
                <c:pt idx="3">
                  <c:v>2012</c:v>
                </c:pt>
                <c:pt idx="4">
                  <c:v>2013</c:v>
                </c:pt>
                <c:pt idx="5">
                  <c:v>2014</c:v>
                </c:pt>
                <c:pt idx="6">
                  <c:v>2015</c:v>
                </c:pt>
                <c:pt idx="7">
                  <c:v>2016</c:v>
                </c:pt>
                <c:pt idx="8">
                  <c:v>2017</c:v>
                </c:pt>
              </c:numCache>
            </c:numRef>
          </c:cat>
          <c:val>
            <c:numRef>
              <c:f>PSL!$R$8:$R$16</c:f>
              <c:numCache>
                <c:formatCode>0</c:formatCode>
                <c:ptCount val="9"/>
                <c:pt idx="0">
                  <c:v>8.5358461538461547</c:v>
                </c:pt>
                <c:pt idx="1">
                  <c:v>9.2246153846153849</c:v>
                </c:pt>
                <c:pt idx="2">
                  <c:v>10.261538461538462</c:v>
                </c:pt>
                <c:pt idx="3">
                  <c:v>12.384615384615385</c:v>
                </c:pt>
                <c:pt idx="4">
                  <c:v>13.061538461538461</c:v>
                </c:pt>
                <c:pt idx="5">
                  <c:v>13.953846153846154</c:v>
                </c:pt>
                <c:pt idx="6">
                  <c:v>14.923076923076923</c:v>
                </c:pt>
                <c:pt idx="7">
                  <c:v>16.984615384615385</c:v>
                </c:pt>
                <c:pt idx="8">
                  <c:v>19.046153846153846</c:v>
                </c:pt>
              </c:numCache>
            </c:numRef>
          </c:val>
          <c:extLst>
            <c:ext xmlns:c16="http://schemas.microsoft.com/office/drawing/2014/chart" uri="{C3380CC4-5D6E-409C-BE32-E72D297353CC}">
              <c16:uniqueId val="{0000000B-DE99-4C93-BCDD-53A432FE937A}"/>
            </c:ext>
          </c:extLst>
        </c:ser>
        <c:dLbls>
          <c:showLegendKey val="0"/>
          <c:showVal val="0"/>
          <c:showCatName val="0"/>
          <c:showSerName val="0"/>
          <c:showPercent val="0"/>
          <c:showBubbleSize val="0"/>
        </c:dLbls>
        <c:gapWidth val="150"/>
        <c:overlap val="100"/>
        <c:axId val="86661376"/>
        <c:axId val="86683648"/>
      </c:barChart>
      <c:catAx>
        <c:axId val="86661376"/>
        <c:scaling>
          <c:orientation val="minMax"/>
        </c:scaling>
        <c:delete val="0"/>
        <c:axPos val="b"/>
        <c:numFmt formatCode="General" sourceLinked="1"/>
        <c:majorTickMark val="out"/>
        <c:minorTickMark val="none"/>
        <c:tickLblPos val="nextTo"/>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crossAx val="86683648"/>
        <c:crosses val="autoZero"/>
        <c:auto val="1"/>
        <c:lblAlgn val="ctr"/>
        <c:lblOffset val="100"/>
        <c:noMultiLvlLbl val="0"/>
      </c:catAx>
      <c:valAx>
        <c:axId val="86683648"/>
        <c:scaling>
          <c:orientation val="minMax"/>
        </c:scaling>
        <c:delete val="1"/>
        <c:axPos val="l"/>
        <c:numFmt formatCode="0" sourceLinked="1"/>
        <c:majorTickMark val="out"/>
        <c:minorTickMark val="none"/>
        <c:tickLblPos val="nextTo"/>
        <c:crossAx val="86661376"/>
        <c:crosses val="autoZero"/>
        <c:crossBetween val="between"/>
      </c:valAx>
      <c:spPr>
        <a:solidFill>
          <a:srgbClr val="EEECE1"/>
        </a:solidFill>
      </c:spPr>
    </c:plotArea>
    <c:legend>
      <c:legendPos val="b"/>
      <c:overlay val="0"/>
      <c:txPr>
        <a:bodyPr/>
        <a:lstStyle/>
        <a:p>
          <a:pPr>
            <a:defRPr sz="2000" b="1">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showDLblsOverMax val="0"/>
  </c:chart>
  <c:spPr>
    <a:solidFill>
      <a:srgbClr val="EEECE1"/>
    </a:solidFill>
  </c:sp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0.04883</cdr:x>
      <cdr:y>0.64915</cdr:y>
    </cdr:from>
    <cdr:to>
      <cdr:x>0.04883</cdr:x>
      <cdr:y>0.77129</cdr:y>
    </cdr:to>
    <cdr:cxnSp macro="">
      <cdr:nvCxnSpPr>
        <cdr:cNvPr id="2" name="Straight Arrow Connector 1">
          <a:extLst xmlns:a="http://schemas.openxmlformats.org/drawingml/2006/main">
            <a:ext uri="{FF2B5EF4-FFF2-40B4-BE49-F238E27FC236}">
              <a16:creationId xmlns:a16="http://schemas.microsoft.com/office/drawing/2014/main" id="{7101B1B0-BC05-4066-A288-D656E2EB6052}"/>
            </a:ext>
          </a:extLst>
        </cdr:cNvPr>
        <cdr:cNvCxnSpPr/>
      </cdr:nvCxnSpPr>
      <cdr:spPr>
        <a:xfrm xmlns:a="http://schemas.openxmlformats.org/drawingml/2006/main">
          <a:off x="420011" y="3393679"/>
          <a:ext cx="0" cy="638536"/>
        </a:xfrm>
        <a:prstGeom xmlns:a="http://schemas.openxmlformats.org/drawingml/2006/main" prst="straightConnector1">
          <a:avLst/>
        </a:prstGeom>
        <a:ln xmlns:a="http://schemas.openxmlformats.org/drawingml/2006/main" w="28575">
          <a:solidFill>
            <a:schemeClr val="tx1"/>
          </a:solidFill>
          <a:headEnd type="non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0.18932</cdr:x>
      <cdr:y>0.16285</cdr:y>
    </cdr:from>
    <cdr:to>
      <cdr:x>0.96484</cdr:x>
      <cdr:y>0.47208</cdr:y>
    </cdr:to>
    <cdr:cxnSp macro="">
      <cdr:nvCxnSpPr>
        <cdr:cNvPr id="4" name="Straight Arrow Connector 3">
          <a:extLst xmlns:a="http://schemas.openxmlformats.org/drawingml/2006/main">
            <a:ext uri="{FF2B5EF4-FFF2-40B4-BE49-F238E27FC236}">
              <a16:creationId xmlns:a16="http://schemas.microsoft.com/office/drawing/2014/main" id="{BEDEC498-1DF1-4F52-83D6-879FC7EC60BF}"/>
            </a:ext>
          </a:extLst>
        </cdr:cNvPr>
        <cdr:cNvCxnSpPr/>
      </cdr:nvCxnSpPr>
      <cdr:spPr>
        <a:xfrm xmlns:a="http://schemas.openxmlformats.org/drawingml/2006/main" flipV="1">
          <a:off x="1637964" y="934094"/>
          <a:ext cx="6709668" cy="1773719"/>
        </a:xfrm>
        <a:prstGeom xmlns:a="http://schemas.openxmlformats.org/drawingml/2006/main" prst="straightConnector1">
          <a:avLst/>
        </a:prstGeom>
        <a:ln xmlns:a="http://schemas.openxmlformats.org/drawingml/2006/main" w="28575">
          <a:solidFill>
            <a:schemeClr val="tx1"/>
          </a:solidFill>
          <a:headEnd type="none" w="med" len="med"/>
          <a:tailEnd type="triangl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074B53-DF83-4493-BC68-D5F9722EDEAD}" type="datetimeFigureOut">
              <a:rPr lang="en-GB" smtClean="0"/>
              <a:t>14/12/2017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5DF553-DA52-4592-ACF2-CB2F3365F374}" type="slidenum">
              <a:rPr lang="en-GB" smtClean="0"/>
              <a:t>‹#›</a:t>
            </a:fld>
            <a:endParaRPr lang="en-GB"/>
          </a:p>
        </p:txBody>
      </p:sp>
    </p:spTree>
    <p:extLst>
      <p:ext uri="{BB962C8B-B14F-4D97-AF65-F5344CB8AC3E}">
        <p14:creationId xmlns:p14="http://schemas.microsoft.com/office/powerpoint/2010/main" val="2667338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7EAC2D-30D0-44A8-85DB-B414B33FA2B5}" type="slidenum">
              <a:rPr lang="en-US" smtClean="0"/>
              <a:t>13</a:t>
            </a:fld>
            <a:endParaRPr lang="en-US"/>
          </a:p>
        </p:txBody>
      </p:sp>
    </p:spTree>
    <p:extLst>
      <p:ext uri="{BB962C8B-B14F-4D97-AF65-F5344CB8AC3E}">
        <p14:creationId xmlns:p14="http://schemas.microsoft.com/office/powerpoint/2010/main" val="2758134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9FE59-3614-480E-9F10-268DF18D0B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D285716-5E16-4137-BEDF-5CA41B7373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BE3B19F-3D64-41E5-961D-64426F14709A}"/>
              </a:ext>
            </a:extLst>
          </p:cNvPr>
          <p:cNvSpPr>
            <a:spLocks noGrp="1"/>
          </p:cNvSpPr>
          <p:nvPr>
            <p:ph type="dt" sz="half" idx="10"/>
          </p:nvPr>
        </p:nvSpPr>
        <p:spPr/>
        <p:txBody>
          <a:bodyPr/>
          <a:lstStyle/>
          <a:p>
            <a:fld id="{F9B66F25-C6DA-4B67-8C61-99B0A9E8F4DB}" type="datetimeFigureOut">
              <a:rPr lang="en-GB" smtClean="0"/>
              <a:t>14/12/2017</a:t>
            </a:fld>
            <a:endParaRPr lang="en-GB"/>
          </a:p>
        </p:txBody>
      </p:sp>
      <p:sp>
        <p:nvSpPr>
          <p:cNvPr id="5" name="Footer Placeholder 4">
            <a:extLst>
              <a:ext uri="{FF2B5EF4-FFF2-40B4-BE49-F238E27FC236}">
                <a16:creationId xmlns:a16="http://schemas.microsoft.com/office/drawing/2014/main" id="{16794BF1-440C-4B32-BC06-004F7758B8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477A82-7B1B-40A7-8B3B-512078FB2546}"/>
              </a:ext>
            </a:extLst>
          </p:cNvPr>
          <p:cNvSpPr>
            <a:spLocks noGrp="1"/>
          </p:cNvSpPr>
          <p:nvPr>
            <p:ph type="sldNum" sz="quarter" idx="12"/>
          </p:nvPr>
        </p:nvSpPr>
        <p:spPr/>
        <p:txBody>
          <a:bodyPr/>
          <a:lstStyle/>
          <a:p>
            <a:fld id="{ABB646F9-A644-4CF2-8AAD-D9158CF93240}" type="slidenum">
              <a:rPr lang="en-GB" smtClean="0"/>
              <a:t>‹#›</a:t>
            </a:fld>
            <a:endParaRPr lang="en-GB"/>
          </a:p>
        </p:txBody>
      </p:sp>
    </p:spTree>
    <p:extLst>
      <p:ext uri="{BB962C8B-B14F-4D97-AF65-F5344CB8AC3E}">
        <p14:creationId xmlns:p14="http://schemas.microsoft.com/office/powerpoint/2010/main" val="952301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F368F-7420-4605-AB56-324ADD87661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D96A7B0-6AF8-42ED-AFF9-B60FF227AE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32AC26-A4F2-480A-B3A2-E9BD57E31641}"/>
              </a:ext>
            </a:extLst>
          </p:cNvPr>
          <p:cNvSpPr>
            <a:spLocks noGrp="1"/>
          </p:cNvSpPr>
          <p:nvPr>
            <p:ph type="dt" sz="half" idx="10"/>
          </p:nvPr>
        </p:nvSpPr>
        <p:spPr/>
        <p:txBody>
          <a:bodyPr/>
          <a:lstStyle/>
          <a:p>
            <a:fld id="{F9B66F25-C6DA-4B67-8C61-99B0A9E8F4DB}" type="datetimeFigureOut">
              <a:rPr lang="en-GB" smtClean="0"/>
              <a:t>14/12/2017</a:t>
            </a:fld>
            <a:endParaRPr lang="en-GB"/>
          </a:p>
        </p:txBody>
      </p:sp>
      <p:sp>
        <p:nvSpPr>
          <p:cNvPr id="5" name="Footer Placeholder 4">
            <a:extLst>
              <a:ext uri="{FF2B5EF4-FFF2-40B4-BE49-F238E27FC236}">
                <a16:creationId xmlns:a16="http://schemas.microsoft.com/office/drawing/2014/main" id="{0087E5BC-9C3E-40B8-AE03-652C0D0963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BBAAFA-1B63-46D2-8B1D-FFBDF7F13113}"/>
              </a:ext>
            </a:extLst>
          </p:cNvPr>
          <p:cNvSpPr>
            <a:spLocks noGrp="1"/>
          </p:cNvSpPr>
          <p:nvPr>
            <p:ph type="sldNum" sz="quarter" idx="12"/>
          </p:nvPr>
        </p:nvSpPr>
        <p:spPr/>
        <p:txBody>
          <a:bodyPr/>
          <a:lstStyle/>
          <a:p>
            <a:fld id="{ABB646F9-A644-4CF2-8AAD-D9158CF93240}" type="slidenum">
              <a:rPr lang="en-GB" smtClean="0"/>
              <a:t>‹#›</a:t>
            </a:fld>
            <a:endParaRPr lang="en-GB"/>
          </a:p>
        </p:txBody>
      </p:sp>
    </p:spTree>
    <p:extLst>
      <p:ext uri="{BB962C8B-B14F-4D97-AF65-F5344CB8AC3E}">
        <p14:creationId xmlns:p14="http://schemas.microsoft.com/office/powerpoint/2010/main" val="1767706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4026DC-2E34-48FC-BADA-D3B2299487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D9BB4D2-9353-4282-90CC-597C054988D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5B7CFD-1136-4C48-832E-1B61597601DE}"/>
              </a:ext>
            </a:extLst>
          </p:cNvPr>
          <p:cNvSpPr>
            <a:spLocks noGrp="1"/>
          </p:cNvSpPr>
          <p:nvPr>
            <p:ph type="dt" sz="half" idx="10"/>
          </p:nvPr>
        </p:nvSpPr>
        <p:spPr/>
        <p:txBody>
          <a:bodyPr/>
          <a:lstStyle/>
          <a:p>
            <a:fld id="{F9B66F25-C6DA-4B67-8C61-99B0A9E8F4DB}" type="datetimeFigureOut">
              <a:rPr lang="en-GB" smtClean="0"/>
              <a:t>14/12/2017</a:t>
            </a:fld>
            <a:endParaRPr lang="en-GB"/>
          </a:p>
        </p:txBody>
      </p:sp>
      <p:sp>
        <p:nvSpPr>
          <p:cNvPr id="5" name="Footer Placeholder 4">
            <a:extLst>
              <a:ext uri="{FF2B5EF4-FFF2-40B4-BE49-F238E27FC236}">
                <a16:creationId xmlns:a16="http://schemas.microsoft.com/office/drawing/2014/main" id="{7B3F3B6E-929A-4F4D-9622-7A64FCD691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AC1C9A-A3B9-476B-9F00-C2CF73894AB2}"/>
              </a:ext>
            </a:extLst>
          </p:cNvPr>
          <p:cNvSpPr>
            <a:spLocks noGrp="1"/>
          </p:cNvSpPr>
          <p:nvPr>
            <p:ph type="sldNum" sz="quarter" idx="12"/>
          </p:nvPr>
        </p:nvSpPr>
        <p:spPr/>
        <p:txBody>
          <a:bodyPr/>
          <a:lstStyle/>
          <a:p>
            <a:fld id="{ABB646F9-A644-4CF2-8AAD-D9158CF93240}" type="slidenum">
              <a:rPr lang="en-GB" smtClean="0"/>
              <a:t>‹#›</a:t>
            </a:fld>
            <a:endParaRPr lang="en-GB"/>
          </a:p>
        </p:txBody>
      </p:sp>
    </p:spTree>
    <p:extLst>
      <p:ext uri="{BB962C8B-B14F-4D97-AF65-F5344CB8AC3E}">
        <p14:creationId xmlns:p14="http://schemas.microsoft.com/office/powerpoint/2010/main" val="3971863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10">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flipH="1">
            <a:off x="0" y="0"/>
            <a:ext cx="6040582" cy="6858000"/>
          </a:xfrm>
          <a:custGeom>
            <a:avLst/>
            <a:gdLst>
              <a:gd name="connsiteX0" fmla="*/ 3774 w 1879600"/>
              <a:gd name="connsiteY0" fmla="*/ 0 h 2232025"/>
              <a:gd name="connsiteX1" fmla="*/ 1879600 w 1879600"/>
              <a:gd name="connsiteY1" fmla="*/ 0 h 2232025"/>
              <a:gd name="connsiteX2" fmla="*/ 1879600 w 1879600"/>
              <a:gd name="connsiteY2" fmla="*/ 2232025 h 2232025"/>
              <a:gd name="connsiteX3" fmla="*/ 0 w 1879600"/>
              <a:gd name="connsiteY3" fmla="*/ 2232025 h 2232025"/>
              <a:gd name="connsiteX4" fmla="*/ 150972 w 1879600"/>
              <a:gd name="connsiteY4" fmla="*/ 2032199 h 2232025"/>
              <a:gd name="connsiteX5" fmla="*/ 150972 w 1879600"/>
              <a:gd name="connsiteY5" fmla="*/ 1790899 h 2232025"/>
              <a:gd name="connsiteX6" fmla="*/ 150972 w 1879600"/>
              <a:gd name="connsiteY6" fmla="*/ 1647627 h 2232025"/>
              <a:gd name="connsiteX7" fmla="*/ 150972 w 1879600"/>
              <a:gd name="connsiteY7" fmla="*/ 1598613 h 2232025"/>
              <a:gd name="connsiteX8" fmla="*/ 150972 w 1879600"/>
              <a:gd name="connsiteY8" fmla="*/ 1579761 h 2232025"/>
              <a:gd name="connsiteX9" fmla="*/ 158520 w 1879600"/>
              <a:gd name="connsiteY9" fmla="*/ 1575991 h 2232025"/>
              <a:gd name="connsiteX10" fmla="*/ 188715 w 1879600"/>
              <a:gd name="connsiteY10" fmla="*/ 1545828 h 2232025"/>
              <a:gd name="connsiteX11" fmla="*/ 283072 w 1879600"/>
              <a:gd name="connsiteY11" fmla="*/ 1447800 h 2232025"/>
              <a:gd name="connsiteX12" fmla="*/ 468013 w 1879600"/>
              <a:gd name="connsiteY12" fmla="*/ 1266825 h 2232025"/>
              <a:gd name="connsiteX13" fmla="*/ 475561 w 1879600"/>
              <a:gd name="connsiteY13" fmla="*/ 972741 h 2232025"/>
              <a:gd name="connsiteX14" fmla="*/ 332138 w 1879600"/>
              <a:gd name="connsiteY14" fmla="*/ 829469 h 2232025"/>
              <a:gd name="connsiteX15" fmla="*/ 222683 w 1879600"/>
              <a:gd name="connsiteY15" fmla="*/ 723900 h 2232025"/>
              <a:gd name="connsiteX16" fmla="*/ 154746 w 1879600"/>
              <a:gd name="connsiteY16" fmla="*/ 656035 h 2232025"/>
              <a:gd name="connsiteX17" fmla="*/ 150972 w 1879600"/>
              <a:gd name="connsiteY17" fmla="*/ 652264 h 2232025"/>
              <a:gd name="connsiteX18" fmla="*/ 150972 w 1879600"/>
              <a:gd name="connsiteY18" fmla="*/ 625872 h 2232025"/>
              <a:gd name="connsiteX19" fmla="*/ 150972 w 1879600"/>
              <a:gd name="connsiteY19" fmla="*/ 505222 h 2232025"/>
              <a:gd name="connsiteX20" fmla="*/ 150972 w 1879600"/>
              <a:gd name="connsiteY20" fmla="*/ 226219 h 2232025"/>
              <a:gd name="connsiteX21" fmla="*/ 143423 w 1879600"/>
              <a:gd name="connsiteY21" fmla="*/ 135731 h 2232025"/>
              <a:gd name="connsiteX22" fmla="*/ 3774 w 1879600"/>
              <a:gd name="connsiteY22" fmla="*/ 0 h 223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79600" h="2232025">
                <a:moveTo>
                  <a:pt x="3774" y="0"/>
                </a:moveTo>
                <a:cubicBezTo>
                  <a:pt x="3774" y="0"/>
                  <a:pt x="3774" y="0"/>
                  <a:pt x="1879600" y="0"/>
                </a:cubicBezTo>
                <a:lnTo>
                  <a:pt x="1879600" y="2232025"/>
                </a:lnTo>
                <a:cubicBezTo>
                  <a:pt x="1879600" y="2232025"/>
                  <a:pt x="1879600" y="2232025"/>
                  <a:pt x="0" y="2232025"/>
                </a:cubicBezTo>
                <a:cubicBezTo>
                  <a:pt x="90583" y="2209403"/>
                  <a:pt x="150972" y="2126456"/>
                  <a:pt x="150972" y="2032199"/>
                </a:cubicBezTo>
                <a:cubicBezTo>
                  <a:pt x="150972" y="1953022"/>
                  <a:pt x="150972" y="1870075"/>
                  <a:pt x="150972" y="1790899"/>
                </a:cubicBezTo>
                <a:cubicBezTo>
                  <a:pt x="150972" y="1741885"/>
                  <a:pt x="150972" y="1696641"/>
                  <a:pt x="150972" y="1647627"/>
                </a:cubicBezTo>
                <a:cubicBezTo>
                  <a:pt x="150972" y="1632545"/>
                  <a:pt x="150972" y="1617464"/>
                  <a:pt x="150972" y="1598613"/>
                </a:cubicBezTo>
                <a:cubicBezTo>
                  <a:pt x="150972" y="1598613"/>
                  <a:pt x="150972" y="1587302"/>
                  <a:pt x="150972" y="1579761"/>
                </a:cubicBezTo>
                <a:cubicBezTo>
                  <a:pt x="154746" y="1579761"/>
                  <a:pt x="154746" y="1575991"/>
                  <a:pt x="158520" y="1575991"/>
                </a:cubicBezTo>
                <a:cubicBezTo>
                  <a:pt x="166069" y="1564680"/>
                  <a:pt x="177392" y="1553369"/>
                  <a:pt x="188715" y="1545828"/>
                </a:cubicBezTo>
                <a:cubicBezTo>
                  <a:pt x="218909" y="1511895"/>
                  <a:pt x="252878" y="1481733"/>
                  <a:pt x="283072" y="1447800"/>
                </a:cubicBezTo>
                <a:cubicBezTo>
                  <a:pt x="347235" y="1387475"/>
                  <a:pt x="407624" y="1327150"/>
                  <a:pt x="468013" y="1266825"/>
                </a:cubicBezTo>
                <a:cubicBezTo>
                  <a:pt x="547273" y="1183878"/>
                  <a:pt x="558596" y="1059458"/>
                  <a:pt x="475561" y="972741"/>
                </a:cubicBezTo>
                <a:cubicBezTo>
                  <a:pt x="426495" y="927497"/>
                  <a:pt x="377430" y="878483"/>
                  <a:pt x="332138" y="829469"/>
                </a:cubicBezTo>
                <a:cubicBezTo>
                  <a:pt x="294395" y="795536"/>
                  <a:pt x="260426" y="761603"/>
                  <a:pt x="222683" y="723900"/>
                </a:cubicBezTo>
                <a:cubicBezTo>
                  <a:pt x="200038" y="701278"/>
                  <a:pt x="177392" y="674886"/>
                  <a:pt x="154746" y="656035"/>
                </a:cubicBezTo>
                <a:cubicBezTo>
                  <a:pt x="154746" y="652264"/>
                  <a:pt x="154746" y="652264"/>
                  <a:pt x="150972" y="652264"/>
                </a:cubicBezTo>
                <a:cubicBezTo>
                  <a:pt x="154746" y="644724"/>
                  <a:pt x="150972" y="633413"/>
                  <a:pt x="150972" y="625872"/>
                </a:cubicBezTo>
                <a:cubicBezTo>
                  <a:pt x="150972" y="588169"/>
                  <a:pt x="150972" y="546695"/>
                  <a:pt x="150972" y="505222"/>
                </a:cubicBezTo>
                <a:cubicBezTo>
                  <a:pt x="150972" y="414735"/>
                  <a:pt x="150972" y="320477"/>
                  <a:pt x="150972" y="226219"/>
                </a:cubicBezTo>
                <a:cubicBezTo>
                  <a:pt x="150972" y="196056"/>
                  <a:pt x="150972" y="165894"/>
                  <a:pt x="143423" y="135731"/>
                </a:cubicBezTo>
                <a:cubicBezTo>
                  <a:pt x="120777" y="71636"/>
                  <a:pt x="67937" y="18851"/>
                  <a:pt x="3774"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277807194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C8D88-D02E-4B1B-B6F2-9696B388A7A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E03F56-E097-4A30-B897-55579D622F7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8C888B-5485-4431-83D1-E73F2F59E213}"/>
              </a:ext>
            </a:extLst>
          </p:cNvPr>
          <p:cNvSpPr>
            <a:spLocks noGrp="1"/>
          </p:cNvSpPr>
          <p:nvPr>
            <p:ph type="dt" sz="half" idx="10"/>
          </p:nvPr>
        </p:nvSpPr>
        <p:spPr/>
        <p:txBody>
          <a:bodyPr/>
          <a:lstStyle/>
          <a:p>
            <a:fld id="{F9B66F25-C6DA-4B67-8C61-99B0A9E8F4DB}" type="datetimeFigureOut">
              <a:rPr lang="en-GB" smtClean="0"/>
              <a:t>14/12/2017</a:t>
            </a:fld>
            <a:endParaRPr lang="en-GB"/>
          </a:p>
        </p:txBody>
      </p:sp>
      <p:sp>
        <p:nvSpPr>
          <p:cNvPr id="5" name="Footer Placeholder 4">
            <a:extLst>
              <a:ext uri="{FF2B5EF4-FFF2-40B4-BE49-F238E27FC236}">
                <a16:creationId xmlns:a16="http://schemas.microsoft.com/office/drawing/2014/main" id="{84629EFE-3F73-406E-93D2-39EDA41F95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4C40DD-7727-46F9-B724-6B86D00A754E}"/>
              </a:ext>
            </a:extLst>
          </p:cNvPr>
          <p:cNvSpPr>
            <a:spLocks noGrp="1"/>
          </p:cNvSpPr>
          <p:nvPr>
            <p:ph type="sldNum" sz="quarter" idx="12"/>
          </p:nvPr>
        </p:nvSpPr>
        <p:spPr/>
        <p:txBody>
          <a:bodyPr/>
          <a:lstStyle/>
          <a:p>
            <a:fld id="{ABB646F9-A644-4CF2-8AAD-D9158CF93240}" type="slidenum">
              <a:rPr lang="en-GB" smtClean="0"/>
              <a:t>‹#›</a:t>
            </a:fld>
            <a:endParaRPr lang="en-GB"/>
          </a:p>
        </p:txBody>
      </p:sp>
    </p:spTree>
    <p:extLst>
      <p:ext uri="{BB962C8B-B14F-4D97-AF65-F5344CB8AC3E}">
        <p14:creationId xmlns:p14="http://schemas.microsoft.com/office/powerpoint/2010/main" val="1228680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C6D1D-03FA-4A32-9500-49E633D7E4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C729BF3-DCA3-4892-BB0A-330DCBEB71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BE1C2A0-6A8D-4256-A1BD-DCED49DF4D0B}"/>
              </a:ext>
            </a:extLst>
          </p:cNvPr>
          <p:cNvSpPr>
            <a:spLocks noGrp="1"/>
          </p:cNvSpPr>
          <p:nvPr>
            <p:ph type="dt" sz="half" idx="10"/>
          </p:nvPr>
        </p:nvSpPr>
        <p:spPr/>
        <p:txBody>
          <a:bodyPr/>
          <a:lstStyle/>
          <a:p>
            <a:fld id="{F9B66F25-C6DA-4B67-8C61-99B0A9E8F4DB}" type="datetimeFigureOut">
              <a:rPr lang="en-GB" smtClean="0"/>
              <a:t>14/12/2017</a:t>
            </a:fld>
            <a:endParaRPr lang="en-GB"/>
          </a:p>
        </p:txBody>
      </p:sp>
      <p:sp>
        <p:nvSpPr>
          <p:cNvPr id="5" name="Footer Placeholder 4">
            <a:extLst>
              <a:ext uri="{FF2B5EF4-FFF2-40B4-BE49-F238E27FC236}">
                <a16:creationId xmlns:a16="http://schemas.microsoft.com/office/drawing/2014/main" id="{1730AE7B-821A-490F-ADCF-29B6F3F9D69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DAFA2D-1297-4C24-830B-54D529D4AE11}"/>
              </a:ext>
            </a:extLst>
          </p:cNvPr>
          <p:cNvSpPr>
            <a:spLocks noGrp="1"/>
          </p:cNvSpPr>
          <p:nvPr>
            <p:ph type="sldNum" sz="quarter" idx="12"/>
          </p:nvPr>
        </p:nvSpPr>
        <p:spPr/>
        <p:txBody>
          <a:bodyPr/>
          <a:lstStyle/>
          <a:p>
            <a:fld id="{ABB646F9-A644-4CF2-8AAD-D9158CF93240}" type="slidenum">
              <a:rPr lang="en-GB" smtClean="0"/>
              <a:t>‹#›</a:t>
            </a:fld>
            <a:endParaRPr lang="en-GB"/>
          </a:p>
        </p:txBody>
      </p:sp>
    </p:spTree>
    <p:extLst>
      <p:ext uri="{BB962C8B-B14F-4D97-AF65-F5344CB8AC3E}">
        <p14:creationId xmlns:p14="http://schemas.microsoft.com/office/powerpoint/2010/main" val="2544661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1A3B1-FCDF-45CE-9519-895F92CFDE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07B27B-F28C-4191-A05B-3D6089C4839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EF838CD-4C7D-4A92-AC34-D09FD1A33B6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CFBFA0-2E22-40E9-80BF-D7230978D699}"/>
              </a:ext>
            </a:extLst>
          </p:cNvPr>
          <p:cNvSpPr>
            <a:spLocks noGrp="1"/>
          </p:cNvSpPr>
          <p:nvPr>
            <p:ph type="dt" sz="half" idx="10"/>
          </p:nvPr>
        </p:nvSpPr>
        <p:spPr/>
        <p:txBody>
          <a:bodyPr/>
          <a:lstStyle/>
          <a:p>
            <a:fld id="{F9B66F25-C6DA-4B67-8C61-99B0A9E8F4DB}" type="datetimeFigureOut">
              <a:rPr lang="en-GB" smtClean="0"/>
              <a:t>14/12/2017</a:t>
            </a:fld>
            <a:endParaRPr lang="en-GB"/>
          </a:p>
        </p:txBody>
      </p:sp>
      <p:sp>
        <p:nvSpPr>
          <p:cNvPr id="6" name="Footer Placeholder 5">
            <a:extLst>
              <a:ext uri="{FF2B5EF4-FFF2-40B4-BE49-F238E27FC236}">
                <a16:creationId xmlns:a16="http://schemas.microsoft.com/office/drawing/2014/main" id="{42CEED17-582B-43ED-BE98-1FE5DE3FE2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A11095-7169-4174-BDB2-F4D6CF0DB8C2}"/>
              </a:ext>
            </a:extLst>
          </p:cNvPr>
          <p:cNvSpPr>
            <a:spLocks noGrp="1"/>
          </p:cNvSpPr>
          <p:nvPr>
            <p:ph type="sldNum" sz="quarter" idx="12"/>
          </p:nvPr>
        </p:nvSpPr>
        <p:spPr/>
        <p:txBody>
          <a:bodyPr/>
          <a:lstStyle/>
          <a:p>
            <a:fld id="{ABB646F9-A644-4CF2-8AAD-D9158CF93240}" type="slidenum">
              <a:rPr lang="en-GB" smtClean="0"/>
              <a:t>‹#›</a:t>
            </a:fld>
            <a:endParaRPr lang="en-GB"/>
          </a:p>
        </p:txBody>
      </p:sp>
    </p:spTree>
    <p:extLst>
      <p:ext uri="{BB962C8B-B14F-4D97-AF65-F5344CB8AC3E}">
        <p14:creationId xmlns:p14="http://schemas.microsoft.com/office/powerpoint/2010/main" val="145749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5A23C-3520-43FD-BEE8-1652E8E7CB5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478541-4C66-4841-B57D-92BBB9A366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3AF64C8-3FC9-4592-865A-057D97350E1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6373FFD-4241-45C4-AF57-D82199941F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60A893-E0B1-4264-ACEE-60F958F49CD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9EA7C63-33D7-4E59-9394-AE5703508279}"/>
              </a:ext>
            </a:extLst>
          </p:cNvPr>
          <p:cNvSpPr>
            <a:spLocks noGrp="1"/>
          </p:cNvSpPr>
          <p:nvPr>
            <p:ph type="dt" sz="half" idx="10"/>
          </p:nvPr>
        </p:nvSpPr>
        <p:spPr/>
        <p:txBody>
          <a:bodyPr/>
          <a:lstStyle/>
          <a:p>
            <a:fld id="{F9B66F25-C6DA-4B67-8C61-99B0A9E8F4DB}" type="datetimeFigureOut">
              <a:rPr lang="en-GB" smtClean="0"/>
              <a:t>14/12/2017</a:t>
            </a:fld>
            <a:endParaRPr lang="en-GB"/>
          </a:p>
        </p:txBody>
      </p:sp>
      <p:sp>
        <p:nvSpPr>
          <p:cNvPr id="8" name="Footer Placeholder 7">
            <a:extLst>
              <a:ext uri="{FF2B5EF4-FFF2-40B4-BE49-F238E27FC236}">
                <a16:creationId xmlns:a16="http://schemas.microsoft.com/office/drawing/2014/main" id="{CB6CB73C-677A-4727-9ADD-58A9CD826A4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0557BB1-A231-444D-84D0-DCF2FA993B8A}"/>
              </a:ext>
            </a:extLst>
          </p:cNvPr>
          <p:cNvSpPr>
            <a:spLocks noGrp="1"/>
          </p:cNvSpPr>
          <p:nvPr>
            <p:ph type="sldNum" sz="quarter" idx="12"/>
          </p:nvPr>
        </p:nvSpPr>
        <p:spPr/>
        <p:txBody>
          <a:bodyPr/>
          <a:lstStyle/>
          <a:p>
            <a:fld id="{ABB646F9-A644-4CF2-8AAD-D9158CF93240}" type="slidenum">
              <a:rPr lang="en-GB" smtClean="0"/>
              <a:t>‹#›</a:t>
            </a:fld>
            <a:endParaRPr lang="en-GB"/>
          </a:p>
        </p:txBody>
      </p:sp>
    </p:spTree>
    <p:extLst>
      <p:ext uri="{BB962C8B-B14F-4D97-AF65-F5344CB8AC3E}">
        <p14:creationId xmlns:p14="http://schemas.microsoft.com/office/powerpoint/2010/main" val="3546994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DFA98-3876-4037-BEA3-D89A781305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E2140E9-256F-4F8A-82DF-31FECE3B0AB7}"/>
              </a:ext>
            </a:extLst>
          </p:cNvPr>
          <p:cNvSpPr>
            <a:spLocks noGrp="1"/>
          </p:cNvSpPr>
          <p:nvPr>
            <p:ph type="dt" sz="half" idx="10"/>
          </p:nvPr>
        </p:nvSpPr>
        <p:spPr/>
        <p:txBody>
          <a:bodyPr/>
          <a:lstStyle/>
          <a:p>
            <a:fld id="{F9B66F25-C6DA-4B67-8C61-99B0A9E8F4DB}" type="datetimeFigureOut">
              <a:rPr lang="en-GB" smtClean="0"/>
              <a:t>14/12/2017</a:t>
            </a:fld>
            <a:endParaRPr lang="en-GB"/>
          </a:p>
        </p:txBody>
      </p:sp>
      <p:sp>
        <p:nvSpPr>
          <p:cNvPr id="4" name="Footer Placeholder 3">
            <a:extLst>
              <a:ext uri="{FF2B5EF4-FFF2-40B4-BE49-F238E27FC236}">
                <a16:creationId xmlns:a16="http://schemas.microsoft.com/office/drawing/2014/main" id="{6F773145-8184-4230-A250-CEF7C033785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7D1061-5360-4ACA-9103-0B714CE6F97E}"/>
              </a:ext>
            </a:extLst>
          </p:cNvPr>
          <p:cNvSpPr>
            <a:spLocks noGrp="1"/>
          </p:cNvSpPr>
          <p:nvPr>
            <p:ph type="sldNum" sz="quarter" idx="12"/>
          </p:nvPr>
        </p:nvSpPr>
        <p:spPr/>
        <p:txBody>
          <a:bodyPr/>
          <a:lstStyle/>
          <a:p>
            <a:fld id="{ABB646F9-A644-4CF2-8AAD-D9158CF93240}" type="slidenum">
              <a:rPr lang="en-GB" smtClean="0"/>
              <a:t>‹#›</a:t>
            </a:fld>
            <a:endParaRPr lang="en-GB"/>
          </a:p>
        </p:txBody>
      </p:sp>
    </p:spTree>
    <p:extLst>
      <p:ext uri="{BB962C8B-B14F-4D97-AF65-F5344CB8AC3E}">
        <p14:creationId xmlns:p14="http://schemas.microsoft.com/office/powerpoint/2010/main" val="47275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15EC1E-D624-4AF3-AE07-003D0CEB4897}"/>
              </a:ext>
            </a:extLst>
          </p:cNvPr>
          <p:cNvSpPr>
            <a:spLocks noGrp="1"/>
          </p:cNvSpPr>
          <p:nvPr>
            <p:ph type="dt" sz="half" idx="10"/>
          </p:nvPr>
        </p:nvSpPr>
        <p:spPr/>
        <p:txBody>
          <a:bodyPr/>
          <a:lstStyle/>
          <a:p>
            <a:fld id="{F9B66F25-C6DA-4B67-8C61-99B0A9E8F4DB}" type="datetimeFigureOut">
              <a:rPr lang="en-GB" smtClean="0"/>
              <a:t>14/12/2017</a:t>
            </a:fld>
            <a:endParaRPr lang="en-GB"/>
          </a:p>
        </p:txBody>
      </p:sp>
      <p:sp>
        <p:nvSpPr>
          <p:cNvPr id="3" name="Footer Placeholder 2">
            <a:extLst>
              <a:ext uri="{FF2B5EF4-FFF2-40B4-BE49-F238E27FC236}">
                <a16:creationId xmlns:a16="http://schemas.microsoft.com/office/drawing/2014/main" id="{3114CF0B-B00F-4CA1-A368-F280D819138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8791B24-1476-4472-B0B8-C20371B93E99}"/>
              </a:ext>
            </a:extLst>
          </p:cNvPr>
          <p:cNvSpPr>
            <a:spLocks noGrp="1"/>
          </p:cNvSpPr>
          <p:nvPr>
            <p:ph type="sldNum" sz="quarter" idx="12"/>
          </p:nvPr>
        </p:nvSpPr>
        <p:spPr/>
        <p:txBody>
          <a:bodyPr/>
          <a:lstStyle/>
          <a:p>
            <a:fld id="{ABB646F9-A644-4CF2-8AAD-D9158CF93240}" type="slidenum">
              <a:rPr lang="en-GB" smtClean="0"/>
              <a:t>‹#›</a:t>
            </a:fld>
            <a:endParaRPr lang="en-GB"/>
          </a:p>
        </p:txBody>
      </p:sp>
    </p:spTree>
    <p:extLst>
      <p:ext uri="{BB962C8B-B14F-4D97-AF65-F5344CB8AC3E}">
        <p14:creationId xmlns:p14="http://schemas.microsoft.com/office/powerpoint/2010/main" val="271008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4E240-2B55-4E91-BD00-53B9798EBD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BD9DCDB-2271-4E32-9CE8-549DA342E5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E0463EA-7A1B-4021-893C-8FE1741934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415C1E-065A-4ED5-8304-76BC722B5017}"/>
              </a:ext>
            </a:extLst>
          </p:cNvPr>
          <p:cNvSpPr>
            <a:spLocks noGrp="1"/>
          </p:cNvSpPr>
          <p:nvPr>
            <p:ph type="dt" sz="half" idx="10"/>
          </p:nvPr>
        </p:nvSpPr>
        <p:spPr/>
        <p:txBody>
          <a:bodyPr/>
          <a:lstStyle/>
          <a:p>
            <a:fld id="{F9B66F25-C6DA-4B67-8C61-99B0A9E8F4DB}" type="datetimeFigureOut">
              <a:rPr lang="en-GB" smtClean="0"/>
              <a:t>14/12/2017</a:t>
            </a:fld>
            <a:endParaRPr lang="en-GB"/>
          </a:p>
        </p:txBody>
      </p:sp>
      <p:sp>
        <p:nvSpPr>
          <p:cNvPr id="6" name="Footer Placeholder 5">
            <a:extLst>
              <a:ext uri="{FF2B5EF4-FFF2-40B4-BE49-F238E27FC236}">
                <a16:creationId xmlns:a16="http://schemas.microsoft.com/office/drawing/2014/main" id="{E3B35A21-76E0-43F0-838D-9A57A6A2BA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A2118C-66A4-486D-B145-C5F3BC24CDEB}"/>
              </a:ext>
            </a:extLst>
          </p:cNvPr>
          <p:cNvSpPr>
            <a:spLocks noGrp="1"/>
          </p:cNvSpPr>
          <p:nvPr>
            <p:ph type="sldNum" sz="quarter" idx="12"/>
          </p:nvPr>
        </p:nvSpPr>
        <p:spPr/>
        <p:txBody>
          <a:bodyPr/>
          <a:lstStyle/>
          <a:p>
            <a:fld id="{ABB646F9-A644-4CF2-8AAD-D9158CF93240}" type="slidenum">
              <a:rPr lang="en-GB" smtClean="0"/>
              <a:t>‹#›</a:t>
            </a:fld>
            <a:endParaRPr lang="en-GB"/>
          </a:p>
        </p:txBody>
      </p:sp>
    </p:spTree>
    <p:extLst>
      <p:ext uri="{BB962C8B-B14F-4D97-AF65-F5344CB8AC3E}">
        <p14:creationId xmlns:p14="http://schemas.microsoft.com/office/powerpoint/2010/main" val="2120132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07C10-6857-4E2B-BD6C-79C61E20F2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0661F2C-140A-4DD3-ABB2-E2A6B7DAC3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69A5239-A6BE-45D8-92AC-7503F11E2D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BA2872-2291-4EB1-9F76-A0A428D7B9E0}"/>
              </a:ext>
            </a:extLst>
          </p:cNvPr>
          <p:cNvSpPr>
            <a:spLocks noGrp="1"/>
          </p:cNvSpPr>
          <p:nvPr>
            <p:ph type="dt" sz="half" idx="10"/>
          </p:nvPr>
        </p:nvSpPr>
        <p:spPr/>
        <p:txBody>
          <a:bodyPr/>
          <a:lstStyle/>
          <a:p>
            <a:fld id="{F9B66F25-C6DA-4B67-8C61-99B0A9E8F4DB}" type="datetimeFigureOut">
              <a:rPr lang="en-GB" smtClean="0"/>
              <a:t>14/12/2017</a:t>
            </a:fld>
            <a:endParaRPr lang="en-GB"/>
          </a:p>
        </p:txBody>
      </p:sp>
      <p:sp>
        <p:nvSpPr>
          <p:cNvPr id="6" name="Footer Placeholder 5">
            <a:extLst>
              <a:ext uri="{FF2B5EF4-FFF2-40B4-BE49-F238E27FC236}">
                <a16:creationId xmlns:a16="http://schemas.microsoft.com/office/drawing/2014/main" id="{BC3C9F03-B79D-4A5C-95A7-160726D43F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733411-6D47-48B6-9FAF-8F7B5853B43E}"/>
              </a:ext>
            </a:extLst>
          </p:cNvPr>
          <p:cNvSpPr>
            <a:spLocks noGrp="1"/>
          </p:cNvSpPr>
          <p:nvPr>
            <p:ph type="sldNum" sz="quarter" idx="12"/>
          </p:nvPr>
        </p:nvSpPr>
        <p:spPr/>
        <p:txBody>
          <a:bodyPr/>
          <a:lstStyle/>
          <a:p>
            <a:fld id="{ABB646F9-A644-4CF2-8AAD-D9158CF93240}" type="slidenum">
              <a:rPr lang="en-GB" smtClean="0"/>
              <a:t>‹#›</a:t>
            </a:fld>
            <a:endParaRPr lang="en-GB"/>
          </a:p>
        </p:txBody>
      </p:sp>
    </p:spTree>
    <p:extLst>
      <p:ext uri="{BB962C8B-B14F-4D97-AF65-F5344CB8AC3E}">
        <p14:creationId xmlns:p14="http://schemas.microsoft.com/office/powerpoint/2010/main" val="3908615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3CEA4D-1FDC-4326-B303-B54F4150B0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ADB4FF-7FA6-4178-9493-637759C16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3D7EEF-A7C4-493D-859B-67BA2EE9B4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B66F25-C6DA-4B67-8C61-99B0A9E8F4DB}" type="datetimeFigureOut">
              <a:rPr lang="en-GB" smtClean="0"/>
              <a:t>14/12/2017</a:t>
            </a:fld>
            <a:endParaRPr lang="en-GB"/>
          </a:p>
        </p:txBody>
      </p:sp>
      <p:sp>
        <p:nvSpPr>
          <p:cNvPr id="5" name="Footer Placeholder 4">
            <a:extLst>
              <a:ext uri="{FF2B5EF4-FFF2-40B4-BE49-F238E27FC236}">
                <a16:creationId xmlns:a16="http://schemas.microsoft.com/office/drawing/2014/main" id="{267E6617-EFB1-4580-B195-E42DB9FE10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6CC8DE4-B36B-44A9-9561-02825D9213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B646F9-A644-4CF2-8AAD-D9158CF93240}" type="slidenum">
              <a:rPr lang="en-GB" smtClean="0"/>
              <a:t>‹#›</a:t>
            </a:fld>
            <a:endParaRPr lang="en-GB"/>
          </a:p>
        </p:txBody>
      </p:sp>
    </p:spTree>
    <p:extLst>
      <p:ext uri="{BB962C8B-B14F-4D97-AF65-F5344CB8AC3E}">
        <p14:creationId xmlns:p14="http://schemas.microsoft.com/office/powerpoint/2010/main" val="1573346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hart" Target="../charts/chart4.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image" Target="../media/image36.png"/><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1.jpg"/><Relationship Id="rId13" Type="http://schemas.openxmlformats.org/officeDocument/2006/relationships/image" Target="../media/image56.jpg"/><Relationship Id="rId3" Type="http://schemas.openxmlformats.org/officeDocument/2006/relationships/image" Target="../media/image46.jpg"/><Relationship Id="rId7" Type="http://schemas.openxmlformats.org/officeDocument/2006/relationships/image" Target="../media/image50.jpg"/><Relationship Id="rId12" Type="http://schemas.openxmlformats.org/officeDocument/2006/relationships/image" Target="../media/image55.jpg"/><Relationship Id="rId2"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49.jpg"/><Relationship Id="rId11" Type="http://schemas.openxmlformats.org/officeDocument/2006/relationships/image" Target="../media/image54.jpg"/><Relationship Id="rId5" Type="http://schemas.openxmlformats.org/officeDocument/2006/relationships/image" Target="../media/image48.jpg"/><Relationship Id="rId15" Type="http://schemas.openxmlformats.org/officeDocument/2006/relationships/image" Target="../media/image58.jpg"/><Relationship Id="rId10" Type="http://schemas.openxmlformats.org/officeDocument/2006/relationships/image" Target="../media/image53.jpg"/><Relationship Id="rId4" Type="http://schemas.openxmlformats.org/officeDocument/2006/relationships/image" Target="../media/image47.jpg"/><Relationship Id="rId9" Type="http://schemas.openxmlformats.org/officeDocument/2006/relationships/image" Target="../media/image52.jpg"/><Relationship Id="rId1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jp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60.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image" Target="../media/image83.jpg"/><Relationship Id="rId7" Type="http://schemas.openxmlformats.org/officeDocument/2006/relationships/image" Target="../media/image87.jpg"/><Relationship Id="rId12" Type="http://schemas.openxmlformats.org/officeDocument/2006/relationships/image" Target="../media/image92.jpg"/><Relationship Id="rId2"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image" Target="../media/image86.jpg"/><Relationship Id="rId11" Type="http://schemas.openxmlformats.org/officeDocument/2006/relationships/image" Target="../media/image91.jpg"/><Relationship Id="rId5" Type="http://schemas.openxmlformats.org/officeDocument/2006/relationships/image" Target="../media/image85.jpg"/><Relationship Id="rId10" Type="http://schemas.openxmlformats.org/officeDocument/2006/relationships/image" Target="../media/image90.jpg"/><Relationship Id="rId4" Type="http://schemas.openxmlformats.org/officeDocument/2006/relationships/image" Target="../media/image84.jpg"/><Relationship Id="rId9" Type="http://schemas.openxmlformats.org/officeDocument/2006/relationships/image" Target="../media/image8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flipH="1">
            <a:off x="-1" y="-1"/>
            <a:ext cx="6448425" cy="6858001"/>
          </a:xfrm>
          <a:custGeom>
            <a:avLst/>
            <a:gdLst>
              <a:gd name="connsiteX0" fmla="*/ 12128 w 6040582"/>
              <a:gd name="connsiteY0" fmla="*/ 0 h 6846377"/>
              <a:gd name="connsiteX1" fmla="*/ 6040582 w 6040582"/>
              <a:gd name="connsiteY1" fmla="*/ 0 h 6846377"/>
              <a:gd name="connsiteX2" fmla="*/ 6040582 w 6040582"/>
              <a:gd name="connsiteY2" fmla="*/ 6846377 h 6846377"/>
              <a:gd name="connsiteX3" fmla="*/ 0 w 6040582"/>
              <a:gd name="connsiteY3" fmla="*/ 6846377 h 6846377"/>
              <a:gd name="connsiteX4" fmla="*/ 485187 w 6040582"/>
              <a:gd name="connsiteY4" fmla="*/ 6233443 h 6846377"/>
              <a:gd name="connsiteX5" fmla="*/ 485187 w 6040582"/>
              <a:gd name="connsiteY5" fmla="*/ 5493294 h 6846377"/>
              <a:gd name="connsiteX6" fmla="*/ 485187 w 6040582"/>
              <a:gd name="connsiteY6" fmla="*/ 5053831 h 6846377"/>
              <a:gd name="connsiteX7" fmla="*/ 485187 w 6040582"/>
              <a:gd name="connsiteY7" fmla="*/ 4903488 h 6846377"/>
              <a:gd name="connsiteX8" fmla="*/ 485187 w 6040582"/>
              <a:gd name="connsiteY8" fmla="*/ 4845663 h 6846377"/>
              <a:gd name="connsiteX9" fmla="*/ 509445 w 6040582"/>
              <a:gd name="connsiteY9" fmla="*/ 4834099 h 6846377"/>
              <a:gd name="connsiteX10" fmla="*/ 606484 w 6040582"/>
              <a:gd name="connsiteY10" fmla="*/ 4741579 h 6846377"/>
              <a:gd name="connsiteX11" fmla="*/ 909725 w 6040582"/>
              <a:gd name="connsiteY11" fmla="*/ 4440893 h 6846377"/>
              <a:gd name="connsiteX12" fmla="*/ 1504081 w 6040582"/>
              <a:gd name="connsiteY12" fmla="*/ 3885782 h 6846377"/>
              <a:gd name="connsiteX13" fmla="*/ 1528338 w 6040582"/>
              <a:gd name="connsiteY13" fmla="*/ 2983726 h 6846377"/>
              <a:gd name="connsiteX14" fmla="*/ 1067411 w 6040582"/>
              <a:gd name="connsiteY14" fmla="*/ 2544263 h 6846377"/>
              <a:gd name="connsiteX15" fmla="*/ 715649 w 6040582"/>
              <a:gd name="connsiteY15" fmla="*/ 2220447 h 6846377"/>
              <a:gd name="connsiteX16" fmla="*/ 497316 w 6040582"/>
              <a:gd name="connsiteY16" fmla="*/ 2012282 h 6846377"/>
              <a:gd name="connsiteX17" fmla="*/ 485187 w 6040582"/>
              <a:gd name="connsiteY17" fmla="*/ 2000715 h 6846377"/>
              <a:gd name="connsiteX18" fmla="*/ 485187 w 6040582"/>
              <a:gd name="connsiteY18" fmla="*/ 1919762 h 6846377"/>
              <a:gd name="connsiteX19" fmla="*/ 485187 w 6040582"/>
              <a:gd name="connsiteY19" fmla="*/ 1549687 h 6846377"/>
              <a:gd name="connsiteX20" fmla="*/ 485187 w 6040582"/>
              <a:gd name="connsiteY20" fmla="*/ 693890 h 6846377"/>
              <a:gd name="connsiteX21" fmla="*/ 460927 w 6040582"/>
              <a:gd name="connsiteY21" fmla="*/ 416333 h 6846377"/>
              <a:gd name="connsiteX22" fmla="*/ 12128 w 6040582"/>
              <a:gd name="connsiteY22" fmla="*/ 0 h 684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40582" h="6846377">
                <a:moveTo>
                  <a:pt x="12128" y="0"/>
                </a:moveTo>
                <a:cubicBezTo>
                  <a:pt x="12128" y="0"/>
                  <a:pt x="12128" y="0"/>
                  <a:pt x="6040582" y="0"/>
                </a:cubicBezTo>
                <a:lnTo>
                  <a:pt x="6040582" y="6846377"/>
                </a:lnTo>
                <a:cubicBezTo>
                  <a:pt x="6040582" y="6846377"/>
                  <a:pt x="6040582" y="6846377"/>
                  <a:pt x="0" y="6846377"/>
                </a:cubicBezTo>
                <a:cubicBezTo>
                  <a:pt x="291112" y="6776988"/>
                  <a:pt x="485187" y="6522561"/>
                  <a:pt x="485187" y="6233443"/>
                </a:cubicBezTo>
                <a:cubicBezTo>
                  <a:pt x="485187" y="5990581"/>
                  <a:pt x="485187" y="5736154"/>
                  <a:pt x="485187" y="5493294"/>
                </a:cubicBezTo>
                <a:cubicBezTo>
                  <a:pt x="485187" y="5342952"/>
                  <a:pt x="485187" y="5204173"/>
                  <a:pt x="485187" y="5053831"/>
                </a:cubicBezTo>
                <a:cubicBezTo>
                  <a:pt x="485187" y="5007569"/>
                  <a:pt x="485187" y="4961310"/>
                  <a:pt x="485187" y="4903488"/>
                </a:cubicBezTo>
                <a:cubicBezTo>
                  <a:pt x="485187" y="4903488"/>
                  <a:pt x="485187" y="4868793"/>
                  <a:pt x="485187" y="4845663"/>
                </a:cubicBezTo>
                <a:cubicBezTo>
                  <a:pt x="497316" y="4845663"/>
                  <a:pt x="497316" y="4834099"/>
                  <a:pt x="509445" y="4834099"/>
                </a:cubicBezTo>
                <a:cubicBezTo>
                  <a:pt x="533706" y="4799404"/>
                  <a:pt x="570095" y="4764709"/>
                  <a:pt x="606484" y="4741579"/>
                </a:cubicBezTo>
                <a:cubicBezTo>
                  <a:pt x="703521" y="4637495"/>
                  <a:pt x="812689" y="4544977"/>
                  <a:pt x="909725" y="4440893"/>
                </a:cubicBezTo>
                <a:cubicBezTo>
                  <a:pt x="1115930" y="4255856"/>
                  <a:pt x="1310005" y="4070819"/>
                  <a:pt x="1504081" y="3885782"/>
                </a:cubicBezTo>
                <a:cubicBezTo>
                  <a:pt x="1758804" y="3631355"/>
                  <a:pt x="1795193" y="3249717"/>
                  <a:pt x="1528338" y="2983726"/>
                </a:cubicBezTo>
                <a:cubicBezTo>
                  <a:pt x="1370652" y="2844948"/>
                  <a:pt x="1212969" y="2694605"/>
                  <a:pt x="1067411" y="2544263"/>
                </a:cubicBezTo>
                <a:cubicBezTo>
                  <a:pt x="946114" y="2440179"/>
                  <a:pt x="836946" y="2336095"/>
                  <a:pt x="715649" y="2220447"/>
                </a:cubicBezTo>
                <a:cubicBezTo>
                  <a:pt x="642874" y="2151058"/>
                  <a:pt x="570095" y="2070104"/>
                  <a:pt x="497316" y="2012282"/>
                </a:cubicBezTo>
                <a:cubicBezTo>
                  <a:pt x="497316" y="2000715"/>
                  <a:pt x="497316" y="2000715"/>
                  <a:pt x="485187" y="2000715"/>
                </a:cubicBezTo>
                <a:cubicBezTo>
                  <a:pt x="497316" y="1977587"/>
                  <a:pt x="485187" y="1942892"/>
                  <a:pt x="485187" y="1919762"/>
                </a:cubicBezTo>
                <a:cubicBezTo>
                  <a:pt x="485187" y="1804114"/>
                  <a:pt x="485187" y="1676899"/>
                  <a:pt x="485187" y="1549687"/>
                </a:cubicBezTo>
                <a:cubicBezTo>
                  <a:pt x="485187" y="1272133"/>
                  <a:pt x="485187" y="983012"/>
                  <a:pt x="485187" y="693890"/>
                </a:cubicBezTo>
                <a:cubicBezTo>
                  <a:pt x="485187" y="601370"/>
                  <a:pt x="485187" y="508853"/>
                  <a:pt x="460927" y="416333"/>
                </a:cubicBezTo>
                <a:cubicBezTo>
                  <a:pt x="388148" y="219732"/>
                  <a:pt x="218333" y="57822"/>
                  <a:pt x="12128"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5923135" y="2177144"/>
            <a:ext cx="5801649" cy="1477328"/>
          </a:xfrm>
          <a:prstGeom prst="rect">
            <a:avLst/>
          </a:prstGeom>
          <a:noFill/>
        </p:spPr>
        <p:txBody>
          <a:bodyPr wrap="square" rtlCol="0">
            <a:spAutoFit/>
          </a:bodyPr>
          <a:lstStyle/>
          <a:p>
            <a:r>
              <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rPr>
              <a:t>Role of Technology in Promoting Financial Inclusion</a:t>
            </a:r>
          </a:p>
          <a:p>
            <a:r>
              <a:rPr lang="en-GB" sz="3400" b="1" dirty="0">
                <a:solidFill>
                  <a:srgbClr val="003300"/>
                </a:solidFill>
                <a:latin typeface="Tahoma" panose="020B0604030504040204" pitchFamily="34" charset="0"/>
                <a:ea typeface="Tahoma" panose="020B0604030504040204" pitchFamily="34" charset="0"/>
                <a:cs typeface="Tahoma" panose="020B0604030504040204" pitchFamily="34" charset="0"/>
              </a:rPr>
              <a:t>Lessons from India</a:t>
            </a:r>
          </a:p>
        </p:txBody>
      </p:sp>
      <p:sp>
        <p:nvSpPr>
          <p:cNvPr id="33" name="Rectangle 1">
            <a:extLst>
              <a:ext uri="{FF2B5EF4-FFF2-40B4-BE49-F238E27FC236}">
                <a16:creationId xmlns:a16="http://schemas.microsoft.com/office/drawing/2014/main" id="{46AD6D6D-BA2C-4E0A-8CCA-8DE2662AEEC0}"/>
              </a:ext>
            </a:extLst>
          </p:cNvPr>
          <p:cNvSpPr>
            <a:spLocks noChangeArrowheads="1"/>
          </p:cNvSpPr>
          <p:nvPr/>
        </p:nvSpPr>
        <p:spPr bwMode="auto">
          <a:xfrm>
            <a:off x="6581984" y="4162581"/>
            <a:ext cx="5476454"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lnSpc>
                <a:spcPct val="100000"/>
              </a:lnSpc>
              <a:buFont typeface="Wingdings" pitchFamily="2" charset="2"/>
              <a:buNone/>
            </a:pPr>
            <a:r>
              <a:rPr lang="en-US" altLang="en-US" sz="1400" b="1" dirty="0">
                <a:latin typeface="Tahoma" pitchFamily="34" charset="0"/>
              </a:rPr>
              <a:t>by - </a:t>
            </a:r>
          </a:p>
          <a:p>
            <a:pPr eaLnBrk="1" hangingPunct="1">
              <a:lnSpc>
                <a:spcPct val="100000"/>
              </a:lnSpc>
              <a:buFont typeface="Wingdings" pitchFamily="2" charset="2"/>
              <a:buNone/>
            </a:pPr>
            <a:r>
              <a:rPr lang="en-US" altLang="en-US" sz="2400" b="1" dirty="0">
                <a:latin typeface="Tahoma" pitchFamily="34" charset="0"/>
              </a:rPr>
              <a:t>Ratul Rana</a:t>
            </a:r>
          </a:p>
          <a:p>
            <a:pPr eaLnBrk="1" hangingPunct="1">
              <a:lnSpc>
                <a:spcPct val="100000"/>
              </a:lnSpc>
              <a:buFont typeface="Wingdings" pitchFamily="2" charset="2"/>
              <a:buNone/>
            </a:pPr>
            <a:r>
              <a:rPr lang="en-US" altLang="en-US" sz="1400" b="1" dirty="0">
                <a:latin typeface="Tahoma" pitchFamily="34" charset="0"/>
              </a:rPr>
              <a:t>Sumitomo Mitsui Banking Corporation* [Singapore] </a:t>
            </a:r>
            <a:endParaRPr lang="en-SG" altLang="en-US" sz="1400" dirty="0">
              <a:latin typeface="Tahoma" pitchFamily="34" charset="0"/>
            </a:endParaRPr>
          </a:p>
          <a:p>
            <a:pPr eaLnBrk="1" hangingPunct="1">
              <a:lnSpc>
                <a:spcPct val="100000"/>
              </a:lnSpc>
              <a:buFont typeface="Wingdings" pitchFamily="2" charset="2"/>
              <a:buNone/>
            </a:pPr>
            <a:endParaRPr lang="en-US" altLang="en-US" sz="1400" b="1" dirty="0">
              <a:latin typeface="Tahoma" pitchFamily="34" charset="0"/>
            </a:endParaRPr>
          </a:p>
          <a:p>
            <a:pPr eaLnBrk="1" hangingPunct="1"/>
            <a:r>
              <a:rPr lang="en-US" altLang="en-US" sz="2400" b="1" dirty="0">
                <a:latin typeface="Tahoma" pitchFamily="34" charset="0"/>
              </a:rPr>
              <a:t>Shotaro </a:t>
            </a:r>
            <a:r>
              <a:rPr lang="en-US" altLang="en-US" sz="2400" b="1" dirty="0" err="1">
                <a:latin typeface="Tahoma" pitchFamily="34" charset="0"/>
              </a:rPr>
              <a:t>Kumagai</a:t>
            </a:r>
            <a:r>
              <a:rPr lang="en-US" altLang="en-US" sz="2400" b="1" dirty="0">
                <a:latin typeface="Tahoma" pitchFamily="34" charset="0"/>
              </a:rPr>
              <a:t> </a:t>
            </a:r>
          </a:p>
          <a:p>
            <a:pPr eaLnBrk="1" hangingPunct="1">
              <a:lnSpc>
                <a:spcPct val="100000"/>
              </a:lnSpc>
              <a:buFont typeface="Wingdings" pitchFamily="2" charset="2"/>
              <a:buNone/>
            </a:pPr>
            <a:r>
              <a:rPr lang="en-US" altLang="en-US" sz="1400" b="1" dirty="0">
                <a:latin typeface="Tahoma" pitchFamily="34" charset="0"/>
              </a:rPr>
              <a:t>Japan Research Institute* [Tokyo]</a:t>
            </a:r>
            <a:endParaRPr lang="en-SG" altLang="en-US" sz="1400" dirty="0">
              <a:latin typeface="Tahoma" pitchFamily="34" charset="0"/>
            </a:endParaRPr>
          </a:p>
        </p:txBody>
      </p:sp>
      <p:pic>
        <p:nvPicPr>
          <p:cNvPr id="40" name="Picture Placeholder 39" descr="A group of people posing for a photo&#10;&#10;Description generated with very high confidence">
            <a:extLst>
              <a:ext uri="{FF2B5EF4-FFF2-40B4-BE49-F238E27FC236}">
                <a16:creationId xmlns:a16="http://schemas.microsoft.com/office/drawing/2014/main" id="{02BA0901-2D59-4127-96CC-877E1FB243D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648" r="20648"/>
          <a:stretch>
            <a:fillRect/>
          </a:stretch>
        </p:blipFill>
        <p:spPr/>
      </p:pic>
      <p:sp>
        <p:nvSpPr>
          <p:cNvPr id="9" name="Rectangle 8">
            <a:extLst>
              <a:ext uri="{FF2B5EF4-FFF2-40B4-BE49-F238E27FC236}">
                <a16:creationId xmlns:a16="http://schemas.microsoft.com/office/drawing/2014/main" id="{4BC513BA-81A1-4D91-A54E-E6B76EA1E3CF}"/>
              </a:ext>
            </a:extLst>
          </p:cNvPr>
          <p:cNvSpPr/>
          <p:nvPr/>
        </p:nvSpPr>
        <p:spPr>
          <a:xfrm rot="5400000">
            <a:off x="11117503" y="2241853"/>
            <a:ext cx="197282" cy="195171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01F4991-EB5E-4740-8629-D0C62AD97CF7}"/>
              </a:ext>
            </a:extLst>
          </p:cNvPr>
          <p:cNvSpPr/>
          <p:nvPr/>
        </p:nvSpPr>
        <p:spPr>
          <a:xfrm rot="5400000">
            <a:off x="11117504" y="2509552"/>
            <a:ext cx="197279" cy="195171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1">
            <a:extLst>
              <a:ext uri="{FF2B5EF4-FFF2-40B4-BE49-F238E27FC236}">
                <a16:creationId xmlns:a16="http://schemas.microsoft.com/office/drawing/2014/main" id="{CD1723D3-D9A1-4AF9-9287-80385228D72C}"/>
              </a:ext>
            </a:extLst>
          </p:cNvPr>
          <p:cNvSpPr>
            <a:spLocks noChangeArrowheads="1"/>
          </p:cNvSpPr>
          <p:nvPr/>
        </p:nvSpPr>
        <p:spPr bwMode="auto">
          <a:xfrm>
            <a:off x="5923135" y="3602064"/>
            <a:ext cx="58726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lnSpc>
                <a:spcPct val="100000"/>
              </a:lnSpc>
              <a:buFont typeface="Wingdings" pitchFamily="2" charset="2"/>
              <a:buNone/>
            </a:pPr>
            <a:r>
              <a:rPr lang="en-GB" altLang="en-US" sz="1400" b="1" dirty="0">
                <a:latin typeface="Tahoma" pitchFamily="34" charset="0"/>
              </a:rPr>
              <a:t>[Academic Report]</a:t>
            </a:r>
            <a:endParaRPr lang="en-SG" altLang="en-US" sz="1400" dirty="0">
              <a:latin typeface="Tahoma" pitchFamily="34" charset="0"/>
            </a:endParaRPr>
          </a:p>
        </p:txBody>
      </p:sp>
      <p:sp>
        <p:nvSpPr>
          <p:cNvPr id="11" name="Rectangle 1">
            <a:extLst>
              <a:ext uri="{FF2B5EF4-FFF2-40B4-BE49-F238E27FC236}">
                <a16:creationId xmlns:a16="http://schemas.microsoft.com/office/drawing/2014/main" id="{7CD1A2B5-331B-4AB1-809D-F894E7F90509}"/>
              </a:ext>
            </a:extLst>
          </p:cNvPr>
          <p:cNvSpPr>
            <a:spLocks noChangeArrowheads="1"/>
          </p:cNvSpPr>
          <p:nvPr/>
        </p:nvSpPr>
        <p:spPr bwMode="auto">
          <a:xfrm>
            <a:off x="6581984" y="6433886"/>
            <a:ext cx="53449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lnSpc>
                <a:spcPct val="100000"/>
              </a:lnSpc>
              <a:buFont typeface="Wingdings" pitchFamily="2" charset="2"/>
              <a:buNone/>
            </a:pPr>
            <a:r>
              <a:rPr lang="en-GB" altLang="en-US" sz="1400" b="1" dirty="0">
                <a:latin typeface="Tahoma" pitchFamily="34" charset="0"/>
              </a:rPr>
              <a:t>* Sumitomo Mitsui Financial Group (SMFG) companies</a:t>
            </a:r>
            <a:endParaRPr lang="en-SG" altLang="en-US" sz="1400" dirty="0">
              <a:latin typeface="Tahoma" pitchFamily="34" charset="0"/>
            </a:endParaRPr>
          </a:p>
        </p:txBody>
      </p:sp>
    </p:spTree>
    <p:extLst>
      <p:ext uri="{BB962C8B-B14F-4D97-AF65-F5344CB8AC3E}">
        <p14:creationId xmlns:p14="http://schemas.microsoft.com/office/powerpoint/2010/main" val="3326588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1">
            <a:extLst>
              <a:ext uri="{FF2B5EF4-FFF2-40B4-BE49-F238E27FC236}">
                <a16:creationId xmlns:a16="http://schemas.microsoft.com/office/drawing/2014/main" id="{A934D1CE-56BB-47D9-921A-361C1887D3AD}"/>
              </a:ext>
            </a:extLst>
          </p:cNvPr>
          <p:cNvSpPr txBox="1">
            <a:spLocks/>
          </p:cNvSpPr>
          <p:nvPr/>
        </p:nvSpPr>
        <p:spPr>
          <a:xfrm>
            <a:off x="596552" y="259266"/>
            <a:ext cx="11199930"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‘ID4D : Making EVERYONE COUNT’ [World Bank]</a:t>
            </a:r>
            <a:endParaRPr lang="en-SG" altLang="en-US" sz="3400" b="1" dirty="0">
              <a:solidFill>
                <a:srgbClr val="003300"/>
              </a:solidFill>
              <a:latin typeface="Tahoma" pitchFamily="34" charset="0"/>
              <a:cs typeface="Tahoma" pitchFamily="34" charset="0"/>
            </a:endParaRPr>
          </a:p>
        </p:txBody>
      </p:sp>
      <p:sp>
        <p:nvSpPr>
          <p:cNvPr id="71" name="Chevron 8">
            <a:extLst>
              <a:ext uri="{FF2B5EF4-FFF2-40B4-BE49-F238E27FC236}">
                <a16:creationId xmlns:a16="http://schemas.microsoft.com/office/drawing/2014/main" id="{07F1A292-F48F-4C0B-9B8C-2A89940A1BE9}"/>
              </a:ext>
            </a:extLst>
          </p:cNvPr>
          <p:cNvSpPr/>
          <p:nvPr/>
        </p:nvSpPr>
        <p:spPr>
          <a:xfrm>
            <a:off x="1290398" y="3132293"/>
            <a:ext cx="3398312" cy="807810"/>
          </a:xfrm>
          <a:prstGeom prst="chevron">
            <a:avLst/>
          </a:prstGeom>
          <a:solidFill>
            <a:srgbClr val="00B050"/>
          </a:solidFill>
          <a:ln/>
        </p:spPr>
        <p:style>
          <a:lnRef idx="0">
            <a:schemeClr val="accent4"/>
          </a:lnRef>
          <a:fillRef idx="3">
            <a:schemeClr val="accent4"/>
          </a:fillRef>
          <a:effectRef idx="3">
            <a:schemeClr val="accent4"/>
          </a:effectRef>
          <a:fontRef idx="minor">
            <a:schemeClr val="lt1"/>
          </a:fontRef>
        </p:style>
        <p:txBody>
          <a:bodyPr rtlCol="0" anchor="ctr"/>
          <a:lstStyle/>
          <a:p>
            <a:pPr algn="ctr">
              <a:buNone/>
            </a:pP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2015</a:t>
            </a:r>
          </a:p>
        </p:txBody>
      </p:sp>
      <p:sp>
        <p:nvSpPr>
          <p:cNvPr id="72" name="Chevron 9">
            <a:extLst>
              <a:ext uri="{FF2B5EF4-FFF2-40B4-BE49-F238E27FC236}">
                <a16:creationId xmlns:a16="http://schemas.microsoft.com/office/drawing/2014/main" id="{4DB33D20-C750-4C27-A3F7-D10B28FF385D}"/>
              </a:ext>
            </a:extLst>
          </p:cNvPr>
          <p:cNvSpPr/>
          <p:nvPr/>
        </p:nvSpPr>
        <p:spPr>
          <a:xfrm>
            <a:off x="4426093" y="3132293"/>
            <a:ext cx="3398312" cy="807810"/>
          </a:xfrm>
          <a:prstGeom prst="chevron">
            <a:avLst/>
          </a:prstGeom>
          <a:solidFill>
            <a:srgbClr val="92D050"/>
          </a:solidFill>
          <a:ln/>
        </p:spPr>
        <p:style>
          <a:lnRef idx="0">
            <a:schemeClr val="accent5"/>
          </a:lnRef>
          <a:fillRef idx="3">
            <a:schemeClr val="accent5"/>
          </a:fillRef>
          <a:effectRef idx="3">
            <a:schemeClr val="accent5"/>
          </a:effectRef>
          <a:fontRef idx="minor">
            <a:schemeClr val="lt1"/>
          </a:fontRef>
        </p:style>
        <p:txBody>
          <a:bodyPr rtlCol="0" anchor="ctr"/>
          <a:lstStyle/>
          <a:p>
            <a:pPr algn="ctr">
              <a:buNone/>
            </a:pP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2016</a:t>
            </a:r>
          </a:p>
        </p:txBody>
      </p:sp>
      <p:sp>
        <p:nvSpPr>
          <p:cNvPr id="73" name="Chevron 10">
            <a:extLst>
              <a:ext uri="{FF2B5EF4-FFF2-40B4-BE49-F238E27FC236}">
                <a16:creationId xmlns:a16="http://schemas.microsoft.com/office/drawing/2014/main" id="{EA879449-4891-4EA9-B343-B439D854FFAC}"/>
              </a:ext>
            </a:extLst>
          </p:cNvPr>
          <p:cNvSpPr/>
          <p:nvPr/>
        </p:nvSpPr>
        <p:spPr>
          <a:xfrm>
            <a:off x="7561788" y="3132293"/>
            <a:ext cx="3398312" cy="807810"/>
          </a:xfrm>
          <a:prstGeom prst="chevron">
            <a:avLst/>
          </a:prstGeom>
          <a:solidFill>
            <a:srgbClr val="99FF99"/>
          </a:solidFill>
          <a:ln/>
        </p:spPr>
        <p:style>
          <a:lnRef idx="0">
            <a:schemeClr val="accent6"/>
          </a:lnRef>
          <a:fillRef idx="3">
            <a:schemeClr val="accent6"/>
          </a:fillRef>
          <a:effectRef idx="3">
            <a:schemeClr val="accent6"/>
          </a:effectRef>
          <a:fontRef idx="minor">
            <a:schemeClr val="lt1"/>
          </a:fontRef>
        </p:style>
        <p:txBody>
          <a:bodyPr rtlCol="0" anchor="ctr"/>
          <a:lstStyle/>
          <a:p>
            <a:pPr algn="ctr">
              <a:buNone/>
            </a:pP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2017</a:t>
            </a:r>
          </a:p>
        </p:txBody>
      </p:sp>
      <p:sp>
        <p:nvSpPr>
          <p:cNvPr id="102" name="Rectangle 101">
            <a:extLst>
              <a:ext uri="{FF2B5EF4-FFF2-40B4-BE49-F238E27FC236}">
                <a16:creationId xmlns:a16="http://schemas.microsoft.com/office/drawing/2014/main" id="{9BAA7076-1AFB-4281-B7D6-E8896F2E2040}"/>
              </a:ext>
            </a:extLst>
          </p:cNvPr>
          <p:cNvSpPr/>
          <p:nvPr/>
        </p:nvSpPr>
        <p:spPr>
          <a:xfrm>
            <a:off x="2238966" y="2196501"/>
            <a:ext cx="8632234" cy="1015663"/>
          </a:xfrm>
          <a:prstGeom prst="rect">
            <a:avLst/>
          </a:prstGeom>
        </p:spPr>
        <p:txBody>
          <a:bodyPr wrap="square">
            <a:spAutoFit/>
          </a:bodyPr>
          <a:lstStyle/>
          <a:p>
            <a:pPr>
              <a:buNone/>
            </a:pPr>
            <a:r>
              <a:rPr lang="en-GB" sz="6000" b="1" dirty="0">
                <a:latin typeface="Tahoma" panose="020B0604030504040204" pitchFamily="34" charset="0"/>
                <a:ea typeface="Tahoma" panose="020B0604030504040204" pitchFamily="34" charset="0"/>
                <a:cs typeface="Tahoma" panose="020B0604030504040204" pitchFamily="34" charset="0"/>
              </a:rPr>
              <a:t>2.4          </a:t>
            </a:r>
            <a:r>
              <a:rPr lang="en-GB" sz="4000" b="1" dirty="0">
                <a:latin typeface="Tahoma" panose="020B0604030504040204" pitchFamily="34" charset="0"/>
                <a:ea typeface="Tahoma" panose="020B0604030504040204" pitchFamily="34" charset="0"/>
                <a:cs typeface="Tahoma" panose="020B0604030504040204" pitchFamily="34" charset="0"/>
              </a:rPr>
              <a:t>1.5</a:t>
            </a:r>
            <a:r>
              <a:rPr lang="en-GB" sz="6000" b="1" dirty="0">
                <a:latin typeface="Tahoma" panose="020B0604030504040204" pitchFamily="34" charset="0"/>
                <a:ea typeface="Tahoma" panose="020B0604030504040204" pitchFamily="34" charset="0"/>
                <a:cs typeface="Tahoma" panose="020B0604030504040204" pitchFamily="34" charset="0"/>
              </a:rPr>
              <a:t>          </a:t>
            </a:r>
            <a:r>
              <a:rPr lang="en-GB" sz="3000" b="1" dirty="0">
                <a:latin typeface="Tahoma" panose="020B0604030504040204" pitchFamily="34" charset="0"/>
                <a:ea typeface="Tahoma" panose="020B0604030504040204" pitchFamily="34" charset="0"/>
                <a:cs typeface="Tahoma" panose="020B0604030504040204" pitchFamily="34" charset="0"/>
              </a:rPr>
              <a:t>1.1</a:t>
            </a:r>
          </a:p>
        </p:txBody>
      </p:sp>
      <p:sp>
        <p:nvSpPr>
          <p:cNvPr id="13" name="Rectangle 12">
            <a:extLst>
              <a:ext uri="{FF2B5EF4-FFF2-40B4-BE49-F238E27FC236}">
                <a16:creationId xmlns:a16="http://schemas.microsoft.com/office/drawing/2014/main" id="{A2901382-13C3-4A8F-B18F-2AD682A3308C}"/>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F5448A5-CB17-4EE3-BE47-D2B1CBA2E1CF}"/>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8133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P spid="73" grpId="0" animBg="1"/>
      <p:bldP spid="10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1">
            <a:extLst>
              <a:ext uri="{FF2B5EF4-FFF2-40B4-BE49-F238E27FC236}">
                <a16:creationId xmlns:a16="http://schemas.microsoft.com/office/drawing/2014/main" id="{A934D1CE-56BB-47D9-921A-361C1887D3AD}"/>
              </a:ext>
            </a:extLst>
          </p:cNvPr>
          <p:cNvSpPr txBox="1">
            <a:spLocks/>
          </p:cNvSpPr>
          <p:nvPr/>
        </p:nvSpPr>
        <p:spPr>
          <a:xfrm>
            <a:off x="596552" y="259266"/>
            <a:ext cx="11595448" cy="4950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CASE-in-POINT : INDIA then…</a:t>
            </a:r>
            <a:endParaRPr lang="en-SG" altLang="en-US" sz="2400" b="1" dirty="0">
              <a:solidFill>
                <a:srgbClr val="003300"/>
              </a:solidFill>
              <a:latin typeface="Tahoma" pitchFamily="34" charset="0"/>
              <a:cs typeface="Tahoma" pitchFamily="34" charset="0"/>
            </a:endParaRPr>
          </a:p>
        </p:txBody>
      </p:sp>
      <p:sp>
        <p:nvSpPr>
          <p:cNvPr id="55" name="Rectangle 54">
            <a:extLst>
              <a:ext uri="{FF2B5EF4-FFF2-40B4-BE49-F238E27FC236}">
                <a16:creationId xmlns:a16="http://schemas.microsoft.com/office/drawing/2014/main" id="{FF4B46B0-CBE9-4DB9-BE7A-3E4939A2BB3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BF0FDC3C-1798-4A75-B362-89B22FFDA65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0" name="Group 109">
            <a:extLst>
              <a:ext uri="{FF2B5EF4-FFF2-40B4-BE49-F238E27FC236}">
                <a16:creationId xmlns:a16="http://schemas.microsoft.com/office/drawing/2014/main" id="{DED2FF75-E41B-4904-AD73-B72EFE5DE571}"/>
              </a:ext>
            </a:extLst>
          </p:cNvPr>
          <p:cNvGrpSpPr/>
          <p:nvPr/>
        </p:nvGrpSpPr>
        <p:grpSpPr>
          <a:xfrm>
            <a:off x="444923" y="5896090"/>
            <a:ext cx="4803616" cy="916523"/>
            <a:chOff x="5333949" y="4941488"/>
            <a:chExt cx="4803616" cy="916523"/>
          </a:xfrm>
        </p:grpSpPr>
        <p:sp>
          <p:nvSpPr>
            <p:cNvPr id="111" name="Freeform 297">
              <a:extLst>
                <a:ext uri="{FF2B5EF4-FFF2-40B4-BE49-F238E27FC236}">
                  <a16:creationId xmlns:a16="http://schemas.microsoft.com/office/drawing/2014/main" id="{2BB75E91-A296-467F-854B-B76BC203FD07}"/>
                </a:ext>
              </a:extLst>
            </p:cNvPr>
            <p:cNvSpPr>
              <a:spLocks/>
            </p:cNvSpPr>
            <p:nvPr/>
          </p:nvSpPr>
          <p:spPr bwMode="auto">
            <a:xfrm>
              <a:off x="5621980" y="5025681"/>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12" name="Oval 298">
              <a:extLst>
                <a:ext uri="{FF2B5EF4-FFF2-40B4-BE49-F238E27FC236}">
                  <a16:creationId xmlns:a16="http://schemas.microsoft.com/office/drawing/2014/main" id="{3142E96E-86EA-4485-8B50-911365E0035D}"/>
                </a:ext>
              </a:extLst>
            </p:cNvPr>
            <p:cNvSpPr>
              <a:spLocks noChangeArrowheads="1"/>
            </p:cNvSpPr>
            <p:nvPr/>
          </p:nvSpPr>
          <p:spPr bwMode="auto">
            <a:xfrm>
              <a:off x="5701355" y="4946306"/>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13" name="Freeform 305">
              <a:extLst>
                <a:ext uri="{FF2B5EF4-FFF2-40B4-BE49-F238E27FC236}">
                  <a16:creationId xmlns:a16="http://schemas.microsoft.com/office/drawing/2014/main" id="{E375EABF-5591-4947-9647-145B768C8E39}"/>
                </a:ext>
              </a:extLst>
            </p:cNvPr>
            <p:cNvSpPr>
              <a:spLocks/>
            </p:cNvSpPr>
            <p:nvPr/>
          </p:nvSpPr>
          <p:spPr bwMode="auto">
            <a:xfrm>
              <a:off x="6503935" y="5021705"/>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14" name="Oval 306">
              <a:extLst>
                <a:ext uri="{FF2B5EF4-FFF2-40B4-BE49-F238E27FC236}">
                  <a16:creationId xmlns:a16="http://schemas.microsoft.com/office/drawing/2014/main" id="{14EAB73E-1202-4798-9E57-C6058706B01F}"/>
                </a:ext>
              </a:extLst>
            </p:cNvPr>
            <p:cNvSpPr>
              <a:spLocks noChangeArrowheads="1"/>
            </p:cNvSpPr>
            <p:nvPr/>
          </p:nvSpPr>
          <p:spPr bwMode="auto">
            <a:xfrm>
              <a:off x="6578549" y="4942330"/>
              <a:ext cx="68263"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16" name="Freeform 309">
              <a:extLst>
                <a:ext uri="{FF2B5EF4-FFF2-40B4-BE49-F238E27FC236}">
                  <a16:creationId xmlns:a16="http://schemas.microsoft.com/office/drawing/2014/main" id="{BDB0403D-197E-4B36-8AB2-529FDDD9CAD4}"/>
                </a:ext>
              </a:extLst>
            </p:cNvPr>
            <p:cNvSpPr>
              <a:spLocks/>
            </p:cNvSpPr>
            <p:nvPr/>
          </p:nvSpPr>
          <p:spPr bwMode="auto">
            <a:xfrm>
              <a:off x="6775075" y="5021544"/>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17" name="Oval 310">
              <a:extLst>
                <a:ext uri="{FF2B5EF4-FFF2-40B4-BE49-F238E27FC236}">
                  <a16:creationId xmlns:a16="http://schemas.microsoft.com/office/drawing/2014/main" id="{5792FF8A-2F42-4214-9644-B985C2D53C55}"/>
                </a:ext>
              </a:extLst>
            </p:cNvPr>
            <p:cNvSpPr>
              <a:spLocks noChangeArrowheads="1"/>
            </p:cNvSpPr>
            <p:nvPr/>
          </p:nvSpPr>
          <p:spPr bwMode="auto">
            <a:xfrm>
              <a:off x="6856037" y="4945145"/>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19" name="Freeform 340">
              <a:extLst>
                <a:ext uri="{FF2B5EF4-FFF2-40B4-BE49-F238E27FC236}">
                  <a16:creationId xmlns:a16="http://schemas.microsoft.com/office/drawing/2014/main" id="{A99FCCDD-2D09-4461-B1BF-1E2E65E453FB}"/>
                </a:ext>
              </a:extLst>
            </p:cNvPr>
            <p:cNvSpPr>
              <a:spLocks noEditPoints="1"/>
            </p:cNvSpPr>
            <p:nvPr/>
          </p:nvSpPr>
          <p:spPr bwMode="auto">
            <a:xfrm>
              <a:off x="7092554" y="4947998"/>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20" name="Freeform 317">
              <a:extLst>
                <a:ext uri="{FF2B5EF4-FFF2-40B4-BE49-F238E27FC236}">
                  <a16:creationId xmlns:a16="http://schemas.microsoft.com/office/drawing/2014/main" id="{0CE4F0FA-8D0E-488F-A785-0190524E855A}"/>
                </a:ext>
              </a:extLst>
            </p:cNvPr>
            <p:cNvSpPr>
              <a:spLocks/>
            </p:cNvSpPr>
            <p:nvPr/>
          </p:nvSpPr>
          <p:spPr bwMode="auto">
            <a:xfrm>
              <a:off x="6192461" y="5024284"/>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21" name="Oval 318">
              <a:extLst>
                <a:ext uri="{FF2B5EF4-FFF2-40B4-BE49-F238E27FC236}">
                  <a16:creationId xmlns:a16="http://schemas.microsoft.com/office/drawing/2014/main" id="{A7E7DEA1-0DF9-416D-8842-4FF0A3437AF4}"/>
                </a:ext>
              </a:extLst>
            </p:cNvPr>
            <p:cNvSpPr>
              <a:spLocks noChangeArrowheads="1"/>
            </p:cNvSpPr>
            <p:nvPr/>
          </p:nvSpPr>
          <p:spPr bwMode="auto">
            <a:xfrm>
              <a:off x="6271836" y="4943321"/>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22" name="Freeform 340">
              <a:extLst>
                <a:ext uri="{FF2B5EF4-FFF2-40B4-BE49-F238E27FC236}">
                  <a16:creationId xmlns:a16="http://schemas.microsoft.com/office/drawing/2014/main" id="{AE5A3052-2FEB-4865-A08F-71405875A985}"/>
                </a:ext>
              </a:extLst>
            </p:cNvPr>
            <p:cNvSpPr>
              <a:spLocks noEditPoints="1"/>
            </p:cNvSpPr>
            <p:nvPr/>
          </p:nvSpPr>
          <p:spPr bwMode="auto">
            <a:xfrm>
              <a:off x="5961872" y="4948637"/>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23" name="Freeform 340">
              <a:extLst>
                <a:ext uri="{FF2B5EF4-FFF2-40B4-BE49-F238E27FC236}">
                  <a16:creationId xmlns:a16="http://schemas.microsoft.com/office/drawing/2014/main" id="{AB8C6279-7A99-4650-B1E3-5B4AFE89E5EB}"/>
                </a:ext>
              </a:extLst>
            </p:cNvPr>
            <p:cNvSpPr>
              <a:spLocks noEditPoints="1"/>
            </p:cNvSpPr>
            <p:nvPr/>
          </p:nvSpPr>
          <p:spPr bwMode="auto">
            <a:xfrm>
              <a:off x="5333949" y="4952582"/>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24" name="Freeform 297">
              <a:extLst>
                <a:ext uri="{FF2B5EF4-FFF2-40B4-BE49-F238E27FC236}">
                  <a16:creationId xmlns:a16="http://schemas.microsoft.com/office/drawing/2014/main" id="{67E03AF1-E884-4E66-A63A-11081FF0869E}"/>
                </a:ext>
              </a:extLst>
            </p:cNvPr>
            <p:cNvSpPr>
              <a:spLocks/>
            </p:cNvSpPr>
            <p:nvPr/>
          </p:nvSpPr>
          <p:spPr bwMode="auto">
            <a:xfrm>
              <a:off x="7634228" y="5021705"/>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25" name="Oval 298">
              <a:extLst>
                <a:ext uri="{FF2B5EF4-FFF2-40B4-BE49-F238E27FC236}">
                  <a16:creationId xmlns:a16="http://schemas.microsoft.com/office/drawing/2014/main" id="{1250C782-4C06-49E4-9A85-C30949046B94}"/>
                </a:ext>
              </a:extLst>
            </p:cNvPr>
            <p:cNvSpPr>
              <a:spLocks noChangeArrowheads="1"/>
            </p:cNvSpPr>
            <p:nvPr/>
          </p:nvSpPr>
          <p:spPr bwMode="auto">
            <a:xfrm>
              <a:off x="7713603" y="4942330"/>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26" name="Freeform 305">
              <a:extLst>
                <a:ext uri="{FF2B5EF4-FFF2-40B4-BE49-F238E27FC236}">
                  <a16:creationId xmlns:a16="http://schemas.microsoft.com/office/drawing/2014/main" id="{3886B956-5541-4F81-8846-4923DC490997}"/>
                </a:ext>
              </a:extLst>
            </p:cNvPr>
            <p:cNvSpPr>
              <a:spLocks/>
            </p:cNvSpPr>
            <p:nvPr/>
          </p:nvSpPr>
          <p:spPr bwMode="auto">
            <a:xfrm>
              <a:off x="8516183" y="5024341"/>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27" name="Oval 306">
              <a:extLst>
                <a:ext uri="{FF2B5EF4-FFF2-40B4-BE49-F238E27FC236}">
                  <a16:creationId xmlns:a16="http://schemas.microsoft.com/office/drawing/2014/main" id="{BE6C78A2-627E-4DC8-A527-70D899F5DAA4}"/>
                </a:ext>
              </a:extLst>
            </p:cNvPr>
            <p:cNvSpPr>
              <a:spLocks noChangeArrowheads="1"/>
            </p:cNvSpPr>
            <p:nvPr/>
          </p:nvSpPr>
          <p:spPr bwMode="auto">
            <a:xfrm>
              <a:off x="8590797" y="4944966"/>
              <a:ext cx="68263"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28" name="Freeform 309">
              <a:extLst>
                <a:ext uri="{FF2B5EF4-FFF2-40B4-BE49-F238E27FC236}">
                  <a16:creationId xmlns:a16="http://schemas.microsoft.com/office/drawing/2014/main" id="{8AEE95A5-3965-40D7-B465-82FC44A0F346}"/>
                </a:ext>
              </a:extLst>
            </p:cNvPr>
            <p:cNvSpPr>
              <a:spLocks/>
            </p:cNvSpPr>
            <p:nvPr/>
          </p:nvSpPr>
          <p:spPr bwMode="auto">
            <a:xfrm>
              <a:off x="8787323" y="5024180"/>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29" name="Oval 310">
              <a:extLst>
                <a:ext uri="{FF2B5EF4-FFF2-40B4-BE49-F238E27FC236}">
                  <a16:creationId xmlns:a16="http://schemas.microsoft.com/office/drawing/2014/main" id="{65C793E2-8457-4D24-957F-61E80EC55A45}"/>
                </a:ext>
              </a:extLst>
            </p:cNvPr>
            <p:cNvSpPr>
              <a:spLocks noChangeArrowheads="1"/>
            </p:cNvSpPr>
            <p:nvPr/>
          </p:nvSpPr>
          <p:spPr bwMode="auto">
            <a:xfrm>
              <a:off x="8868285" y="4947781"/>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30" name="Freeform 340">
              <a:extLst>
                <a:ext uri="{FF2B5EF4-FFF2-40B4-BE49-F238E27FC236}">
                  <a16:creationId xmlns:a16="http://schemas.microsoft.com/office/drawing/2014/main" id="{CA62308B-D059-4559-A572-C29166D2915D}"/>
                </a:ext>
              </a:extLst>
            </p:cNvPr>
            <p:cNvSpPr>
              <a:spLocks noEditPoints="1"/>
            </p:cNvSpPr>
            <p:nvPr/>
          </p:nvSpPr>
          <p:spPr bwMode="auto">
            <a:xfrm>
              <a:off x="9104802" y="4949294"/>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31" name="Freeform 317">
              <a:extLst>
                <a:ext uri="{FF2B5EF4-FFF2-40B4-BE49-F238E27FC236}">
                  <a16:creationId xmlns:a16="http://schemas.microsoft.com/office/drawing/2014/main" id="{E2C76F4A-ECFC-487C-AF39-892798E2CE95}"/>
                </a:ext>
              </a:extLst>
            </p:cNvPr>
            <p:cNvSpPr>
              <a:spLocks/>
            </p:cNvSpPr>
            <p:nvPr/>
          </p:nvSpPr>
          <p:spPr bwMode="auto">
            <a:xfrm>
              <a:off x="8204709" y="5022944"/>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32" name="Oval 318">
              <a:extLst>
                <a:ext uri="{FF2B5EF4-FFF2-40B4-BE49-F238E27FC236}">
                  <a16:creationId xmlns:a16="http://schemas.microsoft.com/office/drawing/2014/main" id="{968C0C14-7B98-4CE2-862C-316CC002CDD1}"/>
                </a:ext>
              </a:extLst>
            </p:cNvPr>
            <p:cNvSpPr>
              <a:spLocks noChangeArrowheads="1"/>
            </p:cNvSpPr>
            <p:nvPr/>
          </p:nvSpPr>
          <p:spPr bwMode="auto">
            <a:xfrm>
              <a:off x="8284084" y="4941981"/>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33" name="Freeform 340">
              <a:extLst>
                <a:ext uri="{FF2B5EF4-FFF2-40B4-BE49-F238E27FC236}">
                  <a16:creationId xmlns:a16="http://schemas.microsoft.com/office/drawing/2014/main" id="{02F5551E-A244-4D03-A99C-EC167200999A}"/>
                </a:ext>
              </a:extLst>
            </p:cNvPr>
            <p:cNvSpPr>
              <a:spLocks noEditPoints="1"/>
            </p:cNvSpPr>
            <p:nvPr/>
          </p:nvSpPr>
          <p:spPr bwMode="auto">
            <a:xfrm>
              <a:off x="7974120" y="4949933"/>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34" name="Freeform 340">
              <a:extLst>
                <a:ext uri="{FF2B5EF4-FFF2-40B4-BE49-F238E27FC236}">
                  <a16:creationId xmlns:a16="http://schemas.microsoft.com/office/drawing/2014/main" id="{0B93EB64-9E72-4329-BFDC-8AED496B3650}"/>
                </a:ext>
              </a:extLst>
            </p:cNvPr>
            <p:cNvSpPr>
              <a:spLocks noEditPoints="1"/>
            </p:cNvSpPr>
            <p:nvPr/>
          </p:nvSpPr>
          <p:spPr bwMode="auto">
            <a:xfrm>
              <a:off x="7350173" y="4952582"/>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35" name="Freeform 305">
              <a:extLst>
                <a:ext uri="{FF2B5EF4-FFF2-40B4-BE49-F238E27FC236}">
                  <a16:creationId xmlns:a16="http://schemas.microsoft.com/office/drawing/2014/main" id="{1710AE95-AAE9-44EC-B9C9-500771DE22FE}"/>
                </a:ext>
              </a:extLst>
            </p:cNvPr>
            <p:cNvSpPr>
              <a:spLocks/>
            </p:cNvSpPr>
            <p:nvPr/>
          </p:nvSpPr>
          <p:spPr bwMode="auto">
            <a:xfrm>
              <a:off x="9650599" y="5020863"/>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36" name="Oval 306">
              <a:extLst>
                <a:ext uri="{FF2B5EF4-FFF2-40B4-BE49-F238E27FC236}">
                  <a16:creationId xmlns:a16="http://schemas.microsoft.com/office/drawing/2014/main" id="{1CAAF400-7072-4273-A02D-67FF46E843D0}"/>
                </a:ext>
              </a:extLst>
            </p:cNvPr>
            <p:cNvSpPr>
              <a:spLocks noChangeArrowheads="1"/>
            </p:cNvSpPr>
            <p:nvPr/>
          </p:nvSpPr>
          <p:spPr bwMode="auto">
            <a:xfrm>
              <a:off x="9725213" y="4941488"/>
              <a:ext cx="68263"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37" name="Freeform 309">
              <a:extLst>
                <a:ext uri="{FF2B5EF4-FFF2-40B4-BE49-F238E27FC236}">
                  <a16:creationId xmlns:a16="http://schemas.microsoft.com/office/drawing/2014/main" id="{ED454C8A-2662-4D35-8166-F6BA59FD6219}"/>
                </a:ext>
              </a:extLst>
            </p:cNvPr>
            <p:cNvSpPr>
              <a:spLocks/>
            </p:cNvSpPr>
            <p:nvPr/>
          </p:nvSpPr>
          <p:spPr bwMode="auto">
            <a:xfrm>
              <a:off x="9917163" y="5022586"/>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38" name="Oval 310">
              <a:extLst>
                <a:ext uri="{FF2B5EF4-FFF2-40B4-BE49-F238E27FC236}">
                  <a16:creationId xmlns:a16="http://schemas.microsoft.com/office/drawing/2014/main" id="{62EA55E4-D07C-4E36-9226-5B9F386CAA0A}"/>
                </a:ext>
              </a:extLst>
            </p:cNvPr>
            <p:cNvSpPr>
              <a:spLocks noChangeArrowheads="1"/>
            </p:cNvSpPr>
            <p:nvPr/>
          </p:nvSpPr>
          <p:spPr bwMode="auto">
            <a:xfrm>
              <a:off x="9998125" y="4946187"/>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39" name="Freeform 317">
              <a:extLst>
                <a:ext uri="{FF2B5EF4-FFF2-40B4-BE49-F238E27FC236}">
                  <a16:creationId xmlns:a16="http://schemas.microsoft.com/office/drawing/2014/main" id="{CD78F63B-4995-4B78-A35C-7A6EBE01C69E}"/>
                </a:ext>
              </a:extLst>
            </p:cNvPr>
            <p:cNvSpPr>
              <a:spLocks/>
            </p:cNvSpPr>
            <p:nvPr/>
          </p:nvSpPr>
          <p:spPr bwMode="auto">
            <a:xfrm>
              <a:off x="9339125" y="5023442"/>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40" name="Oval 318">
              <a:extLst>
                <a:ext uri="{FF2B5EF4-FFF2-40B4-BE49-F238E27FC236}">
                  <a16:creationId xmlns:a16="http://schemas.microsoft.com/office/drawing/2014/main" id="{A7B25143-7588-47C9-8DBA-2268A344FD29}"/>
                </a:ext>
              </a:extLst>
            </p:cNvPr>
            <p:cNvSpPr>
              <a:spLocks noChangeArrowheads="1"/>
            </p:cNvSpPr>
            <p:nvPr/>
          </p:nvSpPr>
          <p:spPr bwMode="auto">
            <a:xfrm>
              <a:off x="9418500" y="4942479"/>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41" name="Freeform 297">
              <a:extLst>
                <a:ext uri="{FF2B5EF4-FFF2-40B4-BE49-F238E27FC236}">
                  <a16:creationId xmlns:a16="http://schemas.microsoft.com/office/drawing/2014/main" id="{0DA63771-8356-40AD-86C0-A6E5B531EB80}"/>
                </a:ext>
              </a:extLst>
            </p:cNvPr>
            <p:cNvSpPr>
              <a:spLocks/>
            </p:cNvSpPr>
            <p:nvPr/>
          </p:nvSpPr>
          <p:spPr bwMode="auto">
            <a:xfrm>
              <a:off x="5623307" y="5496135"/>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42" name="Oval 298">
              <a:extLst>
                <a:ext uri="{FF2B5EF4-FFF2-40B4-BE49-F238E27FC236}">
                  <a16:creationId xmlns:a16="http://schemas.microsoft.com/office/drawing/2014/main" id="{9C61AA3B-0251-41DD-AAE9-2003D0663FA2}"/>
                </a:ext>
              </a:extLst>
            </p:cNvPr>
            <p:cNvSpPr>
              <a:spLocks noChangeArrowheads="1"/>
            </p:cNvSpPr>
            <p:nvPr/>
          </p:nvSpPr>
          <p:spPr bwMode="auto">
            <a:xfrm>
              <a:off x="5702682" y="5416760"/>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43" name="Freeform 305">
              <a:extLst>
                <a:ext uri="{FF2B5EF4-FFF2-40B4-BE49-F238E27FC236}">
                  <a16:creationId xmlns:a16="http://schemas.microsoft.com/office/drawing/2014/main" id="{995C606E-BFA1-428C-87C4-FF521DB85298}"/>
                </a:ext>
              </a:extLst>
            </p:cNvPr>
            <p:cNvSpPr>
              <a:spLocks/>
            </p:cNvSpPr>
            <p:nvPr/>
          </p:nvSpPr>
          <p:spPr bwMode="auto">
            <a:xfrm>
              <a:off x="6505262" y="5492159"/>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44" name="Oval 306">
              <a:extLst>
                <a:ext uri="{FF2B5EF4-FFF2-40B4-BE49-F238E27FC236}">
                  <a16:creationId xmlns:a16="http://schemas.microsoft.com/office/drawing/2014/main" id="{E0D62E0A-C9BF-4006-96D8-D88BA4EC51E6}"/>
                </a:ext>
              </a:extLst>
            </p:cNvPr>
            <p:cNvSpPr>
              <a:spLocks noChangeArrowheads="1"/>
            </p:cNvSpPr>
            <p:nvPr/>
          </p:nvSpPr>
          <p:spPr bwMode="auto">
            <a:xfrm>
              <a:off x="6579876" y="5412784"/>
              <a:ext cx="68263"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45" name="Freeform 309">
              <a:extLst>
                <a:ext uri="{FF2B5EF4-FFF2-40B4-BE49-F238E27FC236}">
                  <a16:creationId xmlns:a16="http://schemas.microsoft.com/office/drawing/2014/main" id="{E56D1ED4-86C6-43B1-976D-04717B527219}"/>
                </a:ext>
              </a:extLst>
            </p:cNvPr>
            <p:cNvSpPr>
              <a:spLocks/>
            </p:cNvSpPr>
            <p:nvPr/>
          </p:nvSpPr>
          <p:spPr bwMode="auto">
            <a:xfrm>
              <a:off x="6776402" y="5491998"/>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46" name="Oval 310">
              <a:extLst>
                <a:ext uri="{FF2B5EF4-FFF2-40B4-BE49-F238E27FC236}">
                  <a16:creationId xmlns:a16="http://schemas.microsoft.com/office/drawing/2014/main" id="{7F49F097-EBA9-48CA-889C-548A7A2E05BC}"/>
                </a:ext>
              </a:extLst>
            </p:cNvPr>
            <p:cNvSpPr>
              <a:spLocks noChangeArrowheads="1"/>
            </p:cNvSpPr>
            <p:nvPr/>
          </p:nvSpPr>
          <p:spPr bwMode="auto">
            <a:xfrm>
              <a:off x="6857364" y="5415599"/>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47" name="Freeform 340">
              <a:extLst>
                <a:ext uri="{FF2B5EF4-FFF2-40B4-BE49-F238E27FC236}">
                  <a16:creationId xmlns:a16="http://schemas.microsoft.com/office/drawing/2014/main" id="{98AE0A26-45DE-4F6D-A081-9E31E5D14F11}"/>
                </a:ext>
              </a:extLst>
            </p:cNvPr>
            <p:cNvSpPr>
              <a:spLocks noEditPoints="1"/>
            </p:cNvSpPr>
            <p:nvPr/>
          </p:nvSpPr>
          <p:spPr bwMode="auto">
            <a:xfrm>
              <a:off x="7093881" y="5418452"/>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48" name="Freeform 317">
              <a:extLst>
                <a:ext uri="{FF2B5EF4-FFF2-40B4-BE49-F238E27FC236}">
                  <a16:creationId xmlns:a16="http://schemas.microsoft.com/office/drawing/2014/main" id="{8B94778B-2B41-410B-AB78-0360D06CF95B}"/>
                </a:ext>
              </a:extLst>
            </p:cNvPr>
            <p:cNvSpPr>
              <a:spLocks/>
            </p:cNvSpPr>
            <p:nvPr/>
          </p:nvSpPr>
          <p:spPr bwMode="auto">
            <a:xfrm>
              <a:off x="6193788" y="5494738"/>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49" name="Oval 318">
              <a:extLst>
                <a:ext uri="{FF2B5EF4-FFF2-40B4-BE49-F238E27FC236}">
                  <a16:creationId xmlns:a16="http://schemas.microsoft.com/office/drawing/2014/main" id="{FE70301C-711A-42F0-9156-09C0BD865A4D}"/>
                </a:ext>
              </a:extLst>
            </p:cNvPr>
            <p:cNvSpPr>
              <a:spLocks noChangeArrowheads="1"/>
            </p:cNvSpPr>
            <p:nvPr/>
          </p:nvSpPr>
          <p:spPr bwMode="auto">
            <a:xfrm>
              <a:off x="6273163" y="5413775"/>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50" name="Freeform 340">
              <a:extLst>
                <a:ext uri="{FF2B5EF4-FFF2-40B4-BE49-F238E27FC236}">
                  <a16:creationId xmlns:a16="http://schemas.microsoft.com/office/drawing/2014/main" id="{ADD5E4E6-9674-4D44-9CB6-797F67C7DFDD}"/>
                </a:ext>
              </a:extLst>
            </p:cNvPr>
            <p:cNvSpPr>
              <a:spLocks noEditPoints="1"/>
            </p:cNvSpPr>
            <p:nvPr/>
          </p:nvSpPr>
          <p:spPr bwMode="auto">
            <a:xfrm>
              <a:off x="5963199" y="5419091"/>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51" name="Freeform 340">
              <a:extLst>
                <a:ext uri="{FF2B5EF4-FFF2-40B4-BE49-F238E27FC236}">
                  <a16:creationId xmlns:a16="http://schemas.microsoft.com/office/drawing/2014/main" id="{2110AE14-89A2-46EC-B64B-253A786C5440}"/>
                </a:ext>
              </a:extLst>
            </p:cNvPr>
            <p:cNvSpPr>
              <a:spLocks noEditPoints="1"/>
            </p:cNvSpPr>
            <p:nvPr/>
          </p:nvSpPr>
          <p:spPr bwMode="auto">
            <a:xfrm>
              <a:off x="5335276" y="5423036"/>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52" name="Freeform 297">
              <a:extLst>
                <a:ext uri="{FF2B5EF4-FFF2-40B4-BE49-F238E27FC236}">
                  <a16:creationId xmlns:a16="http://schemas.microsoft.com/office/drawing/2014/main" id="{5187C9EE-ED0D-4360-8832-57322AECA47C}"/>
                </a:ext>
              </a:extLst>
            </p:cNvPr>
            <p:cNvSpPr>
              <a:spLocks/>
            </p:cNvSpPr>
            <p:nvPr/>
          </p:nvSpPr>
          <p:spPr bwMode="auto">
            <a:xfrm>
              <a:off x="7635555" y="5492159"/>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53" name="Oval 298">
              <a:extLst>
                <a:ext uri="{FF2B5EF4-FFF2-40B4-BE49-F238E27FC236}">
                  <a16:creationId xmlns:a16="http://schemas.microsoft.com/office/drawing/2014/main" id="{2041EC84-A27B-4BE8-946C-88A04192AF20}"/>
                </a:ext>
              </a:extLst>
            </p:cNvPr>
            <p:cNvSpPr>
              <a:spLocks noChangeArrowheads="1"/>
            </p:cNvSpPr>
            <p:nvPr/>
          </p:nvSpPr>
          <p:spPr bwMode="auto">
            <a:xfrm>
              <a:off x="7714930" y="5412784"/>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54" name="Freeform 305">
              <a:extLst>
                <a:ext uri="{FF2B5EF4-FFF2-40B4-BE49-F238E27FC236}">
                  <a16:creationId xmlns:a16="http://schemas.microsoft.com/office/drawing/2014/main" id="{C9F3C4BC-4624-44CB-A949-9DA077D57B94}"/>
                </a:ext>
              </a:extLst>
            </p:cNvPr>
            <p:cNvSpPr>
              <a:spLocks/>
            </p:cNvSpPr>
            <p:nvPr/>
          </p:nvSpPr>
          <p:spPr bwMode="auto">
            <a:xfrm>
              <a:off x="8517510" y="5494795"/>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55" name="Oval 306">
              <a:extLst>
                <a:ext uri="{FF2B5EF4-FFF2-40B4-BE49-F238E27FC236}">
                  <a16:creationId xmlns:a16="http://schemas.microsoft.com/office/drawing/2014/main" id="{D52B950F-5160-4E40-A9B4-8011D3D76FB9}"/>
                </a:ext>
              </a:extLst>
            </p:cNvPr>
            <p:cNvSpPr>
              <a:spLocks noChangeArrowheads="1"/>
            </p:cNvSpPr>
            <p:nvPr/>
          </p:nvSpPr>
          <p:spPr bwMode="auto">
            <a:xfrm>
              <a:off x="8592124" y="5415420"/>
              <a:ext cx="68263"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56" name="Freeform 309">
              <a:extLst>
                <a:ext uri="{FF2B5EF4-FFF2-40B4-BE49-F238E27FC236}">
                  <a16:creationId xmlns:a16="http://schemas.microsoft.com/office/drawing/2014/main" id="{AD5A0CAA-8EB1-4E70-BDFA-E9186436F0FC}"/>
                </a:ext>
              </a:extLst>
            </p:cNvPr>
            <p:cNvSpPr>
              <a:spLocks/>
            </p:cNvSpPr>
            <p:nvPr/>
          </p:nvSpPr>
          <p:spPr bwMode="auto">
            <a:xfrm>
              <a:off x="8788650" y="5494634"/>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57" name="Oval 310">
              <a:extLst>
                <a:ext uri="{FF2B5EF4-FFF2-40B4-BE49-F238E27FC236}">
                  <a16:creationId xmlns:a16="http://schemas.microsoft.com/office/drawing/2014/main" id="{2ACFEB2B-1F24-4629-B149-496C46B07F7A}"/>
                </a:ext>
              </a:extLst>
            </p:cNvPr>
            <p:cNvSpPr>
              <a:spLocks noChangeArrowheads="1"/>
            </p:cNvSpPr>
            <p:nvPr/>
          </p:nvSpPr>
          <p:spPr bwMode="auto">
            <a:xfrm>
              <a:off x="8869612" y="5418235"/>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58" name="Freeform 340">
              <a:extLst>
                <a:ext uri="{FF2B5EF4-FFF2-40B4-BE49-F238E27FC236}">
                  <a16:creationId xmlns:a16="http://schemas.microsoft.com/office/drawing/2014/main" id="{7E22DB24-0263-4E3B-95A0-35921FF4F482}"/>
                </a:ext>
              </a:extLst>
            </p:cNvPr>
            <p:cNvSpPr>
              <a:spLocks noEditPoints="1"/>
            </p:cNvSpPr>
            <p:nvPr/>
          </p:nvSpPr>
          <p:spPr bwMode="auto">
            <a:xfrm>
              <a:off x="9106129" y="5419748"/>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59" name="Freeform 317">
              <a:extLst>
                <a:ext uri="{FF2B5EF4-FFF2-40B4-BE49-F238E27FC236}">
                  <a16:creationId xmlns:a16="http://schemas.microsoft.com/office/drawing/2014/main" id="{DB309A49-056F-4854-9D2D-FC5800D1A2A3}"/>
                </a:ext>
              </a:extLst>
            </p:cNvPr>
            <p:cNvSpPr>
              <a:spLocks/>
            </p:cNvSpPr>
            <p:nvPr/>
          </p:nvSpPr>
          <p:spPr bwMode="auto">
            <a:xfrm>
              <a:off x="8206036" y="5493398"/>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0" name="Oval 318">
              <a:extLst>
                <a:ext uri="{FF2B5EF4-FFF2-40B4-BE49-F238E27FC236}">
                  <a16:creationId xmlns:a16="http://schemas.microsoft.com/office/drawing/2014/main" id="{83CED60A-FA51-415F-8BED-E816766202F8}"/>
                </a:ext>
              </a:extLst>
            </p:cNvPr>
            <p:cNvSpPr>
              <a:spLocks noChangeArrowheads="1"/>
            </p:cNvSpPr>
            <p:nvPr/>
          </p:nvSpPr>
          <p:spPr bwMode="auto">
            <a:xfrm>
              <a:off x="8285411" y="5412435"/>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1" name="Freeform 340">
              <a:extLst>
                <a:ext uri="{FF2B5EF4-FFF2-40B4-BE49-F238E27FC236}">
                  <a16:creationId xmlns:a16="http://schemas.microsoft.com/office/drawing/2014/main" id="{88E6A77B-8BC4-4FEB-A1C1-54B510ADF5A4}"/>
                </a:ext>
              </a:extLst>
            </p:cNvPr>
            <p:cNvSpPr>
              <a:spLocks noEditPoints="1"/>
            </p:cNvSpPr>
            <p:nvPr/>
          </p:nvSpPr>
          <p:spPr bwMode="auto">
            <a:xfrm>
              <a:off x="7975447" y="5420387"/>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2" name="Freeform 340">
              <a:extLst>
                <a:ext uri="{FF2B5EF4-FFF2-40B4-BE49-F238E27FC236}">
                  <a16:creationId xmlns:a16="http://schemas.microsoft.com/office/drawing/2014/main" id="{5F90B14E-58F1-4704-AD17-7BA83B6FD954}"/>
                </a:ext>
              </a:extLst>
            </p:cNvPr>
            <p:cNvSpPr>
              <a:spLocks noEditPoints="1"/>
            </p:cNvSpPr>
            <p:nvPr/>
          </p:nvSpPr>
          <p:spPr bwMode="auto">
            <a:xfrm>
              <a:off x="7351500" y="5423036"/>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3" name="Freeform 305">
              <a:extLst>
                <a:ext uri="{FF2B5EF4-FFF2-40B4-BE49-F238E27FC236}">
                  <a16:creationId xmlns:a16="http://schemas.microsoft.com/office/drawing/2014/main" id="{746AB4AD-F635-4EDE-AF19-A335B551D1BD}"/>
                </a:ext>
              </a:extLst>
            </p:cNvPr>
            <p:cNvSpPr>
              <a:spLocks/>
            </p:cNvSpPr>
            <p:nvPr/>
          </p:nvSpPr>
          <p:spPr bwMode="auto">
            <a:xfrm>
              <a:off x="9651926" y="5491317"/>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4" name="Oval 306">
              <a:extLst>
                <a:ext uri="{FF2B5EF4-FFF2-40B4-BE49-F238E27FC236}">
                  <a16:creationId xmlns:a16="http://schemas.microsoft.com/office/drawing/2014/main" id="{81F5576B-6874-401A-9D43-964CC4E148AD}"/>
                </a:ext>
              </a:extLst>
            </p:cNvPr>
            <p:cNvSpPr>
              <a:spLocks noChangeArrowheads="1"/>
            </p:cNvSpPr>
            <p:nvPr/>
          </p:nvSpPr>
          <p:spPr bwMode="auto">
            <a:xfrm>
              <a:off x="9726540" y="5411942"/>
              <a:ext cx="68263"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5" name="Freeform 309">
              <a:extLst>
                <a:ext uri="{FF2B5EF4-FFF2-40B4-BE49-F238E27FC236}">
                  <a16:creationId xmlns:a16="http://schemas.microsoft.com/office/drawing/2014/main" id="{F279BC7C-7624-485A-94C5-9BA300FFC24F}"/>
                </a:ext>
              </a:extLst>
            </p:cNvPr>
            <p:cNvSpPr>
              <a:spLocks/>
            </p:cNvSpPr>
            <p:nvPr/>
          </p:nvSpPr>
          <p:spPr bwMode="auto">
            <a:xfrm>
              <a:off x="9918490" y="5493040"/>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66" name="Oval 310">
              <a:extLst>
                <a:ext uri="{FF2B5EF4-FFF2-40B4-BE49-F238E27FC236}">
                  <a16:creationId xmlns:a16="http://schemas.microsoft.com/office/drawing/2014/main" id="{7FB319F8-CB77-4FBC-B9DC-D7FB545FD5F5}"/>
                </a:ext>
              </a:extLst>
            </p:cNvPr>
            <p:cNvSpPr>
              <a:spLocks noChangeArrowheads="1"/>
            </p:cNvSpPr>
            <p:nvPr/>
          </p:nvSpPr>
          <p:spPr bwMode="auto">
            <a:xfrm>
              <a:off x="9999452" y="5416641"/>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7" name="Freeform 317">
              <a:extLst>
                <a:ext uri="{FF2B5EF4-FFF2-40B4-BE49-F238E27FC236}">
                  <a16:creationId xmlns:a16="http://schemas.microsoft.com/office/drawing/2014/main" id="{717F0EAA-FE58-421A-A63C-58683EAAAAFE}"/>
                </a:ext>
              </a:extLst>
            </p:cNvPr>
            <p:cNvSpPr>
              <a:spLocks/>
            </p:cNvSpPr>
            <p:nvPr/>
          </p:nvSpPr>
          <p:spPr bwMode="auto">
            <a:xfrm>
              <a:off x="9340452" y="5493896"/>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8" name="Oval 318">
              <a:extLst>
                <a:ext uri="{FF2B5EF4-FFF2-40B4-BE49-F238E27FC236}">
                  <a16:creationId xmlns:a16="http://schemas.microsoft.com/office/drawing/2014/main" id="{87D9BA26-B88E-46BE-A1D8-F2771FCEF2AC}"/>
                </a:ext>
              </a:extLst>
            </p:cNvPr>
            <p:cNvSpPr>
              <a:spLocks noChangeArrowheads="1"/>
            </p:cNvSpPr>
            <p:nvPr/>
          </p:nvSpPr>
          <p:spPr bwMode="auto">
            <a:xfrm>
              <a:off x="9419827" y="5412933"/>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grpSp>
      <p:grpSp>
        <p:nvGrpSpPr>
          <p:cNvPr id="226" name="Group 225">
            <a:extLst>
              <a:ext uri="{FF2B5EF4-FFF2-40B4-BE49-F238E27FC236}">
                <a16:creationId xmlns:a16="http://schemas.microsoft.com/office/drawing/2014/main" id="{AF7B553F-11EC-4674-8196-A6A02E75E25F}"/>
              </a:ext>
            </a:extLst>
          </p:cNvPr>
          <p:cNvGrpSpPr/>
          <p:nvPr/>
        </p:nvGrpSpPr>
        <p:grpSpPr>
          <a:xfrm>
            <a:off x="5367311" y="5889759"/>
            <a:ext cx="4803616" cy="916523"/>
            <a:chOff x="5333949" y="4941488"/>
            <a:chExt cx="4803616" cy="916523"/>
          </a:xfrm>
        </p:grpSpPr>
        <p:sp>
          <p:nvSpPr>
            <p:cNvPr id="227" name="Freeform 297">
              <a:extLst>
                <a:ext uri="{FF2B5EF4-FFF2-40B4-BE49-F238E27FC236}">
                  <a16:creationId xmlns:a16="http://schemas.microsoft.com/office/drawing/2014/main" id="{E0104960-795B-43F0-A08F-5826D8F36EE0}"/>
                </a:ext>
              </a:extLst>
            </p:cNvPr>
            <p:cNvSpPr>
              <a:spLocks/>
            </p:cNvSpPr>
            <p:nvPr/>
          </p:nvSpPr>
          <p:spPr bwMode="auto">
            <a:xfrm>
              <a:off x="5621980" y="5025681"/>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28" name="Oval 298">
              <a:extLst>
                <a:ext uri="{FF2B5EF4-FFF2-40B4-BE49-F238E27FC236}">
                  <a16:creationId xmlns:a16="http://schemas.microsoft.com/office/drawing/2014/main" id="{F290547C-426C-47ED-B16E-F7F47D72ADB0}"/>
                </a:ext>
              </a:extLst>
            </p:cNvPr>
            <p:cNvSpPr>
              <a:spLocks noChangeArrowheads="1"/>
            </p:cNvSpPr>
            <p:nvPr/>
          </p:nvSpPr>
          <p:spPr bwMode="auto">
            <a:xfrm>
              <a:off x="5701355" y="4946306"/>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29" name="Freeform 305">
              <a:extLst>
                <a:ext uri="{FF2B5EF4-FFF2-40B4-BE49-F238E27FC236}">
                  <a16:creationId xmlns:a16="http://schemas.microsoft.com/office/drawing/2014/main" id="{2CB02E0B-C0B2-4A7E-B9BC-BFE3223241EA}"/>
                </a:ext>
              </a:extLst>
            </p:cNvPr>
            <p:cNvSpPr>
              <a:spLocks/>
            </p:cNvSpPr>
            <p:nvPr/>
          </p:nvSpPr>
          <p:spPr bwMode="auto">
            <a:xfrm>
              <a:off x="6503935" y="5021705"/>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0" name="Oval 306">
              <a:extLst>
                <a:ext uri="{FF2B5EF4-FFF2-40B4-BE49-F238E27FC236}">
                  <a16:creationId xmlns:a16="http://schemas.microsoft.com/office/drawing/2014/main" id="{7879A712-13F8-424E-B11B-5CD13C933FA2}"/>
                </a:ext>
              </a:extLst>
            </p:cNvPr>
            <p:cNvSpPr>
              <a:spLocks noChangeArrowheads="1"/>
            </p:cNvSpPr>
            <p:nvPr/>
          </p:nvSpPr>
          <p:spPr bwMode="auto">
            <a:xfrm>
              <a:off x="6578549" y="4942330"/>
              <a:ext cx="68263"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1" name="Freeform 309">
              <a:extLst>
                <a:ext uri="{FF2B5EF4-FFF2-40B4-BE49-F238E27FC236}">
                  <a16:creationId xmlns:a16="http://schemas.microsoft.com/office/drawing/2014/main" id="{1CCE64EA-A6B9-4A0E-A596-28EF28C97D7E}"/>
                </a:ext>
              </a:extLst>
            </p:cNvPr>
            <p:cNvSpPr>
              <a:spLocks/>
            </p:cNvSpPr>
            <p:nvPr/>
          </p:nvSpPr>
          <p:spPr bwMode="auto">
            <a:xfrm>
              <a:off x="6775075" y="5021544"/>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32" name="Oval 310">
              <a:extLst>
                <a:ext uri="{FF2B5EF4-FFF2-40B4-BE49-F238E27FC236}">
                  <a16:creationId xmlns:a16="http://schemas.microsoft.com/office/drawing/2014/main" id="{BBDB8D84-18E1-4D04-951E-ACA1C111E3B3}"/>
                </a:ext>
              </a:extLst>
            </p:cNvPr>
            <p:cNvSpPr>
              <a:spLocks noChangeArrowheads="1"/>
            </p:cNvSpPr>
            <p:nvPr/>
          </p:nvSpPr>
          <p:spPr bwMode="auto">
            <a:xfrm>
              <a:off x="6856037" y="4945145"/>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3" name="Freeform 340">
              <a:extLst>
                <a:ext uri="{FF2B5EF4-FFF2-40B4-BE49-F238E27FC236}">
                  <a16:creationId xmlns:a16="http://schemas.microsoft.com/office/drawing/2014/main" id="{8244F1DD-0C45-495D-BCEC-DDDA56FFF0A6}"/>
                </a:ext>
              </a:extLst>
            </p:cNvPr>
            <p:cNvSpPr>
              <a:spLocks noEditPoints="1"/>
            </p:cNvSpPr>
            <p:nvPr/>
          </p:nvSpPr>
          <p:spPr bwMode="auto">
            <a:xfrm>
              <a:off x="7092554" y="4947998"/>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4" name="Freeform 317">
              <a:extLst>
                <a:ext uri="{FF2B5EF4-FFF2-40B4-BE49-F238E27FC236}">
                  <a16:creationId xmlns:a16="http://schemas.microsoft.com/office/drawing/2014/main" id="{BC6BCF57-A530-4497-B915-01F6553680A1}"/>
                </a:ext>
              </a:extLst>
            </p:cNvPr>
            <p:cNvSpPr>
              <a:spLocks/>
            </p:cNvSpPr>
            <p:nvPr/>
          </p:nvSpPr>
          <p:spPr bwMode="auto">
            <a:xfrm>
              <a:off x="6192461" y="5024284"/>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5" name="Oval 318">
              <a:extLst>
                <a:ext uri="{FF2B5EF4-FFF2-40B4-BE49-F238E27FC236}">
                  <a16:creationId xmlns:a16="http://schemas.microsoft.com/office/drawing/2014/main" id="{0029B1F2-68AD-4EEF-A6F5-9EBB70E81DD8}"/>
                </a:ext>
              </a:extLst>
            </p:cNvPr>
            <p:cNvSpPr>
              <a:spLocks noChangeArrowheads="1"/>
            </p:cNvSpPr>
            <p:nvPr/>
          </p:nvSpPr>
          <p:spPr bwMode="auto">
            <a:xfrm>
              <a:off x="6271836" y="4943321"/>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6" name="Freeform 340">
              <a:extLst>
                <a:ext uri="{FF2B5EF4-FFF2-40B4-BE49-F238E27FC236}">
                  <a16:creationId xmlns:a16="http://schemas.microsoft.com/office/drawing/2014/main" id="{79712BF4-FED8-4BAC-ADC4-28F90A46DC34}"/>
                </a:ext>
              </a:extLst>
            </p:cNvPr>
            <p:cNvSpPr>
              <a:spLocks noEditPoints="1"/>
            </p:cNvSpPr>
            <p:nvPr/>
          </p:nvSpPr>
          <p:spPr bwMode="auto">
            <a:xfrm>
              <a:off x="5961872" y="4948637"/>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7" name="Freeform 340">
              <a:extLst>
                <a:ext uri="{FF2B5EF4-FFF2-40B4-BE49-F238E27FC236}">
                  <a16:creationId xmlns:a16="http://schemas.microsoft.com/office/drawing/2014/main" id="{D6B70B76-C75F-4855-9AD7-8A704180D442}"/>
                </a:ext>
              </a:extLst>
            </p:cNvPr>
            <p:cNvSpPr>
              <a:spLocks noEditPoints="1"/>
            </p:cNvSpPr>
            <p:nvPr/>
          </p:nvSpPr>
          <p:spPr bwMode="auto">
            <a:xfrm>
              <a:off x="5333949" y="4952582"/>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8" name="Freeform 297">
              <a:extLst>
                <a:ext uri="{FF2B5EF4-FFF2-40B4-BE49-F238E27FC236}">
                  <a16:creationId xmlns:a16="http://schemas.microsoft.com/office/drawing/2014/main" id="{57F38297-6B2B-49EA-8796-4EE2F373E049}"/>
                </a:ext>
              </a:extLst>
            </p:cNvPr>
            <p:cNvSpPr>
              <a:spLocks/>
            </p:cNvSpPr>
            <p:nvPr/>
          </p:nvSpPr>
          <p:spPr bwMode="auto">
            <a:xfrm>
              <a:off x="7634228" y="5021705"/>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9" name="Oval 298">
              <a:extLst>
                <a:ext uri="{FF2B5EF4-FFF2-40B4-BE49-F238E27FC236}">
                  <a16:creationId xmlns:a16="http://schemas.microsoft.com/office/drawing/2014/main" id="{E76C2249-DC64-4D2D-8CDC-FAD2181E844D}"/>
                </a:ext>
              </a:extLst>
            </p:cNvPr>
            <p:cNvSpPr>
              <a:spLocks noChangeArrowheads="1"/>
            </p:cNvSpPr>
            <p:nvPr/>
          </p:nvSpPr>
          <p:spPr bwMode="auto">
            <a:xfrm>
              <a:off x="7713603" y="4942330"/>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0" name="Freeform 305">
              <a:extLst>
                <a:ext uri="{FF2B5EF4-FFF2-40B4-BE49-F238E27FC236}">
                  <a16:creationId xmlns:a16="http://schemas.microsoft.com/office/drawing/2014/main" id="{91A1E310-E8CE-4268-A05B-12B4B5264349}"/>
                </a:ext>
              </a:extLst>
            </p:cNvPr>
            <p:cNvSpPr>
              <a:spLocks/>
            </p:cNvSpPr>
            <p:nvPr/>
          </p:nvSpPr>
          <p:spPr bwMode="auto">
            <a:xfrm>
              <a:off x="8516183" y="5024341"/>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1" name="Oval 306">
              <a:extLst>
                <a:ext uri="{FF2B5EF4-FFF2-40B4-BE49-F238E27FC236}">
                  <a16:creationId xmlns:a16="http://schemas.microsoft.com/office/drawing/2014/main" id="{13C0AF3D-9DF8-46C1-BA43-82FF547F8E78}"/>
                </a:ext>
              </a:extLst>
            </p:cNvPr>
            <p:cNvSpPr>
              <a:spLocks noChangeArrowheads="1"/>
            </p:cNvSpPr>
            <p:nvPr/>
          </p:nvSpPr>
          <p:spPr bwMode="auto">
            <a:xfrm>
              <a:off x="8590797" y="4944966"/>
              <a:ext cx="68263"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2" name="Freeform 309">
              <a:extLst>
                <a:ext uri="{FF2B5EF4-FFF2-40B4-BE49-F238E27FC236}">
                  <a16:creationId xmlns:a16="http://schemas.microsoft.com/office/drawing/2014/main" id="{E22DA258-44D9-4267-A7CA-01972AB64294}"/>
                </a:ext>
              </a:extLst>
            </p:cNvPr>
            <p:cNvSpPr>
              <a:spLocks/>
            </p:cNvSpPr>
            <p:nvPr/>
          </p:nvSpPr>
          <p:spPr bwMode="auto">
            <a:xfrm>
              <a:off x="8787323" y="5024180"/>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43" name="Oval 310">
              <a:extLst>
                <a:ext uri="{FF2B5EF4-FFF2-40B4-BE49-F238E27FC236}">
                  <a16:creationId xmlns:a16="http://schemas.microsoft.com/office/drawing/2014/main" id="{9B589E20-2F0F-4FC2-9EC1-BE8BE925C2B2}"/>
                </a:ext>
              </a:extLst>
            </p:cNvPr>
            <p:cNvSpPr>
              <a:spLocks noChangeArrowheads="1"/>
            </p:cNvSpPr>
            <p:nvPr/>
          </p:nvSpPr>
          <p:spPr bwMode="auto">
            <a:xfrm>
              <a:off x="8868285" y="4947781"/>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4" name="Freeform 340">
              <a:extLst>
                <a:ext uri="{FF2B5EF4-FFF2-40B4-BE49-F238E27FC236}">
                  <a16:creationId xmlns:a16="http://schemas.microsoft.com/office/drawing/2014/main" id="{CA0E6331-0FA3-44B5-B8F7-82B7296A7B04}"/>
                </a:ext>
              </a:extLst>
            </p:cNvPr>
            <p:cNvSpPr>
              <a:spLocks noEditPoints="1"/>
            </p:cNvSpPr>
            <p:nvPr/>
          </p:nvSpPr>
          <p:spPr bwMode="auto">
            <a:xfrm>
              <a:off x="9104802" y="4949294"/>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5" name="Freeform 317">
              <a:extLst>
                <a:ext uri="{FF2B5EF4-FFF2-40B4-BE49-F238E27FC236}">
                  <a16:creationId xmlns:a16="http://schemas.microsoft.com/office/drawing/2014/main" id="{184770DB-7E6C-4351-98D1-478689D5B869}"/>
                </a:ext>
              </a:extLst>
            </p:cNvPr>
            <p:cNvSpPr>
              <a:spLocks/>
            </p:cNvSpPr>
            <p:nvPr/>
          </p:nvSpPr>
          <p:spPr bwMode="auto">
            <a:xfrm>
              <a:off x="8204709" y="5022944"/>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6" name="Oval 318">
              <a:extLst>
                <a:ext uri="{FF2B5EF4-FFF2-40B4-BE49-F238E27FC236}">
                  <a16:creationId xmlns:a16="http://schemas.microsoft.com/office/drawing/2014/main" id="{B258D1FD-C0B2-4929-B9A4-B0EB0434204A}"/>
                </a:ext>
              </a:extLst>
            </p:cNvPr>
            <p:cNvSpPr>
              <a:spLocks noChangeArrowheads="1"/>
            </p:cNvSpPr>
            <p:nvPr/>
          </p:nvSpPr>
          <p:spPr bwMode="auto">
            <a:xfrm>
              <a:off x="8284084" y="4941981"/>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7" name="Freeform 340">
              <a:extLst>
                <a:ext uri="{FF2B5EF4-FFF2-40B4-BE49-F238E27FC236}">
                  <a16:creationId xmlns:a16="http://schemas.microsoft.com/office/drawing/2014/main" id="{0315FB38-36BB-42B6-8160-F60378EC1FF7}"/>
                </a:ext>
              </a:extLst>
            </p:cNvPr>
            <p:cNvSpPr>
              <a:spLocks noEditPoints="1"/>
            </p:cNvSpPr>
            <p:nvPr/>
          </p:nvSpPr>
          <p:spPr bwMode="auto">
            <a:xfrm>
              <a:off x="7974120" y="4949933"/>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8" name="Freeform 340">
              <a:extLst>
                <a:ext uri="{FF2B5EF4-FFF2-40B4-BE49-F238E27FC236}">
                  <a16:creationId xmlns:a16="http://schemas.microsoft.com/office/drawing/2014/main" id="{5677FAA1-28D8-45CF-9433-02D3731EAA4E}"/>
                </a:ext>
              </a:extLst>
            </p:cNvPr>
            <p:cNvSpPr>
              <a:spLocks noEditPoints="1"/>
            </p:cNvSpPr>
            <p:nvPr/>
          </p:nvSpPr>
          <p:spPr bwMode="auto">
            <a:xfrm>
              <a:off x="7350173" y="4952582"/>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9" name="Freeform 305">
              <a:extLst>
                <a:ext uri="{FF2B5EF4-FFF2-40B4-BE49-F238E27FC236}">
                  <a16:creationId xmlns:a16="http://schemas.microsoft.com/office/drawing/2014/main" id="{1907B838-97AF-4CF0-BDE2-25AD644B87A2}"/>
                </a:ext>
              </a:extLst>
            </p:cNvPr>
            <p:cNvSpPr>
              <a:spLocks/>
            </p:cNvSpPr>
            <p:nvPr/>
          </p:nvSpPr>
          <p:spPr bwMode="auto">
            <a:xfrm>
              <a:off x="9650599" y="5020863"/>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0" name="Oval 306">
              <a:extLst>
                <a:ext uri="{FF2B5EF4-FFF2-40B4-BE49-F238E27FC236}">
                  <a16:creationId xmlns:a16="http://schemas.microsoft.com/office/drawing/2014/main" id="{84AA32C8-0E25-4CA1-8C74-BC79689A84A5}"/>
                </a:ext>
              </a:extLst>
            </p:cNvPr>
            <p:cNvSpPr>
              <a:spLocks noChangeArrowheads="1"/>
            </p:cNvSpPr>
            <p:nvPr/>
          </p:nvSpPr>
          <p:spPr bwMode="auto">
            <a:xfrm>
              <a:off x="9725213" y="4941488"/>
              <a:ext cx="68263"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1" name="Freeform 309">
              <a:extLst>
                <a:ext uri="{FF2B5EF4-FFF2-40B4-BE49-F238E27FC236}">
                  <a16:creationId xmlns:a16="http://schemas.microsoft.com/office/drawing/2014/main" id="{AADBB50C-0645-41D2-8386-EC6766E2ADAA}"/>
                </a:ext>
              </a:extLst>
            </p:cNvPr>
            <p:cNvSpPr>
              <a:spLocks/>
            </p:cNvSpPr>
            <p:nvPr/>
          </p:nvSpPr>
          <p:spPr bwMode="auto">
            <a:xfrm>
              <a:off x="9917163" y="5022586"/>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52" name="Oval 310">
              <a:extLst>
                <a:ext uri="{FF2B5EF4-FFF2-40B4-BE49-F238E27FC236}">
                  <a16:creationId xmlns:a16="http://schemas.microsoft.com/office/drawing/2014/main" id="{5A7D7B46-F4A0-4EA9-847F-02B29CB4209A}"/>
                </a:ext>
              </a:extLst>
            </p:cNvPr>
            <p:cNvSpPr>
              <a:spLocks noChangeArrowheads="1"/>
            </p:cNvSpPr>
            <p:nvPr/>
          </p:nvSpPr>
          <p:spPr bwMode="auto">
            <a:xfrm>
              <a:off x="9998125" y="4946187"/>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3" name="Freeform 317">
              <a:extLst>
                <a:ext uri="{FF2B5EF4-FFF2-40B4-BE49-F238E27FC236}">
                  <a16:creationId xmlns:a16="http://schemas.microsoft.com/office/drawing/2014/main" id="{DF9C9208-9980-49AB-A535-17C4740020B2}"/>
                </a:ext>
              </a:extLst>
            </p:cNvPr>
            <p:cNvSpPr>
              <a:spLocks/>
            </p:cNvSpPr>
            <p:nvPr/>
          </p:nvSpPr>
          <p:spPr bwMode="auto">
            <a:xfrm>
              <a:off x="9339125" y="5023442"/>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4" name="Oval 318">
              <a:extLst>
                <a:ext uri="{FF2B5EF4-FFF2-40B4-BE49-F238E27FC236}">
                  <a16:creationId xmlns:a16="http://schemas.microsoft.com/office/drawing/2014/main" id="{3BD7AC5A-202F-4D85-B0AA-62A6D0DAFB6F}"/>
                </a:ext>
              </a:extLst>
            </p:cNvPr>
            <p:cNvSpPr>
              <a:spLocks noChangeArrowheads="1"/>
            </p:cNvSpPr>
            <p:nvPr/>
          </p:nvSpPr>
          <p:spPr bwMode="auto">
            <a:xfrm>
              <a:off x="9418500" y="4942479"/>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5" name="Freeform 297">
              <a:extLst>
                <a:ext uri="{FF2B5EF4-FFF2-40B4-BE49-F238E27FC236}">
                  <a16:creationId xmlns:a16="http://schemas.microsoft.com/office/drawing/2014/main" id="{A8C59CA6-CC7B-4476-A933-E10C5C6111D1}"/>
                </a:ext>
              </a:extLst>
            </p:cNvPr>
            <p:cNvSpPr>
              <a:spLocks/>
            </p:cNvSpPr>
            <p:nvPr/>
          </p:nvSpPr>
          <p:spPr bwMode="auto">
            <a:xfrm>
              <a:off x="5623307" y="5496135"/>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6" name="Oval 298">
              <a:extLst>
                <a:ext uri="{FF2B5EF4-FFF2-40B4-BE49-F238E27FC236}">
                  <a16:creationId xmlns:a16="http://schemas.microsoft.com/office/drawing/2014/main" id="{2E27B7A3-D95D-4E74-AC99-719199197A83}"/>
                </a:ext>
              </a:extLst>
            </p:cNvPr>
            <p:cNvSpPr>
              <a:spLocks noChangeArrowheads="1"/>
            </p:cNvSpPr>
            <p:nvPr/>
          </p:nvSpPr>
          <p:spPr bwMode="auto">
            <a:xfrm>
              <a:off x="5702682" y="5416760"/>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7" name="Freeform 305">
              <a:extLst>
                <a:ext uri="{FF2B5EF4-FFF2-40B4-BE49-F238E27FC236}">
                  <a16:creationId xmlns:a16="http://schemas.microsoft.com/office/drawing/2014/main" id="{D1ACB89B-FAC6-414E-BEB0-24A23D866395}"/>
                </a:ext>
              </a:extLst>
            </p:cNvPr>
            <p:cNvSpPr>
              <a:spLocks/>
            </p:cNvSpPr>
            <p:nvPr/>
          </p:nvSpPr>
          <p:spPr bwMode="auto">
            <a:xfrm>
              <a:off x="6505262" y="5492159"/>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8" name="Oval 306">
              <a:extLst>
                <a:ext uri="{FF2B5EF4-FFF2-40B4-BE49-F238E27FC236}">
                  <a16:creationId xmlns:a16="http://schemas.microsoft.com/office/drawing/2014/main" id="{0AD6F73F-95C4-4A8F-9709-2334F25E2389}"/>
                </a:ext>
              </a:extLst>
            </p:cNvPr>
            <p:cNvSpPr>
              <a:spLocks noChangeArrowheads="1"/>
            </p:cNvSpPr>
            <p:nvPr/>
          </p:nvSpPr>
          <p:spPr bwMode="auto">
            <a:xfrm>
              <a:off x="6579876" y="5412784"/>
              <a:ext cx="68263"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9" name="Freeform 309">
              <a:extLst>
                <a:ext uri="{FF2B5EF4-FFF2-40B4-BE49-F238E27FC236}">
                  <a16:creationId xmlns:a16="http://schemas.microsoft.com/office/drawing/2014/main" id="{B2688AA9-A021-4EB8-BD1A-975CD9E2B31E}"/>
                </a:ext>
              </a:extLst>
            </p:cNvPr>
            <p:cNvSpPr>
              <a:spLocks/>
            </p:cNvSpPr>
            <p:nvPr/>
          </p:nvSpPr>
          <p:spPr bwMode="auto">
            <a:xfrm>
              <a:off x="6776402" y="5491998"/>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60" name="Oval 310">
              <a:extLst>
                <a:ext uri="{FF2B5EF4-FFF2-40B4-BE49-F238E27FC236}">
                  <a16:creationId xmlns:a16="http://schemas.microsoft.com/office/drawing/2014/main" id="{FADDB1C3-D013-4065-BBC6-B8C02F95C0D2}"/>
                </a:ext>
              </a:extLst>
            </p:cNvPr>
            <p:cNvSpPr>
              <a:spLocks noChangeArrowheads="1"/>
            </p:cNvSpPr>
            <p:nvPr/>
          </p:nvSpPr>
          <p:spPr bwMode="auto">
            <a:xfrm>
              <a:off x="6857364" y="5415599"/>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1" name="Freeform 340">
              <a:extLst>
                <a:ext uri="{FF2B5EF4-FFF2-40B4-BE49-F238E27FC236}">
                  <a16:creationId xmlns:a16="http://schemas.microsoft.com/office/drawing/2014/main" id="{DDC0A107-7EB9-444A-9784-ECDA9389984E}"/>
                </a:ext>
              </a:extLst>
            </p:cNvPr>
            <p:cNvSpPr>
              <a:spLocks noEditPoints="1"/>
            </p:cNvSpPr>
            <p:nvPr/>
          </p:nvSpPr>
          <p:spPr bwMode="auto">
            <a:xfrm>
              <a:off x="7093881" y="5418452"/>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2" name="Freeform 317">
              <a:extLst>
                <a:ext uri="{FF2B5EF4-FFF2-40B4-BE49-F238E27FC236}">
                  <a16:creationId xmlns:a16="http://schemas.microsoft.com/office/drawing/2014/main" id="{978D9980-AC34-4896-B118-EB036A67F894}"/>
                </a:ext>
              </a:extLst>
            </p:cNvPr>
            <p:cNvSpPr>
              <a:spLocks/>
            </p:cNvSpPr>
            <p:nvPr/>
          </p:nvSpPr>
          <p:spPr bwMode="auto">
            <a:xfrm>
              <a:off x="6193788" y="5494738"/>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3" name="Oval 318">
              <a:extLst>
                <a:ext uri="{FF2B5EF4-FFF2-40B4-BE49-F238E27FC236}">
                  <a16:creationId xmlns:a16="http://schemas.microsoft.com/office/drawing/2014/main" id="{53BFC492-1D6E-4A16-B6B1-9731BC659C6D}"/>
                </a:ext>
              </a:extLst>
            </p:cNvPr>
            <p:cNvSpPr>
              <a:spLocks noChangeArrowheads="1"/>
            </p:cNvSpPr>
            <p:nvPr/>
          </p:nvSpPr>
          <p:spPr bwMode="auto">
            <a:xfrm>
              <a:off x="6273163" y="5413775"/>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4" name="Freeform 340">
              <a:extLst>
                <a:ext uri="{FF2B5EF4-FFF2-40B4-BE49-F238E27FC236}">
                  <a16:creationId xmlns:a16="http://schemas.microsoft.com/office/drawing/2014/main" id="{43DCB4A8-7716-4D7A-B320-079EB0F49711}"/>
                </a:ext>
              </a:extLst>
            </p:cNvPr>
            <p:cNvSpPr>
              <a:spLocks noEditPoints="1"/>
            </p:cNvSpPr>
            <p:nvPr/>
          </p:nvSpPr>
          <p:spPr bwMode="auto">
            <a:xfrm>
              <a:off x="5963199" y="5419091"/>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5" name="Freeform 340">
              <a:extLst>
                <a:ext uri="{FF2B5EF4-FFF2-40B4-BE49-F238E27FC236}">
                  <a16:creationId xmlns:a16="http://schemas.microsoft.com/office/drawing/2014/main" id="{AC0F483F-2D69-4DA5-86A1-16F4FA4DB46C}"/>
                </a:ext>
              </a:extLst>
            </p:cNvPr>
            <p:cNvSpPr>
              <a:spLocks noEditPoints="1"/>
            </p:cNvSpPr>
            <p:nvPr/>
          </p:nvSpPr>
          <p:spPr bwMode="auto">
            <a:xfrm>
              <a:off x="5335276" y="5423036"/>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6" name="Freeform 297">
              <a:extLst>
                <a:ext uri="{FF2B5EF4-FFF2-40B4-BE49-F238E27FC236}">
                  <a16:creationId xmlns:a16="http://schemas.microsoft.com/office/drawing/2014/main" id="{D7FE2590-FC0F-40BA-983E-F7E6F7FE4444}"/>
                </a:ext>
              </a:extLst>
            </p:cNvPr>
            <p:cNvSpPr>
              <a:spLocks/>
            </p:cNvSpPr>
            <p:nvPr/>
          </p:nvSpPr>
          <p:spPr bwMode="auto">
            <a:xfrm>
              <a:off x="7635555" y="5492159"/>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7" name="Oval 298">
              <a:extLst>
                <a:ext uri="{FF2B5EF4-FFF2-40B4-BE49-F238E27FC236}">
                  <a16:creationId xmlns:a16="http://schemas.microsoft.com/office/drawing/2014/main" id="{C47E09CC-1F49-4649-B93C-438250DC4B7A}"/>
                </a:ext>
              </a:extLst>
            </p:cNvPr>
            <p:cNvSpPr>
              <a:spLocks noChangeArrowheads="1"/>
            </p:cNvSpPr>
            <p:nvPr/>
          </p:nvSpPr>
          <p:spPr bwMode="auto">
            <a:xfrm>
              <a:off x="7714930" y="5412784"/>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8" name="Freeform 305">
              <a:extLst>
                <a:ext uri="{FF2B5EF4-FFF2-40B4-BE49-F238E27FC236}">
                  <a16:creationId xmlns:a16="http://schemas.microsoft.com/office/drawing/2014/main" id="{8BE75177-CFE8-4301-B265-7FA2F9116500}"/>
                </a:ext>
              </a:extLst>
            </p:cNvPr>
            <p:cNvSpPr>
              <a:spLocks/>
            </p:cNvSpPr>
            <p:nvPr/>
          </p:nvSpPr>
          <p:spPr bwMode="auto">
            <a:xfrm>
              <a:off x="8517510" y="5494795"/>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9" name="Oval 306">
              <a:extLst>
                <a:ext uri="{FF2B5EF4-FFF2-40B4-BE49-F238E27FC236}">
                  <a16:creationId xmlns:a16="http://schemas.microsoft.com/office/drawing/2014/main" id="{834DA40D-84AB-4C7E-9D55-316B52A56DF4}"/>
                </a:ext>
              </a:extLst>
            </p:cNvPr>
            <p:cNvSpPr>
              <a:spLocks noChangeArrowheads="1"/>
            </p:cNvSpPr>
            <p:nvPr/>
          </p:nvSpPr>
          <p:spPr bwMode="auto">
            <a:xfrm>
              <a:off x="8592124" y="5415420"/>
              <a:ext cx="68263"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0" name="Freeform 309">
              <a:extLst>
                <a:ext uri="{FF2B5EF4-FFF2-40B4-BE49-F238E27FC236}">
                  <a16:creationId xmlns:a16="http://schemas.microsoft.com/office/drawing/2014/main" id="{C02C69AD-6522-4370-8410-3BF1680C769F}"/>
                </a:ext>
              </a:extLst>
            </p:cNvPr>
            <p:cNvSpPr>
              <a:spLocks/>
            </p:cNvSpPr>
            <p:nvPr/>
          </p:nvSpPr>
          <p:spPr bwMode="auto">
            <a:xfrm>
              <a:off x="8788650" y="5494634"/>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71" name="Oval 310">
              <a:extLst>
                <a:ext uri="{FF2B5EF4-FFF2-40B4-BE49-F238E27FC236}">
                  <a16:creationId xmlns:a16="http://schemas.microsoft.com/office/drawing/2014/main" id="{03EB5516-CCDC-4D1F-A331-47B59CB99DE3}"/>
                </a:ext>
              </a:extLst>
            </p:cNvPr>
            <p:cNvSpPr>
              <a:spLocks noChangeArrowheads="1"/>
            </p:cNvSpPr>
            <p:nvPr/>
          </p:nvSpPr>
          <p:spPr bwMode="auto">
            <a:xfrm>
              <a:off x="8869612" y="5418235"/>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2" name="Freeform 340">
              <a:extLst>
                <a:ext uri="{FF2B5EF4-FFF2-40B4-BE49-F238E27FC236}">
                  <a16:creationId xmlns:a16="http://schemas.microsoft.com/office/drawing/2014/main" id="{65034D76-D0C6-46C2-AA71-8B354D51A7C2}"/>
                </a:ext>
              </a:extLst>
            </p:cNvPr>
            <p:cNvSpPr>
              <a:spLocks noEditPoints="1"/>
            </p:cNvSpPr>
            <p:nvPr/>
          </p:nvSpPr>
          <p:spPr bwMode="auto">
            <a:xfrm>
              <a:off x="9106129" y="5419748"/>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3" name="Freeform 317">
              <a:extLst>
                <a:ext uri="{FF2B5EF4-FFF2-40B4-BE49-F238E27FC236}">
                  <a16:creationId xmlns:a16="http://schemas.microsoft.com/office/drawing/2014/main" id="{3AC6EAF0-8BC2-4382-934C-91A735E00339}"/>
                </a:ext>
              </a:extLst>
            </p:cNvPr>
            <p:cNvSpPr>
              <a:spLocks/>
            </p:cNvSpPr>
            <p:nvPr/>
          </p:nvSpPr>
          <p:spPr bwMode="auto">
            <a:xfrm>
              <a:off x="8206036" y="5493398"/>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4" name="Oval 318">
              <a:extLst>
                <a:ext uri="{FF2B5EF4-FFF2-40B4-BE49-F238E27FC236}">
                  <a16:creationId xmlns:a16="http://schemas.microsoft.com/office/drawing/2014/main" id="{0404E9A5-4955-4533-801F-2BF18A9B8467}"/>
                </a:ext>
              </a:extLst>
            </p:cNvPr>
            <p:cNvSpPr>
              <a:spLocks noChangeArrowheads="1"/>
            </p:cNvSpPr>
            <p:nvPr/>
          </p:nvSpPr>
          <p:spPr bwMode="auto">
            <a:xfrm>
              <a:off x="8285411" y="5412435"/>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5" name="Freeform 340">
              <a:extLst>
                <a:ext uri="{FF2B5EF4-FFF2-40B4-BE49-F238E27FC236}">
                  <a16:creationId xmlns:a16="http://schemas.microsoft.com/office/drawing/2014/main" id="{EA80B976-1FA8-45ED-8A20-40641548F222}"/>
                </a:ext>
              </a:extLst>
            </p:cNvPr>
            <p:cNvSpPr>
              <a:spLocks noEditPoints="1"/>
            </p:cNvSpPr>
            <p:nvPr/>
          </p:nvSpPr>
          <p:spPr bwMode="auto">
            <a:xfrm>
              <a:off x="7975447" y="5420387"/>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6" name="Freeform 340">
              <a:extLst>
                <a:ext uri="{FF2B5EF4-FFF2-40B4-BE49-F238E27FC236}">
                  <a16:creationId xmlns:a16="http://schemas.microsoft.com/office/drawing/2014/main" id="{0A7AD885-AFDF-4B27-98B8-7E10FADF4886}"/>
                </a:ext>
              </a:extLst>
            </p:cNvPr>
            <p:cNvSpPr>
              <a:spLocks noEditPoints="1"/>
            </p:cNvSpPr>
            <p:nvPr/>
          </p:nvSpPr>
          <p:spPr bwMode="auto">
            <a:xfrm>
              <a:off x="7351500" y="5423036"/>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7" name="Freeform 305">
              <a:extLst>
                <a:ext uri="{FF2B5EF4-FFF2-40B4-BE49-F238E27FC236}">
                  <a16:creationId xmlns:a16="http://schemas.microsoft.com/office/drawing/2014/main" id="{3B7C410B-13E1-4FF4-A071-AA646C33D927}"/>
                </a:ext>
              </a:extLst>
            </p:cNvPr>
            <p:cNvSpPr>
              <a:spLocks/>
            </p:cNvSpPr>
            <p:nvPr/>
          </p:nvSpPr>
          <p:spPr bwMode="auto">
            <a:xfrm>
              <a:off x="9651926" y="5491317"/>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8" name="Oval 306">
              <a:extLst>
                <a:ext uri="{FF2B5EF4-FFF2-40B4-BE49-F238E27FC236}">
                  <a16:creationId xmlns:a16="http://schemas.microsoft.com/office/drawing/2014/main" id="{26AE19E3-BEC4-4C23-8444-DDCCAC401FE2}"/>
                </a:ext>
              </a:extLst>
            </p:cNvPr>
            <p:cNvSpPr>
              <a:spLocks noChangeArrowheads="1"/>
            </p:cNvSpPr>
            <p:nvPr/>
          </p:nvSpPr>
          <p:spPr bwMode="auto">
            <a:xfrm>
              <a:off x="9726540" y="5411942"/>
              <a:ext cx="68263"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9" name="Freeform 309">
              <a:extLst>
                <a:ext uri="{FF2B5EF4-FFF2-40B4-BE49-F238E27FC236}">
                  <a16:creationId xmlns:a16="http://schemas.microsoft.com/office/drawing/2014/main" id="{12DA61D3-C35F-446E-92B2-6F2F4D2B516E}"/>
                </a:ext>
              </a:extLst>
            </p:cNvPr>
            <p:cNvSpPr>
              <a:spLocks/>
            </p:cNvSpPr>
            <p:nvPr/>
          </p:nvSpPr>
          <p:spPr bwMode="auto">
            <a:xfrm>
              <a:off x="9918490" y="5493040"/>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80" name="Oval 310">
              <a:extLst>
                <a:ext uri="{FF2B5EF4-FFF2-40B4-BE49-F238E27FC236}">
                  <a16:creationId xmlns:a16="http://schemas.microsoft.com/office/drawing/2014/main" id="{6B8C57AE-284A-499C-B2D9-1F42EFBA15D9}"/>
                </a:ext>
              </a:extLst>
            </p:cNvPr>
            <p:cNvSpPr>
              <a:spLocks noChangeArrowheads="1"/>
            </p:cNvSpPr>
            <p:nvPr/>
          </p:nvSpPr>
          <p:spPr bwMode="auto">
            <a:xfrm>
              <a:off x="9999452" y="5416641"/>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1" name="Freeform 317">
              <a:extLst>
                <a:ext uri="{FF2B5EF4-FFF2-40B4-BE49-F238E27FC236}">
                  <a16:creationId xmlns:a16="http://schemas.microsoft.com/office/drawing/2014/main" id="{05DC1FD5-AFEA-4D0C-BCD4-6C4A491C5708}"/>
                </a:ext>
              </a:extLst>
            </p:cNvPr>
            <p:cNvSpPr>
              <a:spLocks/>
            </p:cNvSpPr>
            <p:nvPr/>
          </p:nvSpPr>
          <p:spPr bwMode="auto">
            <a:xfrm>
              <a:off x="9340452" y="5493896"/>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82" name="Oval 318">
              <a:extLst>
                <a:ext uri="{FF2B5EF4-FFF2-40B4-BE49-F238E27FC236}">
                  <a16:creationId xmlns:a16="http://schemas.microsoft.com/office/drawing/2014/main" id="{1EEFD684-A616-4C18-B261-6F8AB25A873F}"/>
                </a:ext>
              </a:extLst>
            </p:cNvPr>
            <p:cNvSpPr>
              <a:spLocks noChangeArrowheads="1"/>
            </p:cNvSpPr>
            <p:nvPr/>
          </p:nvSpPr>
          <p:spPr bwMode="auto">
            <a:xfrm>
              <a:off x="9419827" y="5412933"/>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11" name="Rectangle 10">
            <a:extLst>
              <a:ext uri="{FF2B5EF4-FFF2-40B4-BE49-F238E27FC236}">
                <a16:creationId xmlns:a16="http://schemas.microsoft.com/office/drawing/2014/main" id="{F7E68155-C2A7-46A0-94C0-4A2CC8EC5075}"/>
              </a:ext>
            </a:extLst>
          </p:cNvPr>
          <p:cNvSpPr/>
          <p:nvPr/>
        </p:nvSpPr>
        <p:spPr>
          <a:xfrm>
            <a:off x="7613399" y="328888"/>
            <a:ext cx="4083169" cy="369332"/>
          </a:xfrm>
          <a:prstGeom prst="rect">
            <a:avLst/>
          </a:prstGeom>
        </p:spPr>
        <p:txBody>
          <a:bodyPr wrap="none">
            <a:spAutoFit/>
          </a:bodyPr>
          <a:lstStyle/>
          <a:p>
            <a:r>
              <a:rPr lang="en-GB" altLang="en-US" b="1" dirty="0">
                <a:solidFill>
                  <a:srgbClr val="003300"/>
                </a:solidFill>
                <a:latin typeface="Tahoma" pitchFamily="34" charset="0"/>
                <a:cs typeface="Tahoma" pitchFamily="34" charset="0"/>
              </a:rPr>
              <a:t>[1.2 billion people in 2010-2011] </a:t>
            </a:r>
            <a:endParaRPr lang="en-GB" dirty="0"/>
          </a:p>
        </p:txBody>
      </p:sp>
      <p:sp>
        <p:nvSpPr>
          <p:cNvPr id="283" name="Rectangle 282">
            <a:extLst>
              <a:ext uri="{FF2B5EF4-FFF2-40B4-BE49-F238E27FC236}">
                <a16:creationId xmlns:a16="http://schemas.microsoft.com/office/drawing/2014/main" id="{8647632C-641F-4F98-A69B-7F78EFC1E2E2}"/>
              </a:ext>
            </a:extLst>
          </p:cNvPr>
          <p:cNvSpPr/>
          <p:nvPr/>
        </p:nvSpPr>
        <p:spPr>
          <a:xfrm>
            <a:off x="10245014" y="5913998"/>
            <a:ext cx="2044522" cy="830997"/>
          </a:xfrm>
          <a:prstGeom prst="rect">
            <a:avLst/>
          </a:prstGeom>
        </p:spPr>
        <p:txBody>
          <a:bodyPr wrap="square">
            <a:spAutoFit/>
          </a:bodyPr>
          <a:lstStyle/>
          <a:p>
            <a:r>
              <a:rPr lang="en-GB" altLang="en-US" sz="2400" b="1" dirty="0">
                <a:solidFill>
                  <a:srgbClr val="003300"/>
                </a:solidFill>
                <a:latin typeface="Tahoma" pitchFamily="34" charset="0"/>
                <a:cs typeface="Tahoma" pitchFamily="34" charset="0"/>
              </a:rPr>
              <a:t>700 million</a:t>
            </a:r>
          </a:p>
          <a:p>
            <a:pPr algn="ctr"/>
            <a:r>
              <a:rPr lang="en-GB" altLang="en-US" sz="2400" b="1" dirty="0">
                <a:solidFill>
                  <a:srgbClr val="003300"/>
                </a:solidFill>
                <a:latin typeface="Tahoma" pitchFamily="34" charset="0"/>
                <a:cs typeface="Tahoma" pitchFamily="34" charset="0"/>
              </a:rPr>
              <a:t>‘Invisible’ </a:t>
            </a:r>
            <a:endParaRPr lang="en-GB" sz="2400" dirty="0"/>
          </a:p>
        </p:txBody>
      </p:sp>
      <p:grpSp>
        <p:nvGrpSpPr>
          <p:cNvPr id="2" name="Group 1">
            <a:extLst>
              <a:ext uri="{FF2B5EF4-FFF2-40B4-BE49-F238E27FC236}">
                <a16:creationId xmlns:a16="http://schemas.microsoft.com/office/drawing/2014/main" id="{D1066DC6-2196-433A-9D66-CD36464E040B}"/>
              </a:ext>
            </a:extLst>
          </p:cNvPr>
          <p:cNvGrpSpPr/>
          <p:nvPr/>
        </p:nvGrpSpPr>
        <p:grpSpPr>
          <a:xfrm>
            <a:off x="74589" y="1076851"/>
            <a:ext cx="11935014" cy="5042247"/>
            <a:chOff x="74589" y="1076851"/>
            <a:chExt cx="11935014" cy="5042247"/>
          </a:xfrm>
        </p:grpSpPr>
        <p:sp>
          <p:nvSpPr>
            <p:cNvPr id="115" name="Rectangle 114">
              <a:extLst>
                <a:ext uri="{FF2B5EF4-FFF2-40B4-BE49-F238E27FC236}">
                  <a16:creationId xmlns:a16="http://schemas.microsoft.com/office/drawing/2014/main" id="{0E912E37-C678-437B-8A79-FC22C2963B49}"/>
                </a:ext>
              </a:extLst>
            </p:cNvPr>
            <p:cNvSpPr/>
            <p:nvPr/>
          </p:nvSpPr>
          <p:spPr>
            <a:xfrm>
              <a:off x="2856204" y="4452165"/>
              <a:ext cx="3272377" cy="1200329"/>
            </a:xfrm>
            <a:prstGeom prst="rect">
              <a:avLst/>
            </a:prstGeom>
          </p:spPr>
          <p:txBody>
            <a:bodyPr wrap="square">
              <a:spAutoFit/>
            </a:bodyPr>
            <a:lstStyle/>
            <a:p>
              <a:pPr algn="ctr"/>
              <a:r>
                <a:rPr lang="en-SG" sz="2400" b="1" dirty="0">
                  <a:latin typeface="Tahoma" panose="020B0604030504040204" pitchFamily="34" charset="0"/>
                  <a:ea typeface="Tahoma" panose="020B0604030504040204" pitchFamily="34" charset="0"/>
                  <a:cs typeface="Tahoma" panose="020B0604030504040204" pitchFamily="34" charset="0"/>
                </a:rPr>
                <a:t>Permanent Account Numbers (PAN)</a:t>
              </a:r>
              <a:r>
                <a:rPr lang="en-SG" sz="2400" dirty="0">
                  <a:latin typeface="Tahoma" panose="020B0604030504040204" pitchFamily="34" charset="0"/>
                  <a:ea typeface="Tahoma" panose="020B0604030504040204" pitchFamily="34" charset="0"/>
                  <a:cs typeface="Tahoma" panose="020B0604030504040204" pitchFamily="34" charset="0"/>
                </a:rPr>
                <a:t> </a:t>
              </a:r>
              <a:r>
                <a:rPr lang="en-GB" sz="2400" b="1" dirty="0">
                  <a:solidFill>
                    <a:srgbClr val="003300"/>
                  </a:solidFill>
                  <a:latin typeface="Tahoma" panose="020B0604030504040204" pitchFamily="34" charset="0"/>
                  <a:ea typeface="Tahoma" panose="020B0604030504040204" pitchFamily="34" charset="0"/>
                  <a:cs typeface="Tahoma" panose="020B0604030504040204" pitchFamily="34" charset="0"/>
                </a:rPr>
                <a:t> </a:t>
              </a:r>
            </a:p>
            <a:p>
              <a:pPr>
                <a:buNone/>
              </a:pPr>
              <a:endParaRPr lang="en-GB" sz="2400"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a:extLst>
                <a:ext uri="{FF2B5EF4-FFF2-40B4-BE49-F238E27FC236}">
                  <a16:creationId xmlns:a16="http://schemas.microsoft.com/office/drawing/2014/main" id="{79E87937-FB72-4936-96E6-D0C912074DE8}"/>
                </a:ext>
              </a:extLst>
            </p:cNvPr>
            <p:cNvSpPr/>
            <p:nvPr/>
          </p:nvSpPr>
          <p:spPr>
            <a:xfrm>
              <a:off x="6335479" y="4549438"/>
              <a:ext cx="2944125" cy="1569660"/>
            </a:xfrm>
            <a:prstGeom prst="rect">
              <a:avLst/>
            </a:prstGeom>
          </p:spPr>
          <p:txBody>
            <a:bodyPr wrap="square">
              <a:spAutoFit/>
            </a:bodyPr>
            <a:lstStyle/>
            <a:p>
              <a:pPr algn="ctr"/>
              <a:r>
                <a:rPr lang="en-SG" sz="2400" b="1" dirty="0">
                  <a:latin typeface="Tahoma" panose="020B0604030504040204" pitchFamily="34" charset="0"/>
                  <a:ea typeface="Tahoma" panose="020B0604030504040204" pitchFamily="34" charset="0"/>
                  <a:cs typeface="Tahoma" panose="020B0604030504040204" pitchFamily="34" charset="0"/>
                </a:rPr>
                <a:t>Ration Card</a:t>
              </a:r>
            </a:p>
            <a:p>
              <a:pPr algn="ctr"/>
              <a:r>
                <a:rPr lang="en-SG" sz="2400" b="1" dirty="0">
                  <a:latin typeface="Tahoma" panose="020B0604030504040204" pitchFamily="34" charset="0"/>
                  <a:ea typeface="Tahoma" panose="020B0604030504040204" pitchFamily="34" charset="0"/>
                  <a:cs typeface="Tahoma" panose="020B0604030504040204" pitchFamily="34" charset="0"/>
                </a:rPr>
                <a:t>(for Below Poverty Line)</a:t>
              </a:r>
              <a:r>
                <a:rPr lang="en-SG" sz="2400" dirty="0">
                  <a:latin typeface="Tahoma" panose="020B0604030504040204" pitchFamily="34" charset="0"/>
                  <a:ea typeface="Tahoma" panose="020B0604030504040204" pitchFamily="34" charset="0"/>
                  <a:cs typeface="Tahoma" panose="020B0604030504040204" pitchFamily="34" charset="0"/>
                </a:rPr>
                <a:t> </a:t>
              </a:r>
              <a:r>
                <a:rPr lang="en-GB" sz="2400" b="1" dirty="0">
                  <a:solidFill>
                    <a:srgbClr val="003300"/>
                  </a:solidFill>
                  <a:latin typeface="Tahoma" panose="020B0604030504040204" pitchFamily="34" charset="0"/>
                  <a:ea typeface="Tahoma" panose="020B0604030504040204" pitchFamily="34" charset="0"/>
                  <a:cs typeface="Tahoma" panose="020B0604030504040204" pitchFamily="34" charset="0"/>
                </a:rPr>
                <a:t> </a:t>
              </a:r>
            </a:p>
            <a:p>
              <a:pPr>
                <a:buNone/>
              </a:pPr>
              <a:endParaRPr lang="en-GB" sz="2400"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a:extLst>
                <a:ext uri="{FF2B5EF4-FFF2-40B4-BE49-F238E27FC236}">
                  <a16:creationId xmlns:a16="http://schemas.microsoft.com/office/drawing/2014/main" id="{38C0AEED-523A-45E4-AE2E-57D73571B019}"/>
                </a:ext>
              </a:extLst>
            </p:cNvPr>
            <p:cNvSpPr/>
            <p:nvPr/>
          </p:nvSpPr>
          <p:spPr>
            <a:xfrm>
              <a:off x="9065478" y="4503271"/>
              <a:ext cx="2944125" cy="830997"/>
            </a:xfrm>
            <a:prstGeom prst="rect">
              <a:avLst/>
            </a:prstGeom>
          </p:spPr>
          <p:txBody>
            <a:bodyPr wrap="square">
              <a:spAutoFit/>
            </a:bodyPr>
            <a:lstStyle/>
            <a:p>
              <a:pPr algn="ctr"/>
              <a:r>
                <a:rPr lang="en-SG" sz="2400" b="1" dirty="0">
                  <a:latin typeface="Tahoma" panose="020B0604030504040204" pitchFamily="34" charset="0"/>
                  <a:ea typeface="Tahoma" panose="020B0604030504040204" pitchFamily="34" charset="0"/>
                  <a:cs typeface="Tahoma" panose="020B0604030504040204" pitchFamily="34" charset="0"/>
                </a:rPr>
                <a:t>Voter’s ID</a:t>
              </a:r>
            </a:p>
            <a:p>
              <a:pPr>
                <a:buNone/>
              </a:pPr>
              <a:endParaRPr lang="en-GB" sz="2400"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31983597-C388-4E8F-9C39-F3C1F9F71143}"/>
                </a:ext>
              </a:extLst>
            </p:cNvPr>
            <p:cNvSpPr/>
            <p:nvPr/>
          </p:nvSpPr>
          <p:spPr>
            <a:xfrm>
              <a:off x="74589" y="4550729"/>
              <a:ext cx="2944125" cy="830997"/>
            </a:xfrm>
            <a:prstGeom prst="rect">
              <a:avLst/>
            </a:prstGeom>
          </p:spPr>
          <p:txBody>
            <a:bodyPr wrap="square">
              <a:spAutoFit/>
            </a:bodyPr>
            <a:lstStyle/>
            <a:p>
              <a:pPr algn="ctr"/>
              <a:r>
                <a:rPr lang="en-SG" sz="2400" b="1" dirty="0">
                  <a:latin typeface="Tahoma" panose="020B0604030504040204" pitchFamily="34" charset="0"/>
                  <a:ea typeface="Tahoma" panose="020B0604030504040204" pitchFamily="34" charset="0"/>
                  <a:cs typeface="Tahoma" panose="020B0604030504040204" pitchFamily="34" charset="0"/>
                </a:rPr>
                <a:t>Passport</a:t>
              </a:r>
            </a:p>
            <a:p>
              <a:pPr>
                <a:buNone/>
              </a:pPr>
              <a:endParaRPr lang="en-GB" sz="2400"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23" name="Rectangle 22">
              <a:extLst>
                <a:ext uri="{FF2B5EF4-FFF2-40B4-BE49-F238E27FC236}">
                  <a16:creationId xmlns:a16="http://schemas.microsoft.com/office/drawing/2014/main" id="{3D890F3F-44EA-4F63-98F0-CF9E07E2CBAE}"/>
                </a:ext>
              </a:extLst>
            </p:cNvPr>
            <p:cNvSpPr/>
            <p:nvPr/>
          </p:nvSpPr>
          <p:spPr>
            <a:xfrm>
              <a:off x="414634" y="1620351"/>
              <a:ext cx="2413631" cy="461665"/>
            </a:xfrm>
            <a:prstGeom prst="rect">
              <a:avLst/>
            </a:prstGeom>
          </p:spPr>
          <p:txBody>
            <a:bodyPr wrap="square">
              <a:spAutoFit/>
            </a:bodyPr>
            <a:lstStyle/>
            <a:p>
              <a:pPr algn="ctr"/>
              <a:r>
                <a:rPr lang="en-SG" sz="2400" b="1" dirty="0">
                  <a:latin typeface="Tahoma" panose="020B0604030504040204" pitchFamily="34" charset="0"/>
                  <a:ea typeface="Tahoma" panose="020B0604030504040204" pitchFamily="34" charset="0"/>
                  <a:cs typeface="Tahoma" panose="020B0604030504040204" pitchFamily="34" charset="0"/>
                </a:rPr>
                <a:t>40 million</a:t>
              </a:r>
            </a:p>
          </p:txBody>
        </p:sp>
        <p:sp>
          <p:nvSpPr>
            <p:cNvPr id="24" name="Rectangle 23">
              <a:extLst>
                <a:ext uri="{FF2B5EF4-FFF2-40B4-BE49-F238E27FC236}">
                  <a16:creationId xmlns:a16="http://schemas.microsoft.com/office/drawing/2014/main" id="{815286D0-1192-468D-9547-99818291A913}"/>
                </a:ext>
              </a:extLst>
            </p:cNvPr>
            <p:cNvSpPr/>
            <p:nvPr/>
          </p:nvSpPr>
          <p:spPr>
            <a:xfrm>
              <a:off x="9431256" y="1169410"/>
              <a:ext cx="2212567" cy="461665"/>
            </a:xfrm>
            <a:prstGeom prst="rect">
              <a:avLst/>
            </a:prstGeom>
          </p:spPr>
          <p:txBody>
            <a:bodyPr wrap="square">
              <a:spAutoFit/>
            </a:bodyPr>
            <a:lstStyle/>
            <a:p>
              <a:pPr algn="ctr"/>
              <a:r>
                <a:rPr lang="en-SG" sz="2400" b="1" dirty="0">
                  <a:latin typeface="Tahoma" panose="020B0604030504040204" pitchFamily="34" charset="0"/>
                  <a:ea typeface="Tahoma" panose="020B0604030504040204" pitchFamily="34" charset="0"/>
                  <a:cs typeface="Tahoma" panose="020B0604030504040204" pitchFamily="34" charset="0"/>
                </a:rPr>
                <a:t>500 million</a:t>
              </a:r>
            </a:p>
          </p:txBody>
        </p:sp>
        <p:sp>
          <p:nvSpPr>
            <p:cNvPr id="25" name="Rectangle 24">
              <a:extLst>
                <a:ext uri="{FF2B5EF4-FFF2-40B4-BE49-F238E27FC236}">
                  <a16:creationId xmlns:a16="http://schemas.microsoft.com/office/drawing/2014/main" id="{99C051D7-E6C7-47E4-8E55-1BD20009D497}"/>
                </a:ext>
              </a:extLst>
            </p:cNvPr>
            <p:cNvSpPr/>
            <p:nvPr/>
          </p:nvSpPr>
          <p:spPr>
            <a:xfrm>
              <a:off x="6474341" y="1076851"/>
              <a:ext cx="2402854" cy="461665"/>
            </a:xfrm>
            <a:prstGeom prst="rect">
              <a:avLst/>
            </a:prstGeom>
          </p:spPr>
          <p:txBody>
            <a:bodyPr wrap="square">
              <a:spAutoFit/>
            </a:bodyPr>
            <a:lstStyle/>
            <a:p>
              <a:pPr algn="ctr"/>
              <a:r>
                <a:rPr lang="en-SG" sz="2400" b="1" dirty="0">
                  <a:latin typeface="Tahoma" panose="020B0604030504040204" pitchFamily="34" charset="0"/>
                  <a:ea typeface="Tahoma" panose="020B0604030504040204" pitchFamily="34" charset="0"/>
                  <a:cs typeface="Tahoma" panose="020B0604030504040204" pitchFamily="34" charset="0"/>
                </a:rPr>
                <a:t>220 million</a:t>
              </a:r>
            </a:p>
          </p:txBody>
        </p:sp>
        <p:sp>
          <p:nvSpPr>
            <p:cNvPr id="26" name="Rectangle 25">
              <a:extLst>
                <a:ext uri="{FF2B5EF4-FFF2-40B4-BE49-F238E27FC236}">
                  <a16:creationId xmlns:a16="http://schemas.microsoft.com/office/drawing/2014/main" id="{BB212E2E-64D2-41C5-83F5-C7B13B31ACEC}"/>
                </a:ext>
              </a:extLst>
            </p:cNvPr>
            <p:cNvSpPr/>
            <p:nvPr/>
          </p:nvSpPr>
          <p:spPr>
            <a:xfrm>
              <a:off x="3091373" y="2542379"/>
              <a:ext cx="2732497" cy="461665"/>
            </a:xfrm>
            <a:prstGeom prst="rect">
              <a:avLst/>
            </a:prstGeom>
          </p:spPr>
          <p:txBody>
            <a:bodyPr wrap="square">
              <a:spAutoFit/>
            </a:bodyPr>
            <a:lstStyle/>
            <a:p>
              <a:pPr algn="ctr"/>
              <a:r>
                <a:rPr lang="en-SG" sz="2400" b="1" dirty="0">
                  <a:latin typeface="Tahoma" panose="020B0604030504040204" pitchFamily="34" charset="0"/>
                  <a:ea typeface="Tahoma" panose="020B0604030504040204" pitchFamily="34" charset="0"/>
                  <a:cs typeface="Tahoma" panose="020B0604030504040204" pitchFamily="34" charset="0"/>
                </a:rPr>
                <a:t>70 million</a:t>
              </a:r>
            </a:p>
          </p:txBody>
        </p:sp>
        <p:pic>
          <p:nvPicPr>
            <p:cNvPr id="4" name="Picture 3" descr="A close up of text on a white background&#10;&#10;Description generated with high confidence">
              <a:extLst>
                <a:ext uri="{FF2B5EF4-FFF2-40B4-BE49-F238E27FC236}">
                  <a16:creationId xmlns:a16="http://schemas.microsoft.com/office/drawing/2014/main" id="{689F430C-6D86-4908-BF59-02E69AF057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4342" y="1578878"/>
              <a:ext cx="2402853" cy="2970560"/>
            </a:xfrm>
            <a:prstGeom prst="rect">
              <a:avLst/>
            </a:prstGeom>
          </p:spPr>
        </p:pic>
        <p:pic>
          <p:nvPicPr>
            <p:cNvPr id="6" name="Picture 5" descr="A close up of a sign&#10;&#10;Description generated with high confidence">
              <a:extLst>
                <a:ext uri="{FF2B5EF4-FFF2-40B4-BE49-F238E27FC236}">
                  <a16:creationId xmlns:a16="http://schemas.microsoft.com/office/drawing/2014/main" id="{60407BBE-49D7-4C9F-8866-E76D91FE10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5612" y="2982569"/>
              <a:ext cx="2533563" cy="1566869"/>
            </a:xfrm>
            <a:prstGeom prst="rect">
              <a:avLst/>
            </a:prstGeom>
          </p:spPr>
        </p:pic>
        <p:pic>
          <p:nvPicPr>
            <p:cNvPr id="8" name="Picture 7" descr="A close up of text on a black background&#10;&#10;Description generated with very high confidence">
              <a:extLst>
                <a:ext uri="{FF2B5EF4-FFF2-40B4-BE49-F238E27FC236}">
                  <a16:creationId xmlns:a16="http://schemas.microsoft.com/office/drawing/2014/main" id="{B33FB124-CE66-4DA5-B76A-BFFB39E94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4984" y="1578878"/>
              <a:ext cx="1765115" cy="2970560"/>
            </a:xfrm>
            <a:prstGeom prst="rect">
              <a:avLst/>
            </a:prstGeom>
          </p:spPr>
        </p:pic>
        <p:pic>
          <p:nvPicPr>
            <p:cNvPr id="10" name="Picture 9" descr="A close up of a logo&#10;&#10;Description generated with very high confidence">
              <a:extLst>
                <a:ext uri="{FF2B5EF4-FFF2-40B4-BE49-F238E27FC236}">
                  <a16:creationId xmlns:a16="http://schemas.microsoft.com/office/drawing/2014/main" id="{66E77AD4-17DC-492F-B835-D6AB1A2504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890" y="2086923"/>
              <a:ext cx="1937385" cy="2463806"/>
            </a:xfrm>
            <a:prstGeom prst="rect">
              <a:avLst/>
            </a:prstGeom>
          </p:spPr>
        </p:pic>
        <p:sp>
          <p:nvSpPr>
            <p:cNvPr id="169" name="TextBox 168">
              <a:extLst>
                <a:ext uri="{FF2B5EF4-FFF2-40B4-BE49-F238E27FC236}">
                  <a16:creationId xmlns:a16="http://schemas.microsoft.com/office/drawing/2014/main" id="{57BA1DA9-3958-45CF-81CD-6E3D30587707}"/>
                </a:ext>
              </a:extLst>
            </p:cNvPr>
            <p:cNvSpPr txBox="1"/>
            <p:nvPr/>
          </p:nvSpPr>
          <p:spPr>
            <a:xfrm rot="19490089">
              <a:off x="3475317" y="3345482"/>
              <a:ext cx="2078036" cy="615553"/>
            </a:xfrm>
            <a:prstGeom prst="rect">
              <a:avLst/>
            </a:prstGeom>
            <a:noFill/>
          </p:spPr>
          <p:txBody>
            <a:bodyPr wrap="square" rtlCol="0">
              <a:spAutoFit/>
            </a:bodyPr>
            <a:lstStyle/>
            <a:p>
              <a:r>
                <a:rPr lang="en-GB" sz="3400" b="1"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SAMPLE</a:t>
              </a:r>
            </a:p>
          </p:txBody>
        </p:sp>
        <p:sp>
          <p:nvSpPr>
            <p:cNvPr id="170" name="TextBox 169">
              <a:extLst>
                <a:ext uri="{FF2B5EF4-FFF2-40B4-BE49-F238E27FC236}">
                  <a16:creationId xmlns:a16="http://schemas.microsoft.com/office/drawing/2014/main" id="{FC0AAAF7-CA36-4F67-90AC-4DAEC48D3711}"/>
                </a:ext>
              </a:extLst>
            </p:cNvPr>
            <p:cNvSpPr txBox="1"/>
            <p:nvPr/>
          </p:nvSpPr>
          <p:spPr>
            <a:xfrm rot="19490089">
              <a:off x="6641213" y="2818487"/>
              <a:ext cx="2078036" cy="615553"/>
            </a:xfrm>
            <a:prstGeom prst="rect">
              <a:avLst/>
            </a:prstGeom>
            <a:noFill/>
          </p:spPr>
          <p:txBody>
            <a:bodyPr wrap="square" rtlCol="0">
              <a:spAutoFit/>
            </a:bodyPr>
            <a:lstStyle/>
            <a:p>
              <a:r>
                <a:rPr lang="en-GB" sz="3400" b="1"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SAMPLE</a:t>
              </a:r>
            </a:p>
          </p:txBody>
        </p:sp>
        <p:sp>
          <p:nvSpPr>
            <p:cNvPr id="171" name="TextBox 170">
              <a:extLst>
                <a:ext uri="{FF2B5EF4-FFF2-40B4-BE49-F238E27FC236}">
                  <a16:creationId xmlns:a16="http://schemas.microsoft.com/office/drawing/2014/main" id="{303E58C9-B124-46CF-9F13-CFCDF69E83ED}"/>
                </a:ext>
              </a:extLst>
            </p:cNvPr>
            <p:cNvSpPr txBox="1"/>
            <p:nvPr/>
          </p:nvSpPr>
          <p:spPr>
            <a:xfrm rot="19490089">
              <a:off x="9649182" y="3081370"/>
              <a:ext cx="2078036" cy="615553"/>
            </a:xfrm>
            <a:prstGeom prst="rect">
              <a:avLst/>
            </a:prstGeom>
            <a:noFill/>
          </p:spPr>
          <p:txBody>
            <a:bodyPr wrap="square" rtlCol="0">
              <a:spAutoFit/>
            </a:bodyPr>
            <a:lstStyle/>
            <a:p>
              <a:r>
                <a:rPr lang="en-GB" sz="3400" b="1"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SAMPLE</a:t>
              </a:r>
            </a:p>
          </p:txBody>
        </p:sp>
      </p:grpSp>
    </p:spTree>
    <p:extLst>
      <p:ext uri="{BB962C8B-B14F-4D97-AF65-F5344CB8AC3E}">
        <p14:creationId xmlns:p14="http://schemas.microsoft.com/office/powerpoint/2010/main" val="250619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598E2D46-B6EE-4331-ADE6-E05B9FD1FD88}"/>
              </a:ext>
            </a:extLst>
          </p:cNvPr>
          <p:cNvSpPr/>
          <p:nvPr/>
        </p:nvSpPr>
        <p:spPr>
          <a:xfrm>
            <a:off x="18354" y="6552466"/>
            <a:ext cx="3731855" cy="461665"/>
          </a:xfrm>
          <a:prstGeom prst="rect">
            <a:avLst/>
          </a:prstGeom>
        </p:spPr>
        <p:txBody>
          <a:bodyPr wrap="none">
            <a:spAutoFit/>
          </a:bodyPr>
          <a:lstStyle/>
          <a:p>
            <a:r>
              <a:rPr lang="en-GB" sz="1200" dirty="0"/>
              <a:t>Note. https://uidai.gov.in/aadhaar_dashboard/index.php</a:t>
            </a:r>
          </a:p>
          <a:p>
            <a:pPr>
              <a:buNone/>
            </a:pPr>
            <a:endParaRPr lang="en-GB" sz="1200" dirty="0">
              <a:latin typeface="Tahoma" panose="020B0604030504040204" pitchFamily="34" charset="0"/>
              <a:ea typeface="Tahoma" panose="020B0604030504040204" pitchFamily="34" charset="0"/>
              <a:cs typeface="Tahoma" panose="020B0604030504040204" pitchFamily="34" charset="0"/>
            </a:endParaRPr>
          </a:p>
        </p:txBody>
      </p:sp>
      <p:grpSp>
        <p:nvGrpSpPr>
          <p:cNvPr id="62" name="Group 61">
            <a:extLst>
              <a:ext uri="{FF2B5EF4-FFF2-40B4-BE49-F238E27FC236}">
                <a16:creationId xmlns:a16="http://schemas.microsoft.com/office/drawing/2014/main" id="{9D7DFD65-A5D9-43DC-ABB4-A5EA08ACE18F}"/>
              </a:ext>
            </a:extLst>
          </p:cNvPr>
          <p:cNvGrpSpPr/>
          <p:nvPr/>
        </p:nvGrpSpPr>
        <p:grpSpPr>
          <a:xfrm>
            <a:off x="5226256" y="3609020"/>
            <a:ext cx="1460500" cy="1193800"/>
            <a:chOff x="2906713" y="2736850"/>
            <a:chExt cx="1460500" cy="1193800"/>
          </a:xfrm>
          <a:solidFill>
            <a:srgbClr val="00B050"/>
          </a:solidFill>
        </p:grpSpPr>
        <p:sp>
          <p:nvSpPr>
            <p:cNvPr id="63" name="Freeform 7">
              <a:extLst>
                <a:ext uri="{FF2B5EF4-FFF2-40B4-BE49-F238E27FC236}">
                  <a16:creationId xmlns:a16="http://schemas.microsoft.com/office/drawing/2014/main" id="{F92CDC60-1039-4500-B826-2043B44F5454}"/>
                </a:ext>
              </a:extLst>
            </p:cNvPr>
            <p:cNvSpPr>
              <a:spLocks/>
            </p:cNvSpPr>
            <p:nvPr/>
          </p:nvSpPr>
          <p:spPr bwMode="auto">
            <a:xfrm>
              <a:off x="2906713" y="2736850"/>
              <a:ext cx="1460500" cy="161925"/>
            </a:xfrm>
            <a:custGeom>
              <a:avLst/>
              <a:gdLst>
                <a:gd name="T0" fmla="*/ 289 w 298"/>
                <a:gd name="T1" fmla="*/ 0 h 33"/>
                <a:gd name="T2" fmla="*/ 281 w 298"/>
                <a:gd name="T3" fmla="*/ 7 h 33"/>
                <a:gd name="T4" fmla="*/ 18 w 298"/>
                <a:gd name="T5" fmla="*/ 7 h 33"/>
                <a:gd name="T6" fmla="*/ 10 w 298"/>
                <a:gd name="T7" fmla="*/ 0 h 33"/>
                <a:gd name="T8" fmla="*/ 0 w 298"/>
                <a:gd name="T9" fmla="*/ 16 h 33"/>
                <a:gd name="T10" fmla="*/ 10 w 298"/>
                <a:gd name="T11" fmla="*/ 33 h 33"/>
                <a:gd name="T12" fmla="*/ 18 w 298"/>
                <a:gd name="T13" fmla="*/ 26 h 33"/>
                <a:gd name="T14" fmla="*/ 281 w 298"/>
                <a:gd name="T15" fmla="*/ 26 h 33"/>
                <a:gd name="T16" fmla="*/ 289 w 298"/>
                <a:gd name="T17" fmla="*/ 33 h 33"/>
                <a:gd name="T18" fmla="*/ 298 w 298"/>
                <a:gd name="T19" fmla="*/ 16 h 33"/>
                <a:gd name="T20" fmla="*/ 289 w 298"/>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33">
                  <a:moveTo>
                    <a:pt x="289" y="0"/>
                  </a:moveTo>
                  <a:cubicBezTo>
                    <a:pt x="285" y="0"/>
                    <a:pt x="282" y="3"/>
                    <a:pt x="281" y="7"/>
                  </a:cubicBezTo>
                  <a:cubicBezTo>
                    <a:pt x="18" y="7"/>
                    <a:pt x="18" y="7"/>
                    <a:pt x="18" y="7"/>
                  </a:cubicBezTo>
                  <a:cubicBezTo>
                    <a:pt x="16" y="3"/>
                    <a:pt x="13" y="0"/>
                    <a:pt x="10" y="0"/>
                  </a:cubicBezTo>
                  <a:cubicBezTo>
                    <a:pt x="5" y="0"/>
                    <a:pt x="0" y="7"/>
                    <a:pt x="0" y="16"/>
                  </a:cubicBezTo>
                  <a:cubicBezTo>
                    <a:pt x="0" y="26"/>
                    <a:pt x="5" y="33"/>
                    <a:pt x="10" y="33"/>
                  </a:cubicBezTo>
                  <a:cubicBezTo>
                    <a:pt x="13" y="33"/>
                    <a:pt x="16" y="30"/>
                    <a:pt x="18" y="26"/>
                  </a:cubicBezTo>
                  <a:cubicBezTo>
                    <a:pt x="281" y="26"/>
                    <a:pt x="281" y="26"/>
                    <a:pt x="281" y="26"/>
                  </a:cubicBezTo>
                  <a:cubicBezTo>
                    <a:pt x="282" y="30"/>
                    <a:pt x="285" y="33"/>
                    <a:pt x="289" y="33"/>
                  </a:cubicBezTo>
                  <a:cubicBezTo>
                    <a:pt x="294" y="33"/>
                    <a:pt x="298" y="26"/>
                    <a:pt x="298" y="16"/>
                  </a:cubicBezTo>
                  <a:cubicBezTo>
                    <a:pt x="298" y="7"/>
                    <a:pt x="294" y="0"/>
                    <a:pt x="289" y="0"/>
                  </a:cubicBezTo>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8">
              <a:extLst>
                <a:ext uri="{FF2B5EF4-FFF2-40B4-BE49-F238E27FC236}">
                  <a16:creationId xmlns:a16="http://schemas.microsoft.com/office/drawing/2014/main" id="{BD0D887F-9561-417E-848C-36F1797ED3C8}"/>
                </a:ext>
              </a:extLst>
            </p:cNvPr>
            <p:cNvSpPr>
              <a:spLocks/>
            </p:cNvSpPr>
            <p:nvPr/>
          </p:nvSpPr>
          <p:spPr bwMode="auto">
            <a:xfrm>
              <a:off x="3028950" y="2771775"/>
              <a:ext cx="1220788" cy="1158875"/>
            </a:xfrm>
            <a:custGeom>
              <a:avLst/>
              <a:gdLst>
                <a:gd name="T0" fmla="*/ 769 w 769"/>
                <a:gd name="T1" fmla="*/ 730 h 730"/>
                <a:gd name="T2" fmla="*/ 383 w 769"/>
                <a:gd name="T3" fmla="*/ 601 h 730"/>
                <a:gd name="T4" fmla="*/ 0 w 769"/>
                <a:gd name="T5" fmla="*/ 730 h 730"/>
                <a:gd name="T6" fmla="*/ 0 w 769"/>
                <a:gd name="T7" fmla="*/ 0 h 730"/>
                <a:gd name="T8" fmla="*/ 769 w 769"/>
                <a:gd name="T9" fmla="*/ 0 h 730"/>
                <a:gd name="T10" fmla="*/ 769 w 769"/>
                <a:gd name="T11" fmla="*/ 730 h 730"/>
              </a:gdLst>
              <a:ahLst/>
              <a:cxnLst>
                <a:cxn ang="0">
                  <a:pos x="T0" y="T1"/>
                </a:cxn>
                <a:cxn ang="0">
                  <a:pos x="T2" y="T3"/>
                </a:cxn>
                <a:cxn ang="0">
                  <a:pos x="T4" y="T5"/>
                </a:cxn>
                <a:cxn ang="0">
                  <a:pos x="T6" y="T7"/>
                </a:cxn>
                <a:cxn ang="0">
                  <a:pos x="T8" y="T9"/>
                </a:cxn>
                <a:cxn ang="0">
                  <a:pos x="T10" y="T11"/>
                </a:cxn>
              </a:cxnLst>
              <a:rect l="0" t="0" r="r" b="b"/>
              <a:pathLst>
                <a:path w="769" h="730">
                  <a:moveTo>
                    <a:pt x="769" y="730"/>
                  </a:moveTo>
                  <a:lnTo>
                    <a:pt x="383" y="601"/>
                  </a:lnTo>
                  <a:lnTo>
                    <a:pt x="0" y="730"/>
                  </a:lnTo>
                  <a:lnTo>
                    <a:pt x="0" y="0"/>
                  </a:lnTo>
                  <a:lnTo>
                    <a:pt x="769" y="0"/>
                  </a:lnTo>
                  <a:lnTo>
                    <a:pt x="769" y="7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65" name="Group 64">
              <a:extLst>
                <a:ext uri="{FF2B5EF4-FFF2-40B4-BE49-F238E27FC236}">
                  <a16:creationId xmlns:a16="http://schemas.microsoft.com/office/drawing/2014/main" id="{FD87F05D-2873-4347-B6A0-CA572DD9E92F}"/>
                </a:ext>
              </a:extLst>
            </p:cNvPr>
            <p:cNvGrpSpPr/>
            <p:nvPr/>
          </p:nvGrpSpPr>
          <p:grpSpPr>
            <a:xfrm>
              <a:off x="3352800" y="3048000"/>
              <a:ext cx="522288" cy="447675"/>
              <a:chOff x="5481642" y="3920089"/>
              <a:chExt cx="522288" cy="447675"/>
            </a:xfrm>
            <a:grpFill/>
          </p:grpSpPr>
          <p:sp>
            <p:nvSpPr>
              <p:cNvPr id="74" name="Freeform 48">
                <a:extLst>
                  <a:ext uri="{FF2B5EF4-FFF2-40B4-BE49-F238E27FC236}">
                    <a16:creationId xmlns:a16="http://schemas.microsoft.com/office/drawing/2014/main" id="{4A8C16B1-5C83-4338-83BF-833E04EAE4FC}"/>
                  </a:ext>
                </a:extLst>
              </p:cNvPr>
              <p:cNvSpPr>
                <a:spLocks noEditPoints="1"/>
              </p:cNvSpPr>
              <p:nvPr/>
            </p:nvSpPr>
            <p:spPr bwMode="auto">
              <a:xfrm>
                <a:off x="5553080" y="3920089"/>
                <a:ext cx="381000" cy="306388"/>
              </a:xfrm>
              <a:custGeom>
                <a:avLst/>
                <a:gdLst>
                  <a:gd name="T0" fmla="*/ 138 w 174"/>
                  <a:gd name="T1" fmla="*/ 140 h 140"/>
                  <a:gd name="T2" fmla="*/ 138 w 174"/>
                  <a:gd name="T3" fmla="*/ 92 h 140"/>
                  <a:gd name="T4" fmla="*/ 161 w 174"/>
                  <a:gd name="T5" fmla="*/ 70 h 140"/>
                  <a:gd name="T6" fmla="*/ 174 w 174"/>
                  <a:gd name="T7" fmla="*/ 70 h 140"/>
                  <a:gd name="T8" fmla="*/ 174 w 174"/>
                  <a:gd name="T9" fmla="*/ 19 h 140"/>
                  <a:gd name="T10" fmla="*/ 156 w 174"/>
                  <a:gd name="T11" fmla="*/ 0 h 140"/>
                  <a:gd name="T12" fmla="*/ 19 w 174"/>
                  <a:gd name="T13" fmla="*/ 0 h 140"/>
                  <a:gd name="T14" fmla="*/ 0 w 174"/>
                  <a:gd name="T15" fmla="*/ 19 h 140"/>
                  <a:gd name="T16" fmla="*/ 0 w 174"/>
                  <a:gd name="T17" fmla="*/ 70 h 140"/>
                  <a:gd name="T18" fmla="*/ 15 w 174"/>
                  <a:gd name="T19" fmla="*/ 70 h 140"/>
                  <a:gd name="T20" fmla="*/ 36 w 174"/>
                  <a:gd name="T21" fmla="*/ 92 h 140"/>
                  <a:gd name="T22" fmla="*/ 36 w 174"/>
                  <a:gd name="T23" fmla="*/ 140 h 140"/>
                  <a:gd name="T24" fmla="*/ 138 w 174"/>
                  <a:gd name="T25" fmla="*/ 140 h 140"/>
                  <a:gd name="T26" fmla="*/ 112 w 174"/>
                  <a:gd name="T27" fmla="*/ 23 h 140"/>
                  <a:gd name="T28" fmla="*/ 128 w 174"/>
                  <a:gd name="T29" fmla="*/ 38 h 140"/>
                  <a:gd name="T30" fmla="*/ 112 w 174"/>
                  <a:gd name="T31" fmla="*/ 54 h 140"/>
                  <a:gd name="T32" fmla="*/ 96 w 174"/>
                  <a:gd name="T33" fmla="*/ 38 h 140"/>
                  <a:gd name="T34" fmla="*/ 112 w 174"/>
                  <a:gd name="T35" fmla="*/ 23 h 140"/>
                  <a:gd name="T36" fmla="*/ 112 w 174"/>
                  <a:gd name="T37" fmla="*/ 64 h 140"/>
                  <a:gd name="T38" fmla="*/ 128 w 174"/>
                  <a:gd name="T39" fmla="*/ 80 h 140"/>
                  <a:gd name="T40" fmla="*/ 112 w 174"/>
                  <a:gd name="T41" fmla="*/ 96 h 140"/>
                  <a:gd name="T42" fmla="*/ 96 w 174"/>
                  <a:gd name="T43" fmla="*/ 80 h 140"/>
                  <a:gd name="T44" fmla="*/ 112 w 174"/>
                  <a:gd name="T45" fmla="*/ 64 h 140"/>
                  <a:gd name="T46" fmla="*/ 62 w 174"/>
                  <a:gd name="T47" fmla="*/ 23 h 140"/>
                  <a:gd name="T48" fmla="*/ 78 w 174"/>
                  <a:gd name="T49" fmla="*/ 38 h 140"/>
                  <a:gd name="T50" fmla="*/ 62 w 174"/>
                  <a:gd name="T51" fmla="*/ 54 h 140"/>
                  <a:gd name="T52" fmla="*/ 46 w 174"/>
                  <a:gd name="T53" fmla="*/ 38 h 140"/>
                  <a:gd name="T54" fmla="*/ 62 w 174"/>
                  <a:gd name="T55" fmla="*/ 23 h 140"/>
                  <a:gd name="T56" fmla="*/ 62 w 174"/>
                  <a:gd name="T57" fmla="*/ 64 h 140"/>
                  <a:gd name="T58" fmla="*/ 78 w 174"/>
                  <a:gd name="T59" fmla="*/ 80 h 140"/>
                  <a:gd name="T60" fmla="*/ 62 w 174"/>
                  <a:gd name="T61" fmla="*/ 96 h 140"/>
                  <a:gd name="T62" fmla="*/ 46 w 174"/>
                  <a:gd name="T63" fmla="*/ 80 h 140"/>
                  <a:gd name="T64" fmla="*/ 62 w 174"/>
                  <a:gd name="T65" fmla="*/ 6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4" h="140">
                    <a:moveTo>
                      <a:pt x="138" y="140"/>
                    </a:moveTo>
                    <a:cubicBezTo>
                      <a:pt x="138" y="92"/>
                      <a:pt x="138" y="92"/>
                      <a:pt x="138" y="92"/>
                    </a:cubicBezTo>
                    <a:cubicBezTo>
                      <a:pt x="138" y="78"/>
                      <a:pt x="147" y="70"/>
                      <a:pt x="161" y="70"/>
                    </a:cubicBezTo>
                    <a:cubicBezTo>
                      <a:pt x="174" y="70"/>
                      <a:pt x="174" y="70"/>
                      <a:pt x="174" y="70"/>
                    </a:cubicBezTo>
                    <a:cubicBezTo>
                      <a:pt x="174" y="19"/>
                      <a:pt x="174" y="19"/>
                      <a:pt x="174" y="19"/>
                    </a:cubicBezTo>
                    <a:cubicBezTo>
                      <a:pt x="174" y="9"/>
                      <a:pt x="166" y="0"/>
                      <a:pt x="156" y="0"/>
                    </a:cubicBezTo>
                    <a:cubicBezTo>
                      <a:pt x="19" y="0"/>
                      <a:pt x="19" y="0"/>
                      <a:pt x="19" y="0"/>
                    </a:cubicBezTo>
                    <a:cubicBezTo>
                      <a:pt x="8" y="0"/>
                      <a:pt x="0" y="9"/>
                      <a:pt x="0" y="19"/>
                    </a:cubicBezTo>
                    <a:cubicBezTo>
                      <a:pt x="0" y="70"/>
                      <a:pt x="0" y="70"/>
                      <a:pt x="0" y="70"/>
                    </a:cubicBezTo>
                    <a:cubicBezTo>
                      <a:pt x="15" y="70"/>
                      <a:pt x="15" y="70"/>
                      <a:pt x="15" y="70"/>
                    </a:cubicBezTo>
                    <a:cubicBezTo>
                      <a:pt x="29" y="70"/>
                      <a:pt x="36" y="78"/>
                      <a:pt x="36" y="92"/>
                    </a:cubicBezTo>
                    <a:cubicBezTo>
                      <a:pt x="36" y="140"/>
                      <a:pt x="36" y="140"/>
                      <a:pt x="36" y="140"/>
                    </a:cubicBezTo>
                    <a:lnTo>
                      <a:pt x="138" y="140"/>
                    </a:lnTo>
                    <a:close/>
                    <a:moveTo>
                      <a:pt x="112" y="23"/>
                    </a:moveTo>
                    <a:cubicBezTo>
                      <a:pt x="121" y="23"/>
                      <a:pt x="128" y="30"/>
                      <a:pt x="128" y="38"/>
                    </a:cubicBezTo>
                    <a:cubicBezTo>
                      <a:pt x="128" y="47"/>
                      <a:pt x="121" y="54"/>
                      <a:pt x="112" y="54"/>
                    </a:cubicBezTo>
                    <a:cubicBezTo>
                      <a:pt x="103" y="54"/>
                      <a:pt x="96" y="47"/>
                      <a:pt x="96" y="38"/>
                    </a:cubicBezTo>
                    <a:cubicBezTo>
                      <a:pt x="96" y="30"/>
                      <a:pt x="103" y="23"/>
                      <a:pt x="112" y="23"/>
                    </a:cubicBezTo>
                    <a:moveTo>
                      <a:pt x="112" y="64"/>
                    </a:moveTo>
                    <a:cubicBezTo>
                      <a:pt x="121" y="64"/>
                      <a:pt x="128" y="71"/>
                      <a:pt x="128" y="80"/>
                    </a:cubicBezTo>
                    <a:cubicBezTo>
                      <a:pt x="128" y="89"/>
                      <a:pt x="121" y="96"/>
                      <a:pt x="112" y="96"/>
                    </a:cubicBezTo>
                    <a:cubicBezTo>
                      <a:pt x="103" y="96"/>
                      <a:pt x="96" y="89"/>
                      <a:pt x="96" y="80"/>
                    </a:cubicBezTo>
                    <a:cubicBezTo>
                      <a:pt x="96" y="71"/>
                      <a:pt x="103" y="64"/>
                      <a:pt x="112" y="64"/>
                    </a:cubicBezTo>
                    <a:moveTo>
                      <a:pt x="62" y="23"/>
                    </a:moveTo>
                    <a:cubicBezTo>
                      <a:pt x="71" y="23"/>
                      <a:pt x="78" y="30"/>
                      <a:pt x="78" y="38"/>
                    </a:cubicBezTo>
                    <a:cubicBezTo>
                      <a:pt x="78" y="47"/>
                      <a:pt x="71" y="54"/>
                      <a:pt x="62" y="54"/>
                    </a:cubicBezTo>
                    <a:cubicBezTo>
                      <a:pt x="53" y="54"/>
                      <a:pt x="46" y="47"/>
                      <a:pt x="46" y="38"/>
                    </a:cubicBezTo>
                    <a:cubicBezTo>
                      <a:pt x="46" y="30"/>
                      <a:pt x="53" y="23"/>
                      <a:pt x="62" y="23"/>
                    </a:cubicBezTo>
                    <a:moveTo>
                      <a:pt x="62" y="64"/>
                    </a:moveTo>
                    <a:cubicBezTo>
                      <a:pt x="71" y="64"/>
                      <a:pt x="78" y="71"/>
                      <a:pt x="78" y="80"/>
                    </a:cubicBezTo>
                    <a:cubicBezTo>
                      <a:pt x="78" y="89"/>
                      <a:pt x="71" y="96"/>
                      <a:pt x="62" y="96"/>
                    </a:cubicBezTo>
                    <a:cubicBezTo>
                      <a:pt x="53" y="96"/>
                      <a:pt x="46" y="89"/>
                      <a:pt x="46" y="80"/>
                    </a:cubicBezTo>
                    <a:cubicBezTo>
                      <a:pt x="46" y="71"/>
                      <a:pt x="53" y="64"/>
                      <a:pt x="62" y="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49">
                <a:extLst>
                  <a:ext uri="{FF2B5EF4-FFF2-40B4-BE49-F238E27FC236}">
                    <a16:creationId xmlns:a16="http://schemas.microsoft.com/office/drawing/2014/main" id="{D0C665F6-66F1-4429-9A18-C080C8D055B7}"/>
                  </a:ext>
                </a:extLst>
              </p:cNvPr>
              <p:cNvSpPr>
                <a:spLocks/>
              </p:cNvSpPr>
              <p:nvPr/>
            </p:nvSpPr>
            <p:spPr bwMode="auto">
              <a:xfrm>
                <a:off x="5481642" y="4088364"/>
                <a:ext cx="522288" cy="279400"/>
              </a:xfrm>
              <a:custGeom>
                <a:avLst/>
                <a:gdLst>
                  <a:gd name="T0" fmla="*/ 223 w 238"/>
                  <a:gd name="T1" fmla="*/ 0 h 127"/>
                  <a:gd name="T2" fmla="*/ 206 w 238"/>
                  <a:gd name="T3" fmla="*/ 0 h 127"/>
                  <a:gd name="T4" fmla="*/ 193 w 238"/>
                  <a:gd name="T5" fmla="*/ 0 h 127"/>
                  <a:gd name="T6" fmla="*/ 176 w 238"/>
                  <a:gd name="T7" fmla="*/ 15 h 127"/>
                  <a:gd name="T8" fmla="*/ 176 w 238"/>
                  <a:gd name="T9" fmla="*/ 69 h 127"/>
                  <a:gd name="T10" fmla="*/ 62 w 238"/>
                  <a:gd name="T11" fmla="*/ 69 h 127"/>
                  <a:gd name="T12" fmla="*/ 62 w 238"/>
                  <a:gd name="T13" fmla="*/ 15 h 127"/>
                  <a:gd name="T14" fmla="*/ 47 w 238"/>
                  <a:gd name="T15" fmla="*/ 0 h 127"/>
                  <a:gd name="T16" fmla="*/ 32 w 238"/>
                  <a:gd name="T17" fmla="*/ 0 h 127"/>
                  <a:gd name="T18" fmla="*/ 17 w 238"/>
                  <a:gd name="T19" fmla="*/ 0 h 127"/>
                  <a:gd name="T20" fmla="*/ 0 w 238"/>
                  <a:gd name="T21" fmla="*/ 15 h 127"/>
                  <a:gd name="T22" fmla="*/ 0 w 238"/>
                  <a:gd name="T23" fmla="*/ 94 h 127"/>
                  <a:gd name="T24" fmla="*/ 23 w 238"/>
                  <a:gd name="T25" fmla="*/ 117 h 127"/>
                  <a:gd name="T26" fmla="*/ 23 w 238"/>
                  <a:gd name="T27" fmla="*/ 119 h 127"/>
                  <a:gd name="T28" fmla="*/ 25 w 238"/>
                  <a:gd name="T29" fmla="*/ 123 h 127"/>
                  <a:gd name="T30" fmla="*/ 33 w 238"/>
                  <a:gd name="T31" fmla="*/ 127 h 127"/>
                  <a:gd name="T32" fmla="*/ 37 w 238"/>
                  <a:gd name="T33" fmla="*/ 127 h 127"/>
                  <a:gd name="T34" fmla="*/ 45 w 238"/>
                  <a:gd name="T35" fmla="*/ 123 h 127"/>
                  <a:gd name="T36" fmla="*/ 46 w 238"/>
                  <a:gd name="T37" fmla="*/ 119 h 127"/>
                  <a:gd name="T38" fmla="*/ 47 w 238"/>
                  <a:gd name="T39" fmla="*/ 117 h 127"/>
                  <a:gd name="T40" fmla="*/ 191 w 238"/>
                  <a:gd name="T41" fmla="*/ 117 h 127"/>
                  <a:gd name="T42" fmla="*/ 192 w 238"/>
                  <a:gd name="T43" fmla="*/ 119 h 127"/>
                  <a:gd name="T44" fmla="*/ 193 w 238"/>
                  <a:gd name="T45" fmla="*/ 123 h 127"/>
                  <a:gd name="T46" fmla="*/ 201 w 238"/>
                  <a:gd name="T47" fmla="*/ 127 h 127"/>
                  <a:gd name="T48" fmla="*/ 205 w 238"/>
                  <a:gd name="T49" fmla="*/ 127 h 127"/>
                  <a:gd name="T50" fmla="*/ 213 w 238"/>
                  <a:gd name="T51" fmla="*/ 123 h 127"/>
                  <a:gd name="T52" fmla="*/ 215 w 238"/>
                  <a:gd name="T53" fmla="*/ 119 h 127"/>
                  <a:gd name="T54" fmla="*/ 215 w 238"/>
                  <a:gd name="T55" fmla="*/ 117 h 127"/>
                  <a:gd name="T56" fmla="*/ 223 w 238"/>
                  <a:gd name="T57" fmla="*/ 117 h 127"/>
                  <a:gd name="T58" fmla="*/ 238 w 238"/>
                  <a:gd name="T59" fmla="*/ 94 h 127"/>
                  <a:gd name="T60" fmla="*/ 238 w 238"/>
                  <a:gd name="T61" fmla="*/ 15 h 127"/>
                  <a:gd name="T62" fmla="*/ 223 w 238"/>
                  <a:gd name="T63"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127">
                    <a:moveTo>
                      <a:pt x="223" y="0"/>
                    </a:moveTo>
                    <a:cubicBezTo>
                      <a:pt x="206" y="0"/>
                      <a:pt x="206" y="0"/>
                      <a:pt x="206" y="0"/>
                    </a:cubicBezTo>
                    <a:cubicBezTo>
                      <a:pt x="193" y="0"/>
                      <a:pt x="193" y="0"/>
                      <a:pt x="193" y="0"/>
                    </a:cubicBezTo>
                    <a:cubicBezTo>
                      <a:pt x="182" y="0"/>
                      <a:pt x="176" y="4"/>
                      <a:pt x="176" y="15"/>
                    </a:cubicBezTo>
                    <a:cubicBezTo>
                      <a:pt x="176" y="69"/>
                      <a:pt x="176" y="69"/>
                      <a:pt x="176" y="69"/>
                    </a:cubicBezTo>
                    <a:cubicBezTo>
                      <a:pt x="62" y="69"/>
                      <a:pt x="62" y="69"/>
                      <a:pt x="62" y="69"/>
                    </a:cubicBezTo>
                    <a:cubicBezTo>
                      <a:pt x="62" y="15"/>
                      <a:pt x="62" y="15"/>
                      <a:pt x="62" y="15"/>
                    </a:cubicBezTo>
                    <a:cubicBezTo>
                      <a:pt x="62" y="4"/>
                      <a:pt x="57" y="0"/>
                      <a:pt x="47" y="0"/>
                    </a:cubicBezTo>
                    <a:cubicBezTo>
                      <a:pt x="32" y="0"/>
                      <a:pt x="32" y="0"/>
                      <a:pt x="32" y="0"/>
                    </a:cubicBezTo>
                    <a:cubicBezTo>
                      <a:pt x="17" y="0"/>
                      <a:pt x="17" y="0"/>
                      <a:pt x="17" y="0"/>
                    </a:cubicBezTo>
                    <a:cubicBezTo>
                      <a:pt x="6" y="0"/>
                      <a:pt x="0" y="4"/>
                      <a:pt x="0" y="15"/>
                    </a:cubicBezTo>
                    <a:cubicBezTo>
                      <a:pt x="0" y="94"/>
                      <a:pt x="0" y="94"/>
                      <a:pt x="0" y="94"/>
                    </a:cubicBezTo>
                    <a:cubicBezTo>
                      <a:pt x="0" y="104"/>
                      <a:pt x="12" y="117"/>
                      <a:pt x="23" y="117"/>
                    </a:cubicBezTo>
                    <a:cubicBezTo>
                      <a:pt x="23" y="118"/>
                      <a:pt x="23" y="118"/>
                      <a:pt x="23" y="119"/>
                    </a:cubicBezTo>
                    <a:cubicBezTo>
                      <a:pt x="24" y="121"/>
                      <a:pt x="24" y="122"/>
                      <a:pt x="25" y="123"/>
                    </a:cubicBezTo>
                    <a:cubicBezTo>
                      <a:pt x="27" y="125"/>
                      <a:pt x="30" y="127"/>
                      <a:pt x="33" y="127"/>
                    </a:cubicBezTo>
                    <a:cubicBezTo>
                      <a:pt x="37" y="127"/>
                      <a:pt x="37" y="127"/>
                      <a:pt x="37" y="127"/>
                    </a:cubicBezTo>
                    <a:cubicBezTo>
                      <a:pt x="40" y="127"/>
                      <a:pt x="43" y="125"/>
                      <a:pt x="45" y="123"/>
                    </a:cubicBezTo>
                    <a:cubicBezTo>
                      <a:pt x="45" y="122"/>
                      <a:pt x="46" y="121"/>
                      <a:pt x="46" y="119"/>
                    </a:cubicBezTo>
                    <a:cubicBezTo>
                      <a:pt x="47" y="118"/>
                      <a:pt x="47" y="118"/>
                      <a:pt x="47" y="117"/>
                    </a:cubicBezTo>
                    <a:cubicBezTo>
                      <a:pt x="191" y="117"/>
                      <a:pt x="191" y="117"/>
                      <a:pt x="191" y="117"/>
                    </a:cubicBezTo>
                    <a:cubicBezTo>
                      <a:pt x="191" y="118"/>
                      <a:pt x="191" y="118"/>
                      <a:pt x="192" y="119"/>
                    </a:cubicBezTo>
                    <a:cubicBezTo>
                      <a:pt x="192" y="121"/>
                      <a:pt x="193" y="122"/>
                      <a:pt x="193" y="123"/>
                    </a:cubicBezTo>
                    <a:cubicBezTo>
                      <a:pt x="195" y="125"/>
                      <a:pt x="198" y="127"/>
                      <a:pt x="201" y="127"/>
                    </a:cubicBezTo>
                    <a:cubicBezTo>
                      <a:pt x="205" y="127"/>
                      <a:pt x="205" y="127"/>
                      <a:pt x="205" y="127"/>
                    </a:cubicBezTo>
                    <a:cubicBezTo>
                      <a:pt x="208" y="127"/>
                      <a:pt x="211" y="125"/>
                      <a:pt x="213" y="123"/>
                    </a:cubicBezTo>
                    <a:cubicBezTo>
                      <a:pt x="214" y="122"/>
                      <a:pt x="214" y="121"/>
                      <a:pt x="215" y="119"/>
                    </a:cubicBezTo>
                    <a:cubicBezTo>
                      <a:pt x="215" y="118"/>
                      <a:pt x="215" y="118"/>
                      <a:pt x="215" y="117"/>
                    </a:cubicBezTo>
                    <a:cubicBezTo>
                      <a:pt x="223" y="117"/>
                      <a:pt x="223" y="117"/>
                      <a:pt x="223" y="117"/>
                    </a:cubicBezTo>
                    <a:cubicBezTo>
                      <a:pt x="233" y="117"/>
                      <a:pt x="238" y="104"/>
                      <a:pt x="238" y="94"/>
                    </a:cubicBezTo>
                    <a:cubicBezTo>
                      <a:pt x="238" y="15"/>
                      <a:pt x="238" y="15"/>
                      <a:pt x="238" y="15"/>
                    </a:cubicBezTo>
                    <a:cubicBezTo>
                      <a:pt x="238" y="4"/>
                      <a:pt x="233" y="0"/>
                      <a:pt x="2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50">
                <a:extLst>
                  <a:ext uri="{FF2B5EF4-FFF2-40B4-BE49-F238E27FC236}">
                    <a16:creationId xmlns:a16="http://schemas.microsoft.com/office/drawing/2014/main" id="{BEB574C2-416D-49E6-9514-3385CF55549D}"/>
                  </a:ext>
                </a:extLst>
              </p:cNvPr>
              <p:cNvSpPr>
                <a:spLocks noChangeArrowheads="1"/>
              </p:cNvSpPr>
              <p:nvPr/>
            </p:nvSpPr>
            <p:spPr bwMode="auto">
              <a:xfrm>
                <a:off x="5665792" y="3983589"/>
                <a:ext cx="42863"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51">
                <a:extLst>
                  <a:ext uri="{FF2B5EF4-FFF2-40B4-BE49-F238E27FC236}">
                    <a16:creationId xmlns:a16="http://schemas.microsoft.com/office/drawing/2014/main" id="{37835BE4-6CA1-43C2-8D03-3F44818B34D9}"/>
                  </a:ext>
                </a:extLst>
              </p:cNvPr>
              <p:cNvSpPr>
                <a:spLocks noChangeArrowheads="1"/>
              </p:cNvSpPr>
              <p:nvPr/>
            </p:nvSpPr>
            <p:spPr bwMode="auto">
              <a:xfrm>
                <a:off x="5778505" y="3983589"/>
                <a:ext cx="41275"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52">
                <a:extLst>
                  <a:ext uri="{FF2B5EF4-FFF2-40B4-BE49-F238E27FC236}">
                    <a16:creationId xmlns:a16="http://schemas.microsoft.com/office/drawing/2014/main" id="{84136A05-1719-4DE5-9A20-1526312CDDD8}"/>
                  </a:ext>
                </a:extLst>
              </p:cNvPr>
              <p:cNvSpPr>
                <a:spLocks noChangeArrowheads="1"/>
              </p:cNvSpPr>
              <p:nvPr/>
            </p:nvSpPr>
            <p:spPr bwMode="auto">
              <a:xfrm>
                <a:off x="5665792" y="4074076"/>
                <a:ext cx="42863"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53">
                <a:extLst>
                  <a:ext uri="{FF2B5EF4-FFF2-40B4-BE49-F238E27FC236}">
                    <a16:creationId xmlns:a16="http://schemas.microsoft.com/office/drawing/2014/main" id="{5C0BFFE4-9B1B-4E2C-AF7B-3A1DCDC0608C}"/>
                  </a:ext>
                </a:extLst>
              </p:cNvPr>
              <p:cNvSpPr>
                <a:spLocks noChangeArrowheads="1"/>
              </p:cNvSpPr>
              <p:nvPr/>
            </p:nvSpPr>
            <p:spPr bwMode="auto">
              <a:xfrm>
                <a:off x="5778505" y="4074076"/>
                <a:ext cx="41275"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08" name="Rectangle 107">
            <a:extLst>
              <a:ext uri="{FF2B5EF4-FFF2-40B4-BE49-F238E27FC236}">
                <a16:creationId xmlns:a16="http://schemas.microsoft.com/office/drawing/2014/main" id="{2D714D89-660D-40A5-BA3C-4430007A5EF4}"/>
              </a:ext>
            </a:extLst>
          </p:cNvPr>
          <p:cNvSpPr/>
          <p:nvPr/>
        </p:nvSpPr>
        <p:spPr>
          <a:xfrm>
            <a:off x="5364915" y="3818549"/>
            <a:ext cx="1197219" cy="615553"/>
          </a:xfrm>
          <a:prstGeom prst="rect">
            <a:avLst/>
          </a:prstGeom>
        </p:spPr>
        <p:txBody>
          <a:bodyPr wrap="square">
            <a:spAutoFit/>
          </a:bodyPr>
          <a:lstStyle/>
          <a:p>
            <a:pPr algn="ctr">
              <a:buNone/>
            </a:pPr>
            <a:r>
              <a:rPr lang="en-GB" sz="3400" b="1" dirty="0">
                <a:latin typeface="Tahoma" panose="020B0604030504040204" pitchFamily="34" charset="0"/>
                <a:ea typeface="Tahoma" panose="020B0604030504040204" pitchFamily="34" charset="0"/>
                <a:cs typeface="Tahoma" panose="020B0604030504040204" pitchFamily="34" charset="0"/>
              </a:rPr>
              <a:t>1.19</a:t>
            </a:r>
          </a:p>
        </p:txBody>
      </p:sp>
      <p:sp>
        <p:nvSpPr>
          <p:cNvPr id="115" name="Rectangle 114">
            <a:extLst>
              <a:ext uri="{FF2B5EF4-FFF2-40B4-BE49-F238E27FC236}">
                <a16:creationId xmlns:a16="http://schemas.microsoft.com/office/drawing/2014/main" id="{0E912E37-C678-437B-8A79-FC22C2963B49}"/>
              </a:ext>
            </a:extLst>
          </p:cNvPr>
          <p:cNvSpPr/>
          <p:nvPr/>
        </p:nvSpPr>
        <p:spPr>
          <a:xfrm>
            <a:off x="4629750" y="4815733"/>
            <a:ext cx="2761462" cy="1384995"/>
          </a:xfrm>
          <a:prstGeom prst="rect">
            <a:avLst/>
          </a:prstGeom>
        </p:spPr>
        <p:txBody>
          <a:bodyPr wrap="none">
            <a:spAutoFit/>
          </a:bodyPr>
          <a:lstStyle/>
          <a:p>
            <a:pPr algn="ctr"/>
            <a:r>
              <a:rPr lang="en-US" sz="2000" b="1" dirty="0">
                <a:latin typeface="Tahoma" panose="020B0604030504040204" pitchFamily="34" charset="0"/>
                <a:ea typeface="Tahoma" panose="020B0604030504040204" pitchFamily="34" charset="0"/>
                <a:cs typeface="Tahoma" panose="020B0604030504040204" pitchFamily="34" charset="0"/>
              </a:rPr>
              <a:t>Biometric enabled </a:t>
            </a:r>
          </a:p>
          <a:p>
            <a:pPr algn="ctr"/>
            <a:r>
              <a:rPr lang="en-US" sz="2400" b="1" dirty="0">
                <a:latin typeface="Tahoma" panose="020B0604030504040204" pitchFamily="34" charset="0"/>
                <a:ea typeface="Tahoma" panose="020B0604030504040204" pitchFamily="34" charset="0"/>
                <a:cs typeface="Tahoma" panose="020B0604030504040204" pitchFamily="34" charset="0"/>
              </a:rPr>
              <a:t>Digital Identity </a:t>
            </a:r>
            <a:r>
              <a:rPr lang="en-US" sz="2400" b="1" dirty="0">
                <a:solidFill>
                  <a:srgbClr val="003300"/>
                </a:solidFill>
                <a:latin typeface="Tahoma" panose="020B0604030504040204" pitchFamily="34" charset="0"/>
                <a:ea typeface="Tahoma" panose="020B0604030504040204" pitchFamily="34" charset="0"/>
                <a:cs typeface="Tahoma" panose="020B0604030504040204" pitchFamily="34" charset="0"/>
              </a:rPr>
              <a:t> </a:t>
            </a:r>
          </a:p>
          <a:p>
            <a:pPr algn="ctr">
              <a:buNone/>
            </a:pPr>
            <a:r>
              <a:rPr lang="en-GB" sz="2000" b="1" dirty="0">
                <a:solidFill>
                  <a:srgbClr val="003300"/>
                </a:solidFill>
                <a:latin typeface="Tahoma" panose="020B0604030504040204" pitchFamily="34" charset="0"/>
                <a:ea typeface="Tahoma" panose="020B0604030504040204" pitchFamily="34" charset="0"/>
                <a:cs typeface="Tahoma" panose="020B0604030504040204" pitchFamily="34" charset="0"/>
              </a:rPr>
              <a:t> </a:t>
            </a:r>
          </a:p>
          <a:p>
            <a:pPr>
              <a:buNone/>
            </a:pPr>
            <a:endParaRPr lang="en-GB" sz="2000"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18" name="Rectangle 117">
            <a:extLst>
              <a:ext uri="{FF2B5EF4-FFF2-40B4-BE49-F238E27FC236}">
                <a16:creationId xmlns:a16="http://schemas.microsoft.com/office/drawing/2014/main" id="{CC6A604E-6116-47DC-BFAA-C99538E30758}"/>
              </a:ext>
            </a:extLst>
          </p:cNvPr>
          <p:cNvSpPr/>
          <p:nvPr/>
        </p:nvSpPr>
        <p:spPr>
          <a:xfrm>
            <a:off x="5560989" y="4298765"/>
            <a:ext cx="742511" cy="615553"/>
          </a:xfrm>
          <a:prstGeom prst="rect">
            <a:avLst/>
          </a:prstGeom>
        </p:spPr>
        <p:txBody>
          <a:bodyPr wrap="none">
            <a:spAutoFit/>
          </a:bodyPr>
          <a:lstStyle/>
          <a:p>
            <a:pPr>
              <a:buNone/>
            </a:pPr>
            <a:r>
              <a:rPr lang="en-GB" sz="1400" b="1" dirty="0">
                <a:solidFill>
                  <a:srgbClr val="003300"/>
                </a:solidFill>
                <a:latin typeface="Tahoma" panose="020B0604030504040204" pitchFamily="34" charset="0"/>
                <a:ea typeface="Tahoma" panose="020B0604030504040204" pitchFamily="34" charset="0"/>
                <a:cs typeface="Tahoma" panose="020B0604030504040204" pitchFamily="34" charset="0"/>
              </a:rPr>
              <a:t>billion</a:t>
            </a:r>
          </a:p>
          <a:p>
            <a:pPr>
              <a:buNone/>
            </a:pPr>
            <a:endParaRPr lang="en-GB" sz="2000" b="1" dirty="0">
              <a:solidFill>
                <a:srgbClr val="003300"/>
              </a:solidFill>
            </a:endParaRPr>
          </a:p>
        </p:txBody>
      </p:sp>
      <p:sp>
        <p:nvSpPr>
          <p:cNvPr id="55" name="Rectangle 54">
            <a:extLst>
              <a:ext uri="{FF2B5EF4-FFF2-40B4-BE49-F238E27FC236}">
                <a16:creationId xmlns:a16="http://schemas.microsoft.com/office/drawing/2014/main" id="{FF4B46B0-CBE9-4DB9-BE7A-3E4939A2BB3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BF0FDC3C-1798-4A75-B362-89B22FFDA65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7E0A104-3974-4002-A38A-13B20EBE4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392" y="1665835"/>
            <a:ext cx="2620263" cy="1965197"/>
          </a:xfrm>
          <a:prstGeom prst="rect">
            <a:avLst/>
          </a:prstGeom>
        </p:spPr>
      </p:pic>
      <p:sp>
        <p:nvSpPr>
          <p:cNvPr id="57" name="Title 1">
            <a:extLst>
              <a:ext uri="{FF2B5EF4-FFF2-40B4-BE49-F238E27FC236}">
                <a16:creationId xmlns:a16="http://schemas.microsoft.com/office/drawing/2014/main" id="{9DD1BF13-2AF7-4064-9D36-312DCB0E6FB9}"/>
              </a:ext>
            </a:extLst>
          </p:cNvPr>
          <p:cNvSpPr txBox="1">
            <a:spLocks/>
          </p:cNvSpPr>
          <p:nvPr/>
        </p:nvSpPr>
        <p:spPr>
          <a:xfrm>
            <a:off x="596552" y="259266"/>
            <a:ext cx="11595448" cy="4950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CASE-in-POINT : INDIA today…</a:t>
            </a:r>
            <a:endParaRPr lang="en-SG" altLang="en-US" sz="2400" b="1" dirty="0">
              <a:solidFill>
                <a:srgbClr val="003300"/>
              </a:solidFill>
              <a:latin typeface="Tahoma" pitchFamily="34" charset="0"/>
              <a:cs typeface="Tahoma" pitchFamily="34" charset="0"/>
            </a:endParaRPr>
          </a:p>
        </p:txBody>
      </p:sp>
    </p:spTree>
    <p:extLst>
      <p:ext uri="{BB962C8B-B14F-4D97-AF65-F5344CB8AC3E}">
        <p14:creationId xmlns:p14="http://schemas.microsoft.com/office/powerpoint/2010/main" val="247450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15" grpId="0"/>
      <p:bldP spid="1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937583" y="-2"/>
            <a:ext cx="8256417" cy="6858003"/>
            <a:chOff x="3459148" y="-2"/>
            <a:chExt cx="6192312" cy="5143502"/>
          </a:xfrm>
          <a:solidFill>
            <a:srgbClr val="98FB98"/>
          </a:solidFill>
        </p:grpSpPr>
        <p:sp>
          <p:nvSpPr>
            <p:cNvPr id="76" name="Rectangle 75"/>
            <p:cNvSpPr/>
            <p:nvPr/>
          </p:nvSpPr>
          <p:spPr>
            <a:xfrm>
              <a:off x="4656115" y="-1"/>
              <a:ext cx="4800600" cy="51435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8" name="Oval 77"/>
            <p:cNvSpPr/>
            <p:nvPr/>
          </p:nvSpPr>
          <p:spPr>
            <a:xfrm>
              <a:off x="3459148" y="1453918"/>
              <a:ext cx="2997432" cy="299743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7" name="Oval 76"/>
            <p:cNvSpPr/>
            <p:nvPr/>
          </p:nvSpPr>
          <p:spPr>
            <a:xfrm>
              <a:off x="3549650" y="1525370"/>
              <a:ext cx="2857600" cy="2857600"/>
            </a:xfrm>
            <a:prstGeom prst="ellipse">
              <a:avLst/>
            </a:prstGeom>
            <a:solidFill>
              <a:srgbClr val="94E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p:cNvSpPr/>
            <p:nvPr/>
          </p:nvSpPr>
          <p:spPr>
            <a:xfrm>
              <a:off x="4753487" y="0"/>
              <a:ext cx="4800600" cy="5143500"/>
            </a:xfrm>
            <a:prstGeom prst="rect">
              <a:avLst/>
            </a:prstGeom>
            <a:solidFill>
              <a:srgbClr val="94E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Oval 12"/>
            <p:cNvSpPr/>
            <p:nvPr/>
          </p:nvSpPr>
          <p:spPr>
            <a:xfrm>
              <a:off x="3657600" y="1626970"/>
              <a:ext cx="2648952" cy="26489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5" name="Rectangle 74"/>
            <p:cNvSpPr/>
            <p:nvPr/>
          </p:nvSpPr>
          <p:spPr>
            <a:xfrm>
              <a:off x="4850860" y="-2"/>
              <a:ext cx="4800600" cy="51435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2" name="Freeform 6"/>
          <p:cNvSpPr>
            <a:spLocks noEditPoints="1"/>
          </p:cNvSpPr>
          <p:nvPr/>
        </p:nvSpPr>
        <p:spPr bwMode="auto">
          <a:xfrm rot="600763">
            <a:off x="4596408" y="2291501"/>
            <a:ext cx="2349229" cy="2335200"/>
          </a:xfrm>
          <a:custGeom>
            <a:avLst/>
            <a:gdLst>
              <a:gd name="T0" fmla="*/ 110 w 159"/>
              <a:gd name="T1" fmla="*/ 1 h 158"/>
              <a:gd name="T2" fmla="*/ 63 w 159"/>
              <a:gd name="T3" fmla="*/ 47 h 158"/>
              <a:gd name="T4" fmla="*/ 68 w 159"/>
              <a:gd name="T5" fmla="*/ 68 h 158"/>
              <a:gd name="T6" fmla="*/ 14 w 159"/>
              <a:gd name="T7" fmla="*/ 121 h 158"/>
              <a:gd name="T8" fmla="*/ 4 w 159"/>
              <a:gd name="T9" fmla="*/ 131 h 158"/>
              <a:gd name="T10" fmla="*/ 3 w 159"/>
              <a:gd name="T11" fmla="*/ 132 h 158"/>
              <a:gd name="T12" fmla="*/ 3 w 159"/>
              <a:gd name="T13" fmla="*/ 132 h 158"/>
              <a:gd name="T14" fmla="*/ 0 w 159"/>
              <a:gd name="T15" fmla="*/ 139 h 158"/>
              <a:gd name="T16" fmla="*/ 0 w 159"/>
              <a:gd name="T17" fmla="*/ 150 h 158"/>
              <a:gd name="T18" fmla="*/ 0 w 159"/>
              <a:gd name="T19" fmla="*/ 150 h 158"/>
              <a:gd name="T20" fmla="*/ 7 w 159"/>
              <a:gd name="T21" fmla="*/ 158 h 158"/>
              <a:gd name="T22" fmla="*/ 8 w 159"/>
              <a:gd name="T23" fmla="*/ 158 h 158"/>
              <a:gd name="T24" fmla="*/ 23 w 159"/>
              <a:gd name="T25" fmla="*/ 157 h 158"/>
              <a:gd name="T26" fmla="*/ 28 w 159"/>
              <a:gd name="T27" fmla="*/ 152 h 158"/>
              <a:gd name="T28" fmla="*/ 33 w 159"/>
              <a:gd name="T29" fmla="*/ 148 h 158"/>
              <a:gd name="T30" fmla="*/ 46 w 159"/>
              <a:gd name="T31" fmla="*/ 147 h 158"/>
              <a:gd name="T32" fmla="*/ 53 w 159"/>
              <a:gd name="T33" fmla="*/ 143 h 158"/>
              <a:gd name="T34" fmla="*/ 53 w 159"/>
              <a:gd name="T35" fmla="*/ 132 h 158"/>
              <a:gd name="T36" fmla="*/ 57 w 159"/>
              <a:gd name="T37" fmla="*/ 127 h 158"/>
              <a:gd name="T38" fmla="*/ 58 w 159"/>
              <a:gd name="T39" fmla="*/ 126 h 158"/>
              <a:gd name="T40" fmla="*/ 68 w 159"/>
              <a:gd name="T41" fmla="*/ 126 h 158"/>
              <a:gd name="T42" fmla="*/ 73 w 159"/>
              <a:gd name="T43" fmla="*/ 123 h 158"/>
              <a:gd name="T44" fmla="*/ 74 w 159"/>
              <a:gd name="T45" fmla="*/ 120 h 158"/>
              <a:gd name="T46" fmla="*/ 74 w 159"/>
              <a:gd name="T47" fmla="*/ 109 h 158"/>
              <a:gd name="T48" fmla="*/ 76 w 159"/>
              <a:gd name="T49" fmla="*/ 105 h 158"/>
              <a:gd name="T50" fmla="*/ 89 w 159"/>
              <a:gd name="T51" fmla="*/ 91 h 158"/>
              <a:gd name="T52" fmla="*/ 95 w 159"/>
              <a:gd name="T53" fmla="*/ 93 h 158"/>
              <a:gd name="T54" fmla="*/ 114 w 159"/>
              <a:gd name="T55" fmla="*/ 95 h 158"/>
              <a:gd name="T56" fmla="*/ 153 w 159"/>
              <a:gd name="T57" fmla="*/ 67 h 158"/>
              <a:gd name="T58" fmla="*/ 130 w 159"/>
              <a:gd name="T59" fmla="*/ 5 h 158"/>
              <a:gd name="T60" fmla="*/ 144 w 159"/>
              <a:gd name="T61" fmla="*/ 63 h 158"/>
              <a:gd name="T62" fmla="*/ 143 w 159"/>
              <a:gd name="T63" fmla="*/ 64 h 158"/>
              <a:gd name="T64" fmla="*/ 114 w 159"/>
              <a:gd name="T65" fmla="*/ 84 h 158"/>
              <a:gd name="T66" fmla="*/ 98 w 159"/>
              <a:gd name="T67" fmla="*/ 82 h 158"/>
              <a:gd name="T68" fmla="*/ 94 w 159"/>
              <a:gd name="T69" fmla="*/ 80 h 158"/>
              <a:gd name="T70" fmla="*/ 84 w 159"/>
              <a:gd name="T71" fmla="*/ 81 h 158"/>
              <a:gd name="T72" fmla="*/ 84 w 159"/>
              <a:gd name="T73" fmla="*/ 81 h 158"/>
              <a:gd name="T74" fmla="*/ 63 w 159"/>
              <a:gd name="T75" fmla="*/ 109 h 158"/>
              <a:gd name="T76" fmla="*/ 63 w 159"/>
              <a:gd name="T77" fmla="*/ 113 h 158"/>
              <a:gd name="T78" fmla="*/ 58 w 159"/>
              <a:gd name="T79" fmla="*/ 116 h 158"/>
              <a:gd name="T80" fmla="*/ 42 w 159"/>
              <a:gd name="T81" fmla="*/ 132 h 158"/>
              <a:gd name="T82" fmla="*/ 35 w 159"/>
              <a:gd name="T83" fmla="*/ 137 h 158"/>
              <a:gd name="T84" fmla="*/ 21 w 159"/>
              <a:gd name="T85" fmla="*/ 145 h 158"/>
              <a:gd name="T86" fmla="*/ 11 w 159"/>
              <a:gd name="T87" fmla="*/ 147 h 158"/>
              <a:gd name="T88" fmla="*/ 11 w 159"/>
              <a:gd name="T89" fmla="*/ 140 h 158"/>
              <a:gd name="T90" fmla="*/ 77 w 159"/>
              <a:gd name="T91" fmla="*/ 74 h 158"/>
              <a:gd name="T92" fmla="*/ 77 w 159"/>
              <a:gd name="T93" fmla="*/ 73 h 158"/>
              <a:gd name="T94" fmla="*/ 78 w 159"/>
              <a:gd name="T95" fmla="*/ 65 h 158"/>
              <a:gd name="T96" fmla="*/ 74 w 159"/>
              <a:gd name="T97" fmla="*/ 47 h 158"/>
              <a:gd name="T98" fmla="*/ 110 w 159"/>
              <a:gd name="T99" fmla="*/ 11 h 158"/>
              <a:gd name="T100" fmla="*/ 148 w 159"/>
              <a:gd name="T101" fmla="*/ 46 h 158"/>
              <a:gd name="T102" fmla="*/ 111 w 159"/>
              <a:gd name="T103" fmla="*/ 28 h 158"/>
              <a:gd name="T104" fmla="*/ 111 w 159"/>
              <a:gd name="T105" fmla="*/ 69 h 158"/>
              <a:gd name="T106" fmla="*/ 111 w 159"/>
              <a:gd name="T107" fmla="*/ 28 h 158"/>
              <a:gd name="T108" fmla="*/ 101 w 159"/>
              <a:gd name="T109" fmla="*/ 49 h 158"/>
              <a:gd name="T110" fmla="*/ 121 w 159"/>
              <a:gd name="T111" fmla="*/ 4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9" h="158">
                <a:moveTo>
                  <a:pt x="130" y="5"/>
                </a:moveTo>
                <a:cubicBezTo>
                  <a:pt x="123" y="2"/>
                  <a:pt x="116" y="1"/>
                  <a:pt x="110" y="1"/>
                </a:cubicBezTo>
                <a:cubicBezTo>
                  <a:pt x="95" y="0"/>
                  <a:pt x="80" y="7"/>
                  <a:pt x="70" y="22"/>
                </a:cubicBezTo>
                <a:cubicBezTo>
                  <a:pt x="65" y="31"/>
                  <a:pt x="63" y="39"/>
                  <a:pt x="63" y="47"/>
                </a:cubicBezTo>
                <a:cubicBezTo>
                  <a:pt x="63" y="53"/>
                  <a:pt x="64" y="58"/>
                  <a:pt x="66" y="62"/>
                </a:cubicBezTo>
                <a:cubicBezTo>
                  <a:pt x="66" y="65"/>
                  <a:pt x="67" y="67"/>
                  <a:pt x="68" y="68"/>
                </a:cubicBezTo>
                <a:cubicBezTo>
                  <a:pt x="63" y="72"/>
                  <a:pt x="50" y="85"/>
                  <a:pt x="37" y="99"/>
                </a:cubicBezTo>
                <a:cubicBezTo>
                  <a:pt x="29" y="107"/>
                  <a:pt x="20" y="115"/>
                  <a:pt x="14" y="121"/>
                </a:cubicBezTo>
                <a:cubicBezTo>
                  <a:pt x="11" y="125"/>
                  <a:pt x="8" y="127"/>
                  <a:pt x="6" y="129"/>
                </a:cubicBezTo>
                <a:cubicBezTo>
                  <a:pt x="6" y="130"/>
                  <a:pt x="5" y="131"/>
                  <a:pt x="4" y="131"/>
                </a:cubicBezTo>
                <a:cubicBezTo>
                  <a:pt x="4" y="132"/>
                  <a:pt x="4" y="132"/>
                  <a:pt x="4" y="132"/>
                </a:cubicBezTo>
                <a:cubicBezTo>
                  <a:pt x="4" y="132"/>
                  <a:pt x="4" y="132"/>
                  <a:pt x="3" y="132"/>
                </a:cubicBezTo>
                <a:cubicBezTo>
                  <a:pt x="3" y="132"/>
                  <a:pt x="3" y="132"/>
                  <a:pt x="3" y="132"/>
                </a:cubicBezTo>
                <a:cubicBezTo>
                  <a:pt x="3" y="132"/>
                  <a:pt x="3" y="132"/>
                  <a:pt x="3" y="132"/>
                </a:cubicBezTo>
                <a:cubicBezTo>
                  <a:pt x="1" y="135"/>
                  <a:pt x="0" y="138"/>
                  <a:pt x="0" y="139"/>
                </a:cubicBezTo>
                <a:cubicBezTo>
                  <a:pt x="0" y="139"/>
                  <a:pt x="0" y="139"/>
                  <a:pt x="0" y="139"/>
                </a:cubicBezTo>
                <a:cubicBezTo>
                  <a:pt x="0" y="140"/>
                  <a:pt x="0" y="143"/>
                  <a:pt x="0" y="146"/>
                </a:cubicBezTo>
                <a:cubicBezTo>
                  <a:pt x="0" y="148"/>
                  <a:pt x="0" y="149"/>
                  <a:pt x="0" y="150"/>
                </a:cubicBezTo>
                <a:cubicBezTo>
                  <a:pt x="0" y="150"/>
                  <a:pt x="0" y="150"/>
                  <a:pt x="0" y="150"/>
                </a:cubicBezTo>
                <a:cubicBezTo>
                  <a:pt x="0" y="150"/>
                  <a:pt x="0" y="150"/>
                  <a:pt x="0" y="150"/>
                </a:cubicBezTo>
                <a:cubicBezTo>
                  <a:pt x="0" y="153"/>
                  <a:pt x="3" y="156"/>
                  <a:pt x="4" y="157"/>
                </a:cubicBezTo>
                <a:cubicBezTo>
                  <a:pt x="6" y="158"/>
                  <a:pt x="7" y="158"/>
                  <a:pt x="7" y="158"/>
                </a:cubicBezTo>
                <a:cubicBezTo>
                  <a:pt x="8" y="158"/>
                  <a:pt x="8" y="158"/>
                  <a:pt x="8" y="158"/>
                </a:cubicBezTo>
                <a:cubicBezTo>
                  <a:pt x="8" y="158"/>
                  <a:pt x="8" y="158"/>
                  <a:pt x="8" y="158"/>
                </a:cubicBezTo>
                <a:cubicBezTo>
                  <a:pt x="8" y="158"/>
                  <a:pt x="16" y="158"/>
                  <a:pt x="18" y="158"/>
                </a:cubicBezTo>
                <a:cubicBezTo>
                  <a:pt x="20" y="158"/>
                  <a:pt x="22" y="158"/>
                  <a:pt x="23" y="157"/>
                </a:cubicBezTo>
                <a:cubicBezTo>
                  <a:pt x="25" y="156"/>
                  <a:pt x="26" y="155"/>
                  <a:pt x="26" y="155"/>
                </a:cubicBezTo>
                <a:cubicBezTo>
                  <a:pt x="26" y="154"/>
                  <a:pt x="27" y="153"/>
                  <a:pt x="28" y="152"/>
                </a:cubicBezTo>
                <a:cubicBezTo>
                  <a:pt x="30" y="151"/>
                  <a:pt x="31" y="150"/>
                  <a:pt x="32" y="148"/>
                </a:cubicBezTo>
                <a:cubicBezTo>
                  <a:pt x="32" y="148"/>
                  <a:pt x="32" y="148"/>
                  <a:pt x="33" y="148"/>
                </a:cubicBezTo>
                <a:cubicBezTo>
                  <a:pt x="34" y="148"/>
                  <a:pt x="34" y="147"/>
                  <a:pt x="35" y="147"/>
                </a:cubicBezTo>
                <a:cubicBezTo>
                  <a:pt x="46" y="147"/>
                  <a:pt x="46" y="147"/>
                  <a:pt x="46" y="147"/>
                </a:cubicBezTo>
                <a:cubicBezTo>
                  <a:pt x="47" y="147"/>
                  <a:pt x="48" y="147"/>
                  <a:pt x="49" y="147"/>
                </a:cubicBezTo>
                <a:cubicBezTo>
                  <a:pt x="51" y="146"/>
                  <a:pt x="52" y="144"/>
                  <a:pt x="53" y="143"/>
                </a:cubicBezTo>
                <a:cubicBezTo>
                  <a:pt x="53" y="141"/>
                  <a:pt x="53" y="141"/>
                  <a:pt x="53" y="140"/>
                </a:cubicBezTo>
                <a:cubicBezTo>
                  <a:pt x="53" y="132"/>
                  <a:pt x="53" y="132"/>
                  <a:pt x="53" y="132"/>
                </a:cubicBezTo>
                <a:cubicBezTo>
                  <a:pt x="53" y="130"/>
                  <a:pt x="54" y="129"/>
                  <a:pt x="55" y="128"/>
                </a:cubicBezTo>
                <a:cubicBezTo>
                  <a:pt x="56" y="127"/>
                  <a:pt x="56" y="127"/>
                  <a:pt x="57" y="127"/>
                </a:cubicBezTo>
                <a:cubicBezTo>
                  <a:pt x="57" y="127"/>
                  <a:pt x="57" y="126"/>
                  <a:pt x="58" y="126"/>
                </a:cubicBezTo>
                <a:cubicBezTo>
                  <a:pt x="58" y="126"/>
                  <a:pt x="58" y="126"/>
                  <a:pt x="58" y="126"/>
                </a:cubicBezTo>
                <a:cubicBezTo>
                  <a:pt x="68" y="126"/>
                  <a:pt x="68" y="126"/>
                  <a:pt x="68" y="126"/>
                </a:cubicBezTo>
                <a:cubicBezTo>
                  <a:pt x="68" y="126"/>
                  <a:pt x="68" y="126"/>
                  <a:pt x="68" y="126"/>
                </a:cubicBezTo>
                <a:cubicBezTo>
                  <a:pt x="68" y="126"/>
                  <a:pt x="69" y="126"/>
                  <a:pt x="71" y="126"/>
                </a:cubicBezTo>
                <a:cubicBezTo>
                  <a:pt x="72" y="125"/>
                  <a:pt x="73" y="124"/>
                  <a:pt x="73" y="123"/>
                </a:cubicBezTo>
                <a:cubicBezTo>
                  <a:pt x="74" y="122"/>
                  <a:pt x="74" y="121"/>
                  <a:pt x="74" y="121"/>
                </a:cubicBezTo>
                <a:cubicBezTo>
                  <a:pt x="74" y="120"/>
                  <a:pt x="74" y="120"/>
                  <a:pt x="74" y="120"/>
                </a:cubicBezTo>
                <a:cubicBezTo>
                  <a:pt x="74" y="119"/>
                  <a:pt x="74" y="116"/>
                  <a:pt x="74" y="113"/>
                </a:cubicBezTo>
                <a:cubicBezTo>
                  <a:pt x="74" y="112"/>
                  <a:pt x="74" y="110"/>
                  <a:pt x="74" y="109"/>
                </a:cubicBezTo>
                <a:cubicBezTo>
                  <a:pt x="74" y="109"/>
                  <a:pt x="74" y="109"/>
                  <a:pt x="74" y="109"/>
                </a:cubicBezTo>
                <a:cubicBezTo>
                  <a:pt x="74" y="108"/>
                  <a:pt x="74" y="106"/>
                  <a:pt x="76" y="105"/>
                </a:cubicBezTo>
                <a:cubicBezTo>
                  <a:pt x="77" y="104"/>
                  <a:pt x="80" y="100"/>
                  <a:pt x="84" y="96"/>
                </a:cubicBezTo>
                <a:cubicBezTo>
                  <a:pt x="86" y="95"/>
                  <a:pt x="88" y="93"/>
                  <a:pt x="89" y="91"/>
                </a:cubicBezTo>
                <a:cubicBezTo>
                  <a:pt x="90" y="91"/>
                  <a:pt x="90" y="91"/>
                  <a:pt x="90" y="91"/>
                </a:cubicBezTo>
                <a:cubicBezTo>
                  <a:pt x="91" y="91"/>
                  <a:pt x="93" y="92"/>
                  <a:pt x="95" y="93"/>
                </a:cubicBezTo>
                <a:cubicBezTo>
                  <a:pt x="98" y="94"/>
                  <a:pt x="103" y="95"/>
                  <a:pt x="110" y="95"/>
                </a:cubicBezTo>
                <a:cubicBezTo>
                  <a:pt x="111" y="95"/>
                  <a:pt x="113" y="95"/>
                  <a:pt x="114" y="95"/>
                </a:cubicBezTo>
                <a:cubicBezTo>
                  <a:pt x="128" y="94"/>
                  <a:pt x="138" y="87"/>
                  <a:pt x="144" y="80"/>
                </a:cubicBezTo>
                <a:cubicBezTo>
                  <a:pt x="150" y="74"/>
                  <a:pt x="153" y="69"/>
                  <a:pt x="153" y="67"/>
                </a:cubicBezTo>
                <a:cubicBezTo>
                  <a:pt x="157" y="60"/>
                  <a:pt x="159" y="53"/>
                  <a:pt x="159" y="46"/>
                </a:cubicBezTo>
                <a:cubicBezTo>
                  <a:pt x="159" y="27"/>
                  <a:pt x="147" y="11"/>
                  <a:pt x="130" y="5"/>
                </a:cubicBezTo>
                <a:close/>
                <a:moveTo>
                  <a:pt x="144" y="63"/>
                </a:moveTo>
                <a:cubicBezTo>
                  <a:pt x="144" y="63"/>
                  <a:pt x="144" y="63"/>
                  <a:pt x="144" y="63"/>
                </a:cubicBezTo>
                <a:cubicBezTo>
                  <a:pt x="144" y="63"/>
                  <a:pt x="144" y="63"/>
                  <a:pt x="144" y="63"/>
                </a:cubicBezTo>
                <a:cubicBezTo>
                  <a:pt x="144" y="63"/>
                  <a:pt x="144" y="63"/>
                  <a:pt x="143" y="64"/>
                </a:cubicBezTo>
                <a:cubicBezTo>
                  <a:pt x="142" y="66"/>
                  <a:pt x="140" y="71"/>
                  <a:pt x="135" y="75"/>
                </a:cubicBezTo>
                <a:cubicBezTo>
                  <a:pt x="130" y="80"/>
                  <a:pt x="123" y="84"/>
                  <a:pt x="114" y="84"/>
                </a:cubicBezTo>
                <a:cubicBezTo>
                  <a:pt x="113" y="84"/>
                  <a:pt x="111" y="84"/>
                  <a:pt x="110" y="84"/>
                </a:cubicBezTo>
                <a:cubicBezTo>
                  <a:pt x="104" y="84"/>
                  <a:pt x="100" y="83"/>
                  <a:pt x="98" y="82"/>
                </a:cubicBezTo>
                <a:cubicBezTo>
                  <a:pt x="97" y="82"/>
                  <a:pt x="96" y="82"/>
                  <a:pt x="95" y="81"/>
                </a:cubicBezTo>
                <a:cubicBezTo>
                  <a:pt x="94" y="81"/>
                  <a:pt x="95" y="81"/>
                  <a:pt x="94" y="80"/>
                </a:cubicBezTo>
                <a:cubicBezTo>
                  <a:pt x="93" y="80"/>
                  <a:pt x="92" y="79"/>
                  <a:pt x="89" y="79"/>
                </a:cubicBezTo>
                <a:cubicBezTo>
                  <a:pt x="87" y="79"/>
                  <a:pt x="85" y="80"/>
                  <a:pt x="84" y="81"/>
                </a:cubicBezTo>
                <a:cubicBezTo>
                  <a:pt x="84" y="81"/>
                  <a:pt x="84" y="81"/>
                  <a:pt x="84" y="81"/>
                </a:cubicBezTo>
                <a:cubicBezTo>
                  <a:pt x="84" y="81"/>
                  <a:pt x="84" y="81"/>
                  <a:pt x="84" y="81"/>
                </a:cubicBezTo>
                <a:cubicBezTo>
                  <a:pt x="83" y="83"/>
                  <a:pt x="70" y="95"/>
                  <a:pt x="68" y="98"/>
                </a:cubicBezTo>
                <a:cubicBezTo>
                  <a:pt x="65" y="100"/>
                  <a:pt x="63" y="104"/>
                  <a:pt x="63" y="109"/>
                </a:cubicBezTo>
                <a:cubicBezTo>
                  <a:pt x="63" y="109"/>
                  <a:pt x="63" y="109"/>
                  <a:pt x="63" y="110"/>
                </a:cubicBezTo>
                <a:cubicBezTo>
                  <a:pt x="63" y="110"/>
                  <a:pt x="63" y="112"/>
                  <a:pt x="63" y="113"/>
                </a:cubicBezTo>
                <a:cubicBezTo>
                  <a:pt x="63" y="114"/>
                  <a:pt x="63" y="115"/>
                  <a:pt x="63" y="116"/>
                </a:cubicBezTo>
                <a:cubicBezTo>
                  <a:pt x="61" y="116"/>
                  <a:pt x="59" y="116"/>
                  <a:pt x="58" y="116"/>
                </a:cubicBezTo>
                <a:cubicBezTo>
                  <a:pt x="55" y="116"/>
                  <a:pt x="52" y="117"/>
                  <a:pt x="49" y="119"/>
                </a:cubicBezTo>
                <a:cubicBezTo>
                  <a:pt x="45" y="121"/>
                  <a:pt x="42" y="126"/>
                  <a:pt x="42" y="132"/>
                </a:cubicBezTo>
                <a:cubicBezTo>
                  <a:pt x="42" y="137"/>
                  <a:pt x="42" y="137"/>
                  <a:pt x="42" y="137"/>
                </a:cubicBezTo>
                <a:cubicBezTo>
                  <a:pt x="35" y="137"/>
                  <a:pt x="35" y="137"/>
                  <a:pt x="35" y="137"/>
                </a:cubicBezTo>
                <a:cubicBezTo>
                  <a:pt x="31" y="137"/>
                  <a:pt x="27" y="138"/>
                  <a:pt x="24" y="142"/>
                </a:cubicBezTo>
                <a:cubicBezTo>
                  <a:pt x="23" y="142"/>
                  <a:pt x="22" y="143"/>
                  <a:pt x="21" y="145"/>
                </a:cubicBezTo>
                <a:cubicBezTo>
                  <a:pt x="20" y="146"/>
                  <a:pt x="19" y="146"/>
                  <a:pt x="18" y="147"/>
                </a:cubicBezTo>
                <a:cubicBezTo>
                  <a:pt x="17" y="147"/>
                  <a:pt x="13" y="147"/>
                  <a:pt x="11" y="147"/>
                </a:cubicBezTo>
                <a:cubicBezTo>
                  <a:pt x="11" y="147"/>
                  <a:pt x="11" y="147"/>
                  <a:pt x="11" y="146"/>
                </a:cubicBezTo>
                <a:cubicBezTo>
                  <a:pt x="11" y="144"/>
                  <a:pt x="11" y="141"/>
                  <a:pt x="11" y="140"/>
                </a:cubicBezTo>
                <a:cubicBezTo>
                  <a:pt x="11" y="139"/>
                  <a:pt x="12" y="138"/>
                  <a:pt x="14" y="137"/>
                </a:cubicBezTo>
                <a:cubicBezTo>
                  <a:pt x="27" y="123"/>
                  <a:pt x="77" y="74"/>
                  <a:pt x="77" y="74"/>
                </a:cubicBezTo>
                <a:cubicBezTo>
                  <a:pt x="77" y="74"/>
                  <a:pt x="77" y="74"/>
                  <a:pt x="77" y="74"/>
                </a:cubicBezTo>
                <a:cubicBezTo>
                  <a:pt x="77" y="73"/>
                  <a:pt x="77" y="73"/>
                  <a:pt x="77" y="73"/>
                </a:cubicBezTo>
                <a:cubicBezTo>
                  <a:pt x="78" y="73"/>
                  <a:pt x="79" y="71"/>
                  <a:pt x="79" y="68"/>
                </a:cubicBezTo>
                <a:cubicBezTo>
                  <a:pt x="79" y="67"/>
                  <a:pt x="79" y="66"/>
                  <a:pt x="78" y="65"/>
                </a:cubicBezTo>
                <a:cubicBezTo>
                  <a:pt x="78" y="64"/>
                  <a:pt x="77" y="62"/>
                  <a:pt x="76" y="59"/>
                </a:cubicBezTo>
                <a:cubicBezTo>
                  <a:pt x="75" y="56"/>
                  <a:pt x="74" y="52"/>
                  <a:pt x="74" y="47"/>
                </a:cubicBezTo>
                <a:cubicBezTo>
                  <a:pt x="74" y="41"/>
                  <a:pt x="75" y="35"/>
                  <a:pt x="79" y="28"/>
                </a:cubicBezTo>
                <a:cubicBezTo>
                  <a:pt x="87" y="16"/>
                  <a:pt x="98" y="11"/>
                  <a:pt x="110" y="11"/>
                </a:cubicBezTo>
                <a:cubicBezTo>
                  <a:pt x="115" y="11"/>
                  <a:pt x="121" y="12"/>
                  <a:pt x="126" y="14"/>
                </a:cubicBezTo>
                <a:cubicBezTo>
                  <a:pt x="139" y="20"/>
                  <a:pt x="148" y="32"/>
                  <a:pt x="148" y="46"/>
                </a:cubicBezTo>
                <a:cubicBezTo>
                  <a:pt x="148" y="51"/>
                  <a:pt x="147" y="57"/>
                  <a:pt x="144" y="63"/>
                </a:cubicBezTo>
                <a:close/>
                <a:moveTo>
                  <a:pt x="111" y="28"/>
                </a:moveTo>
                <a:cubicBezTo>
                  <a:pt x="100" y="28"/>
                  <a:pt x="90" y="37"/>
                  <a:pt x="90" y="49"/>
                </a:cubicBezTo>
                <a:cubicBezTo>
                  <a:pt x="90" y="60"/>
                  <a:pt x="100" y="69"/>
                  <a:pt x="111" y="69"/>
                </a:cubicBezTo>
                <a:cubicBezTo>
                  <a:pt x="123" y="69"/>
                  <a:pt x="132" y="60"/>
                  <a:pt x="132" y="49"/>
                </a:cubicBezTo>
                <a:cubicBezTo>
                  <a:pt x="132" y="37"/>
                  <a:pt x="123" y="28"/>
                  <a:pt x="111" y="28"/>
                </a:cubicBezTo>
                <a:close/>
                <a:moveTo>
                  <a:pt x="111" y="59"/>
                </a:moveTo>
                <a:cubicBezTo>
                  <a:pt x="105" y="59"/>
                  <a:pt x="101" y="54"/>
                  <a:pt x="101" y="49"/>
                </a:cubicBezTo>
                <a:cubicBezTo>
                  <a:pt x="101" y="43"/>
                  <a:pt x="105" y="38"/>
                  <a:pt x="111" y="38"/>
                </a:cubicBezTo>
                <a:cubicBezTo>
                  <a:pt x="117" y="38"/>
                  <a:pt x="121" y="43"/>
                  <a:pt x="121" y="49"/>
                </a:cubicBezTo>
                <a:cubicBezTo>
                  <a:pt x="121" y="54"/>
                  <a:pt x="117" y="59"/>
                  <a:pt x="111" y="59"/>
                </a:cubicBezTo>
                <a:close/>
              </a:path>
            </a:pathLst>
          </a:custGeom>
          <a:solidFill>
            <a:srgbClr val="008000"/>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121920" tIns="60960" rIns="121920" bIns="60960" numCol="1" anchor="t" anchorCtr="0" compatLnSpc="1">
            <a:prstTxWarp prst="textNoShape">
              <a:avLst/>
            </a:prstTxWarp>
          </a:bodyPr>
          <a:lstStyle/>
          <a:p>
            <a:endParaRPr lang="en-US" sz="2400"/>
          </a:p>
        </p:txBody>
      </p:sp>
      <p:pic>
        <p:nvPicPr>
          <p:cNvPr id="85" name="Picture 2" descr="R:\001.Planning\Ratul - Transferred from AGMD\India - passed to PDAPD\Ratul\Research\Research with JRI\NBC\DATA files\01122017095819-0001.jpg">
            <a:extLst>
              <a:ext uri="{FF2B5EF4-FFF2-40B4-BE49-F238E27FC236}">
                <a16:creationId xmlns:a16="http://schemas.microsoft.com/office/drawing/2014/main" id="{C4345B4D-3C69-48AE-A3E1-F6D40C739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124"/>
          <a:stretch>
            <a:fillRect/>
          </a:stretch>
        </p:blipFill>
        <p:spPr bwMode="auto">
          <a:xfrm>
            <a:off x="930938" y="111035"/>
            <a:ext cx="2923977" cy="66126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Title 1">
            <a:extLst>
              <a:ext uri="{FF2B5EF4-FFF2-40B4-BE49-F238E27FC236}">
                <a16:creationId xmlns:a16="http://schemas.microsoft.com/office/drawing/2014/main" id="{7F0798AB-F1F8-4D67-840C-618ED441A0F5}"/>
              </a:ext>
            </a:extLst>
          </p:cNvPr>
          <p:cNvSpPr txBox="1">
            <a:spLocks/>
          </p:cNvSpPr>
          <p:nvPr/>
        </p:nvSpPr>
        <p:spPr>
          <a:xfrm>
            <a:off x="5809372" y="231467"/>
            <a:ext cx="6573128" cy="541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AADHAAR : GAME CHANGER</a:t>
            </a:r>
            <a:endParaRPr lang="en-SG" altLang="en-US" sz="3400" b="1" dirty="0">
              <a:solidFill>
                <a:srgbClr val="003300"/>
              </a:solidFill>
              <a:latin typeface="Tahoma" pitchFamily="34" charset="0"/>
              <a:cs typeface="Tahoma" pitchFamily="34" charset="0"/>
            </a:endParaRPr>
          </a:p>
        </p:txBody>
      </p:sp>
      <p:sp>
        <p:nvSpPr>
          <p:cNvPr id="90" name="Rectangle 89">
            <a:extLst>
              <a:ext uri="{FF2B5EF4-FFF2-40B4-BE49-F238E27FC236}">
                <a16:creationId xmlns:a16="http://schemas.microsoft.com/office/drawing/2014/main" id="{843B9B2C-F46D-4512-8183-A8A51C1211CC}"/>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47901479-C985-4ABD-9C2A-BDAA1D293F41}"/>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7917988" y="1363166"/>
            <a:ext cx="3556108" cy="461665"/>
          </a:xfrm>
          <a:prstGeom prst="rect">
            <a:avLst/>
          </a:prstGeom>
        </p:spPr>
        <p:txBody>
          <a:bodyPr wrap="square">
            <a:spAutoFit/>
          </a:bodyPr>
          <a:lstStyle/>
          <a:p>
            <a:r>
              <a:rPr lang="en-US" sz="2400" u="sng" dirty="0">
                <a:latin typeface="Tahoma" panose="020B0604030504040204" pitchFamily="34" charset="0"/>
                <a:ea typeface="Tahoma" panose="020B0604030504040204" pitchFamily="34" charset="0"/>
                <a:cs typeface="Tahoma" panose="020B0604030504040204" pitchFamily="34" charset="0"/>
              </a:rPr>
              <a:t>Biometric Digital Identity </a:t>
            </a:r>
            <a:r>
              <a:rPr lang="en-US" sz="2400" u="sng" dirty="0">
                <a:solidFill>
                  <a:srgbClr val="003300"/>
                </a:solidFill>
                <a:latin typeface="Tahoma" panose="020B0604030504040204" pitchFamily="34" charset="0"/>
                <a:ea typeface="Tahoma" panose="020B0604030504040204" pitchFamily="34" charset="0"/>
                <a:cs typeface="Tahoma" panose="020B0604030504040204" pitchFamily="34" charset="0"/>
              </a:rPr>
              <a:t> </a:t>
            </a:r>
          </a:p>
        </p:txBody>
      </p:sp>
      <p:sp>
        <p:nvSpPr>
          <p:cNvPr id="59" name="Freeform 58"/>
          <p:cNvSpPr>
            <a:spLocks noEditPoints="1"/>
          </p:cNvSpPr>
          <p:nvPr/>
        </p:nvSpPr>
        <p:spPr bwMode="auto">
          <a:xfrm>
            <a:off x="7403115" y="1394531"/>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sp>
        <p:nvSpPr>
          <p:cNvPr id="101" name="Rectangle 100">
            <a:extLst>
              <a:ext uri="{FF2B5EF4-FFF2-40B4-BE49-F238E27FC236}">
                <a16:creationId xmlns:a16="http://schemas.microsoft.com/office/drawing/2014/main" id="{70A71C3A-DBB4-4887-8C81-4C1007BA86DD}"/>
              </a:ext>
            </a:extLst>
          </p:cNvPr>
          <p:cNvSpPr/>
          <p:nvPr/>
        </p:nvSpPr>
        <p:spPr>
          <a:xfrm>
            <a:off x="7917988" y="2024067"/>
            <a:ext cx="4016352" cy="461665"/>
          </a:xfrm>
          <a:prstGeom prst="rect">
            <a:avLst/>
          </a:prstGeom>
        </p:spPr>
        <p:txBody>
          <a:bodyPr wrap="square">
            <a:spAutoFit/>
          </a:bodyPr>
          <a:lstStyle/>
          <a:p>
            <a:r>
              <a:rPr lang="en-US" sz="2400" u="sng" dirty="0">
                <a:latin typeface="Tahoma" panose="020B0604030504040204" pitchFamily="34" charset="0"/>
                <a:ea typeface="Tahoma" panose="020B0604030504040204" pitchFamily="34" charset="0"/>
                <a:cs typeface="Tahoma" panose="020B0604030504040204" pitchFamily="34" charset="0"/>
              </a:rPr>
              <a:t>Digital Financial Inclusion</a:t>
            </a:r>
            <a:endParaRPr lang="en-US" sz="2400" u="sng"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02" name="Freeform 58">
            <a:extLst>
              <a:ext uri="{FF2B5EF4-FFF2-40B4-BE49-F238E27FC236}">
                <a16:creationId xmlns:a16="http://schemas.microsoft.com/office/drawing/2014/main" id="{C6594D05-1EDE-4331-BA6A-4E3162E2B4DB}"/>
              </a:ext>
            </a:extLst>
          </p:cNvPr>
          <p:cNvSpPr>
            <a:spLocks noEditPoints="1"/>
          </p:cNvSpPr>
          <p:nvPr/>
        </p:nvSpPr>
        <p:spPr bwMode="auto">
          <a:xfrm>
            <a:off x="7403115" y="2055432"/>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sp>
        <p:nvSpPr>
          <p:cNvPr id="103" name="Rectangle 102">
            <a:extLst>
              <a:ext uri="{FF2B5EF4-FFF2-40B4-BE49-F238E27FC236}">
                <a16:creationId xmlns:a16="http://schemas.microsoft.com/office/drawing/2014/main" id="{1F76BAA8-635B-41F8-8728-162D8DE6C91C}"/>
              </a:ext>
            </a:extLst>
          </p:cNvPr>
          <p:cNvSpPr/>
          <p:nvPr/>
        </p:nvSpPr>
        <p:spPr>
          <a:xfrm>
            <a:off x="7917988" y="2761094"/>
            <a:ext cx="4016352" cy="461665"/>
          </a:xfrm>
          <a:prstGeom prst="rect">
            <a:avLst/>
          </a:prstGeom>
        </p:spPr>
        <p:txBody>
          <a:bodyPr wrap="square">
            <a:spAutoFit/>
          </a:bodyPr>
          <a:lstStyle/>
          <a:p>
            <a:r>
              <a:rPr lang="en-US" sz="2400" u="sng" dirty="0">
                <a:latin typeface="Tahoma" panose="020B0604030504040204" pitchFamily="34" charset="0"/>
                <a:ea typeface="Tahoma" panose="020B0604030504040204" pitchFamily="34" charset="0"/>
                <a:cs typeface="Tahoma" panose="020B0604030504040204" pitchFamily="34" charset="0"/>
              </a:rPr>
              <a:t>G2P ‘Social Cash’ transfers</a:t>
            </a:r>
            <a:endParaRPr lang="en-US" sz="2400" u="sng"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04" name="Freeform 58">
            <a:extLst>
              <a:ext uri="{FF2B5EF4-FFF2-40B4-BE49-F238E27FC236}">
                <a16:creationId xmlns:a16="http://schemas.microsoft.com/office/drawing/2014/main" id="{E545DAC6-AAE5-46C1-A7FC-A987DAA65948}"/>
              </a:ext>
            </a:extLst>
          </p:cNvPr>
          <p:cNvSpPr>
            <a:spLocks noEditPoints="1"/>
          </p:cNvSpPr>
          <p:nvPr/>
        </p:nvSpPr>
        <p:spPr bwMode="auto">
          <a:xfrm>
            <a:off x="7403115" y="2792459"/>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sp>
        <p:nvSpPr>
          <p:cNvPr id="112" name="Rectangle 111">
            <a:extLst>
              <a:ext uri="{FF2B5EF4-FFF2-40B4-BE49-F238E27FC236}">
                <a16:creationId xmlns:a16="http://schemas.microsoft.com/office/drawing/2014/main" id="{8A492CA3-6996-4D38-9D83-3E05266E1B8A}"/>
              </a:ext>
            </a:extLst>
          </p:cNvPr>
          <p:cNvSpPr/>
          <p:nvPr/>
        </p:nvSpPr>
        <p:spPr>
          <a:xfrm>
            <a:off x="7934158" y="3424418"/>
            <a:ext cx="4130012" cy="461665"/>
          </a:xfrm>
          <a:prstGeom prst="rect">
            <a:avLst/>
          </a:prstGeom>
        </p:spPr>
        <p:txBody>
          <a:bodyPr wrap="square">
            <a:spAutoFit/>
          </a:bodyPr>
          <a:lstStyle/>
          <a:p>
            <a:r>
              <a:rPr lang="en-US" sz="2400" u="sng" dirty="0">
                <a:latin typeface="Tahoma" panose="020B0604030504040204" pitchFamily="34" charset="0"/>
                <a:ea typeface="Tahoma" panose="020B0604030504040204" pitchFamily="34" charset="0"/>
                <a:cs typeface="Tahoma" panose="020B0604030504040204" pitchFamily="34" charset="0"/>
              </a:rPr>
              <a:t>Promoting Good Governance</a:t>
            </a:r>
            <a:endParaRPr lang="en-US" sz="2400" u="sng"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13" name="Freeform 58">
            <a:extLst>
              <a:ext uri="{FF2B5EF4-FFF2-40B4-BE49-F238E27FC236}">
                <a16:creationId xmlns:a16="http://schemas.microsoft.com/office/drawing/2014/main" id="{A533464F-1CC2-486B-BAD7-ECB4737D8088}"/>
              </a:ext>
            </a:extLst>
          </p:cNvPr>
          <p:cNvSpPr>
            <a:spLocks noEditPoints="1"/>
          </p:cNvSpPr>
          <p:nvPr/>
        </p:nvSpPr>
        <p:spPr bwMode="auto">
          <a:xfrm>
            <a:off x="7419285" y="3455783"/>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sp>
        <p:nvSpPr>
          <p:cNvPr id="107" name="Rectangle 106">
            <a:extLst>
              <a:ext uri="{FF2B5EF4-FFF2-40B4-BE49-F238E27FC236}">
                <a16:creationId xmlns:a16="http://schemas.microsoft.com/office/drawing/2014/main" id="{49AD7EF5-7C50-4B0E-BC73-C274BCAE53F5}"/>
              </a:ext>
            </a:extLst>
          </p:cNvPr>
          <p:cNvSpPr/>
          <p:nvPr/>
        </p:nvSpPr>
        <p:spPr>
          <a:xfrm>
            <a:off x="7934159" y="4783222"/>
            <a:ext cx="4016352" cy="461665"/>
          </a:xfrm>
          <a:prstGeom prst="rect">
            <a:avLst/>
          </a:prstGeom>
        </p:spPr>
        <p:txBody>
          <a:bodyPr wrap="square">
            <a:spAutoFit/>
          </a:bodyPr>
          <a:lstStyle/>
          <a:p>
            <a:endParaRPr lang="en-US" sz="2400" dirty="0">
              <a:latin typeface="Tahoma" panose="020B0604030504040204" pitchFamily="34" charset="0"/>
              <a:ea typeface="Tahoma" panose="020B0604030504040204" pitchFamily="34" charset="0"/>
              <a:cs typeface="Tahoma" panose="020B0604030504040204" pitchFamily="34" charset="0"/>
            </a:endParaRPr>
          </a:p>
        </p:txBody>
      </p:sp>
      <p:grpSp>
        <p:nvGrpSpPr>
          <p:cNvPr id="9" name="Group 8">
            <a:extLst>
              <a:ext uri="{FF2B5EF4-FFF2-40B4-BE49-F238E27FC236}">
                <a16:creationId xmlns:a16="http://schemas.microsoft.com/office/drawing/2014/main" id="{89AFF64E-28BF-4D0C-A317-EEE2CC285C35}"/>
              </a:ext>
            </a:extLst>
          </p:cNvPr>
          <p:cNvGrpSpPr/>
          <p:nvPr/>
        </p:nvGrpSpPr>
        <p:grpSpPr>
          <a:xfrm>
            <a:off x="7403115" y="4573149"/>
            <a:ext cx="4749735" cy="1872066"/>
            <a:chOff x="7403115" y="4573149"/>
            <a:chExt cx="4749735" cy="1872066"/>
          </a:xfrm>
        </p:grpSpPr>
        <p:sp>
          <p:nvSpPr>
            <p:cNvPr id="105" name="Rectangle 104">
              <a:extLst>
                <a:ext uri="{FF2B5EF4-FFF2-40B4-BE49-F238E27FC236}">
                  <a16:creationId xmlns:a16="http://schemas.microsoft.com/office/drawing/2014/main" id="{74CA49BE-B33E-4419-AFCE-45B70E3456DA}"/>
                </a:ext>
              </a:extLst>
            </p:cNvPr>
            <p:cNvSpPr/>
            <p:nvPr/>
          </p:nvSpPr>
          <p:spPr>
            <a:xfrm>
              <a:off x="7917988" y="5383386"/>
              <a:ext cx="4016352" cy="461665"/>
            </a:xfrm>
            <a:prstGeom prst="rect">
              <a:avLst/>
            </a:prstGeom>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Tax Payment</a:t>
              </a:r>
            </a:p>
          </p:txBody>
        </p:sp>
        <p:sp>
          <p:nvSpPr>
            <p:cNvPr id="106" name="Freeform 58">
              <a:extLst>
                <a:ext uri="{FF2B5EF4-FFF2-40B4-BE49-F238E27FC236}">
                  <a16:creationId xmlns:a16="http://schemas.microsoft.com/office/drawing/2014/main" id="{D3D05369-F31D-4115-8043-22AFD24C8EFC}"/>
                </a:ext>
              </a:extLst>
            </p:cNvPr>
            <p:cNvSpPr>
              <a:spLocks noEditPoints="1"/>
            </p:cNvSpPr>
            <p:nvPr/>
          </p:nvSpPr>
          <p:spPr bwMode="auto">
            <a:xfrm>
              <a:off x="7403115" y="5414751"/>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sp>
          <p:nvSpPr>
            <p:cNvPr id="108" name="Freeform 58">
              <a:extLst>
                <a:ext uri="{FF2B5EF4-FFF2-40B4-BE49-F238E27FC236}">
                  <a16:creationId xmlns:a16="http://schemas.microsoft.com/office/drawing/2014/main" id="{15FCBC97-C6AC-4601-ACA9-F268D404299D}"/>
                </a:ext>
              </a:extLst>
            </p:cNvPr>
            <p:cNvSpPr>
              <a:spLocks noEditPoints="1"/>
            </p:cNvSpPr>
            <p:nvPr/>
          </p:nvSpPr>
          <p:spPr bwMode="auto">
            <a:xfrm>
              <a:off x="7403465" y="4793407"/>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sp>
          <p:nvSpPr>
            <p:cNvPr id="109" name="Rectangle 108">
              <a:extLst>
                <a:ext uri="{FF2B5EF4-FFF2-40B4-BE49-F238E27FC236}">
                  <a16:creationId xmlns:a16="http://schemas.microsoft.com/office/drawing/2014/main" id="{41BC4C4A-4081-4D09-BFC8-0BD46E746059}"/>
                </a:ext>
              </a:extLst>
            </p:cNvPr>
            <p:cNvSpPr/>
            <p:nvPr/>
          </p:nvSpPr>
          <p:spPr>
            <a:xfrm>
              <a:off x="7963655" y="4573149"/>
              <a:ext cx="4016352" cy="830997"/>
            </a:xfrm>
            <a:prstGeom prst="rect">
              <a:avLst/>
            </a:prstGeom>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Healthcare, education, telecommunications…</a:t>
              </a:r>
            </a:p>
          </p:txBody>
        </p:sp>
        <p:sp>
          <p:nvSpPr>
            <p:cNvPr id="110" name="Rectangle 109">
              <a:extLst>
                <a:ext uri="{FF2B5EF4-FFF2-40B4-BE49-F238E27FC236}">
                  <a16:creationId xmlns:a16="http://schemas.microsoft.com/office/drawing/2014/main" id="{F566BB11-98C3-49C0-BF6D-304832AA8136}"/>
                </a:ext>
              </a:extLst>
            </p:cNvPr>
            <p:cNvSpPr/>
            <p:nvPr/>
          </p:nvSpPr>
          <p:spPr>
            <a:xfrm>
              <a:off x="7934158" y="5983550"/>
              <a:ext cx="4218692" cy="461665"/>
            </a:xfrm>
            <a:prstGeom prst="rect">
              <a:avLst/>
            </a:prstGeom>
          </p:spPr>
          <p:txBody>
            <a:bodyPr wrap="square">
              <a:spAutoFit/>
            </a:bodyPr>
            <a:lstStyle/>
            <a:p>
              <a:r>
                <a:rPr lang="en-US" sz="2400" dirty="0">
                  <a:latin typeface="Tahoma" panose="020B0604030504040204" pitchFamily="34" charset="0"/>
                  <a:ea typeface="Tahoma" panose="020B0604030504040204" pitchFamily="34" charset="0"/>
                  <a:cs typeface="Tahoma" panose="020B0604030504040204" pitchFamily="34" charset="0"/>
                </a:rPr>
                <a:t>Identify Missing Children</a:t>
              </a:r>
            </a:p>
          </p:txBody>
        </p:sp>
        <p:sp>
          <p:nvSpPr>
            <p:cNvPr id="111" name="Freeform 58">
              <a:extLst>
                <a:ext uri="{FF2B5EF4-FFF2-40B4-BE49-F238E27FC236}">
                  <a16:creationId xmlns:a16="http://schemas.microsoft.com/office/drawing/2014/main" id="{601B705B-4A92-4C49-AB41-7D0C595895AE}"/>
                </a:ext>
              </a:extLst>
            </p:cNvPr>
            <p:cNvSpPr>
              <a:spLocks noEditPoints="1"/>
            </p:cNvSpPr>
            <p:nvPr/>
          </p:nvSpPr>
          <p:spPr bwMode="auto">
            <a:xfrm>
              <a:off x="7419286" y="6014915"/>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grpSp>
      <p:sp>
        <p:nvSpPr>
          <p:cNvPr id="30" name="Title 1">
            <a:extLst>
              <a:ext uri="{FF2B5EF4-FFF2-40B4-BE49-F238E27FC236}">
                <a16:creationId xmlns:a16="http://schemas.microsoft.com/office/drawing/2014/main" id="{47D40BB9-4B1E-4511-B2BF-D6222D64CBD0}"/>
              </a:ext>
            </a:extLst>
          </p:cNvPr>
          <p:cNvSpPr txBox="1">
            <a:spLocks/>
          </p:cNvSpPr>
          <p:nvPr/>
        </p:nvSpPr>
        <p:spPr>
          <a:xfrm>
            <a:off x="969712" y="6497761"/>
            <a:ext cx="2698262"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1200" i="1" dirty="0">
                <a:solidFill>
                  <a:srgbClr val="003300"/>
                </a:solidFill>
                <a:latin typeface="Tahoma" pitchFamily="34" charset="0"/>
                <a:cs typeface="Tahoma" pitchFamily="34" charset="0"/>
              </a:rPr>
              <a:t>(for illustration purpose only)</a:t>
            </a:r>
          </a:p>
        </p:txBody>
      </p:sp>
      <p:sp>
        <p:nvSpPr>
          <p:cNvPr id="2" name="TextBox 1">
            <a:extLst>
              <a:ext uri="{FF2B5EF4-FFF2-40B4-BE49-F238E27FC236}">
                <a16:creationId xmlns:a16="http://schemas.microsoft.com/office/drawing/2014/main" id="{5847CD8B-18F4-4183-9D14-32248DD1CE70}"/>
              </a:ext>
            </a:extLst>
          </p:cNvPr>
          <p:cNvSpPr txBox="1"/>
          <p:nvPr/>
        </p:nvSpPr>
        <p:spPr>
          <a:xfrm rot="19490089">
            <a:off x="1214836" y="3352913"/>
            <a:ext cx="2078036" cy="615553"/>
          </a:xfrm>
          <a:prstGeom prst="rect">
            <a:avLst/>
          </a:prstGeom>
          <a:noFill/>
        </p:spPr>
        <p:txBody>
          <a:bodyPr wrap="square" rtlCol="0">
            <a:spAutoFit/>
          </a:bodyPr>
          <a:lstStyle/>
          <a:p>
            <a:r>
              <a:rPr lang="en-GB" sz="3400" b="1"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SAMPLE</a:t>
            </a:r>
          </a:p>
        </p:txBody>
      </p:sp>
    </p:spTree>
    <p:extLst>
      <p:ext uri="{BB962C8B-B14F-4D97-AF65-F5344CB8AC3E}">
        <p14:creationId xmlns:p14="http://schemas.microsoft.com/office/powerpoint/2010/main" val="19308708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1">
            <a:extLst>
              <a:ext uri="{FF2B5EF4-FFF2-40B4-BE49-F238E27FC236}">
                <a16:creationId xmlns:a16="http://schemas.microsoft.com/office/drawing/2014/main" id="{A934D1CE-56BB-47D9-921A-361C1887D3AD}"/>
              </a:ext>
            </a:extLst>
          </p:cNvPr>
          <p:cNvSpPr txBox="1">
            <a:spLocks/>
          </p:cNvSpPr>
          <p:nvPr/>
        </p:nvSpPr>
        <p:spPr>
          <a:xfrm>
            <a:off x="596552" y="259266"/>
            <a:ext cx="11595448" cy="4950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India and Cambodia : Are they comparable ?</a:t>
            </a:r>
            <a:endParaRPr lang="en-SG" altLang="en-US" sz="3400" b="1" dirty="0">
              <a:solidFill>
                <a:srgbClr val="003300"/>
              </a:solidFill>
              <a:latin typeface="Tahoma" pitchFamily="34" charset="0"/>
              <a:cs typeface="Tahoma" pitchFamily="34" charset="0"/>
            </a:endParaRPr>
          </a:p>
        </p:txBody>
      </p:sp>
      <p:sp>
        <p:nvSpPr>
          <p:cNvPr id="55" name="Rectangle 54">
            <a:extLst>
              <a:ext uri="{FF2B5EF4-FFF2-40B4-BE49-F238E27FC236}">
                <a16:creationId xmlns:a16="http://schemas.microsoft.com/office/drawing/2014/main" id="{FF4B46B0-CBE9-4DB9-BE7A-3E4939A2BB3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BF0FDC3C-1798-4A75-B362-89B22FFDA65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A7E0A104-3974-4002-A38A-13B20EBE4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7065" y="1697877"/>
            <a:ext cx="2620263" cy="1965197"/>
          </a:xfrm>
          <a:prstGeom prst="rect">
            <a:avLst/>
          </a:prstGeom>
        </p:spPr>
      </p:pic>
      <p:pic>
        <p:nvPicPr>
          <p:cNvPr id="4" name="Picture 3">
            <a:extLst>
              <a:ext uri="{FF2B5EF4-FFF2-40B4-BE49-F238E27FC236}">
                <a16:creationId xmlns:a16="http://schemas.microsoft.com/office/drawing/2014/main" id="{5C2B7EA4-45C9-4A9D-AC5C-34C99A140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638" y="3810237"/>
            <a:ext cx="2620263" cy="1965197"/>
          </a:xfrm>
          <a:prstGeom prst="rect">
            <a:avLst/>
          </a:prstGeom>
        </p:spPr>
      </p:pic>
      <p:grpSp>
        <p:nvGrpSpPr>
          <p:cNvPr id="5" name="Group 4">
            <a:extLst>
              <a:ext uri="{FF2B5EF4-FFF2-40B4-BE49-F238E27FC236}">
                <a16:creationId xmlns:a16="http://schemas.microsoft.com/office/drawing/2014/main" id="{7212AFE0-C646-47CD-BE19-9C0EF2238375}"/>
              </a:ext>
            </a:extLst>
          </p:cNvPr>
          <p:cNvGrpSpPr/>
          <p:nvPr/>
        </p:nvGrpSpPr>
        <p:grpSpPr>
          <a:xfrm>
            <a:off x="4450371" y="1768867"/>
            <a:ext cx="4116412" cy="3865965"/>
            <a:chOff x="4450371" y="1768867"/>
            <a:chExt cx="4116412" cy="3865965"/>
          </a:xfrm>
        </p:grpSpPr>
        <p:sp>
          <p:nvSpPr>
            <p:cNvPr id="22" name="Rectangle 21">
              <a:extLst>
                <a:ext uri="{FF2B5EF4-FFF2-40B4-BE49-F238E27FC236}">
                  <a16:creationId xmlns:a16="http://schemas.microsoft.com/office/drawing/2014/main" id="{84F9E34E-7E83-400D-A9FC-3FC53704DF88}"/>
                </a:ext>
              </a:extLst>
            </p:cNvPr>
            <p:cNvSpPr/>
            <p:nvPr/>
          </p:nvSpPr>
          <p:spPr>
            <a:xfrm>
              <a:off x="5007774" y="4564339"/>
              <a:ext cx="3556108" cy="461665"/>
            </a:xfrm>
            <a:prstGeom prst="rect">
              <a:avLst/>
            </a:prstGeom>
          </p:spPr>
          <p:txBody>
            <a:bodyPr wrap="square">
              <a:spAutoFit/>
            </a:bodyPr>
            <a:lstStyle/>
            <a:p>
              <a:r>
                <a:rPr lang="en-US" sz="2400" u="sng" dirty="0">
                  <a:solidFill>
                    <a:srgbClr val="003300"/>
                  </a:solidFill>
                  <a:latin typeface="Tahoma" panose="020B0604030504040204" pitchFamily="34" charset="0"/>
                  <a:ea typeface="Tahoma" panose="020B0604030504040204" pitchFamily="34" charset="0"/>
                  <a:cs typeface="Tahoma" panose="020B0604030504040204" pitchFamily="34" charset="0"/>
                </a:rPr>
                <a:t>Financial Exclusion</a:t>
              </a:r>
            </a:p>
          </p:txBody>
        </p:sp>
        <p:sp>
          <p:nvSpPr>
            <p:cNvPr id="23" name="Freeform 58">
              <a:extLst>
                <a:ext uri="{FF2B5EF4-FFF2-40B4-BE49-F238E27FC236}">
                  <a16:creationId xmlns:a16="http://schemas.microsoft.com/office/drawing/2014/main" id="{156DF3DC-4131-45C0-B606-93AD189276A5}"/>
                </a:ext>
              </a:extLst>
            </p:cNvPr>
            <p:cNvSpPr>
              <a:spLocks noEditPoints="1"/>
            </p:cNvSpPr>
            <p:nvPr/>
          </p:nvSpPr>
          <p:spPr bwMode="auto">
            <a:xfrm>
              <a:off x="4492901" y="4595704"/>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sp>
          <p:nvSpPr>
            <p:cNvPr id="24" name="Rectangle 23">
              <a:extLst>
                <a:ext uri="{FF2B5EF4-FFF2-40B4-BE49-F238E27FC236}">
                  <a16:creationId xmlns:a16="http://schemas.microsoft.com/office/drawing/2014/main" id="{27B20FAB-6649-429C-A420-A858E89D0F0B}"/>
                </a:ext>
              </a:extLst>
            </p:cNvPr>
            <p:cNvSpPr/>
            <p:nvPr/>
          </p:nvSpPr>
          <p:spPr>
            <a:xfrm>
              <a:off x="4965244" y="1768867"/>
              <a:ext cx="3556108" cy="461665"/>
            </a:xfrm>
            <a:prstGeom prst="rect">
              <a:avLst/>
            </a:prstGeom>
          </p:spPr>
          <p:txBody>
            <a:bodyPr wrap="square">
              <a:spAutoFit/>
            </a:bodyPr>
            <a:lstStyle/>
            <a:p>
              <a:r>
                <a:rPr lang="en-US" sz="2400" u="sng" dirty="0">
                  <a:solidFill>
                    <a:srgbClr val="003300"/>
                  </a:solidFill>
                  <a:latin typeface="Tahoma" panose="020B0604030504040204" pitchFamily="34" charset="0"/>
                  <a:ea typeface="Tahoma" panose="020B0604030504040204" pitchFamily="34" charset="0"/>
                  <a:cs typeface="Tahoma" panose="020B0604030504040204" pitchFamily="34" charset="0"/>
                </a:rPr>
                <a:t>Poverty </a:t>
              </a:r>
            </a:p>
          </p:txBody>
        </p:sp>
        <p:sp>
          <p:nvSpPr>
            <p:cNvPr id="25" name="Freeform 58">
              <a:extLst>
                <a:ext uri="{FF2B5EF4-FFF2-40B4-BE49-F238E27FC236}">
                  <a16:creationId xmlns:a16="http://schemas.microsoft.com/office/drawing/2014/main" id="{7EE9CE6F-ADED-484D-8F26-D72B6BAAF319}"/>
                </a:ext>
              </a:extLst>
            </p:cNvPr>
            <p:cNvSpPr>
              <a:spLocks noEditPoints="1"/>
            </p:cNvSpPr>
            <p:nvPr/>
          </p:nvSpPr>
          <p:spPr bwMode="auto">
            <a:xfrm>
              <a:off x="4450371" y="1800232"/>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sp>
          <p:nvSpPr>
            <p:cNvPr id="26" name="Rectangle 25">
              <a:extLst>
                <a:ext uri="{FF2B5EF4-FFF2-40B4-BE49-F238E27FC236}">
                  <a16:creationId xmlns:a16="http://schemas.microsoft.com/office/drawing/2014/main" id="{61139C86-BCF5-4AAE-97BA-A5C42A2A56A3}"/>
                </a:ext>
              </a:extLst>
            </p:cNvPr>
            <p:cNvSpPr/>
            <p:nvPr/>
          </p:nvSpPr>
          <p:spPr>
            <a:xfrm>
              <a:off x="5010675" y="3448230"/>
              <a:ext cx="3556108" cy="461665"/>
            </a:xfrm>
            <a:prstGeom prst="rect">
              <a:avLst/>
            </a:prstGeom>
          </p:spPr>
          <p:txBody>
            <a:bodyPr wrap="square">
              <a:spAutoFit/>
            </a:bodyPr>
            <a:lstStyle/>
            <a:p>
              <a:r>
                <a:rPr lang="en-US" sz="2400" u="sng" dirty="0">
                  <a:solidFill>
                    <a:srgbClr val="003300"/>
                  </a:solidFill>
                  <a:latin typeface="Tahoma" panose="020B0604030504040204" pitchFamily="34" charset="0"/>
                  <a:ea typeface="Tahoma" panose="020B0604030504040204" pitchFamily="34" charset="0"/>
                  <a:cs typeface="Tahoma" panose="020B0604030504040204" pitchFamily="34" charset="0"/>
                </a:rPr>
                <a:t>High Cash Usage</a:t>
              </a:r>
            </a:p>
          </p:txBody>
        </p:sp>
        <p:sp>
          <p:nvSpPr>
            <p:cNvPr id="27" name="Freeform 58">
              <a:extLst>
                <a:ext uri="{FF2B5EF4-FFF2-40B4-BE49-F238E27FC236}">
                  <a16:creationId xmlns:a16="http://schemas.microsoft.com/office/drawing/2014/main" id="{A40C6A7A-A26B-408A-8F8B-40758288A673}"/>
                </a:ext>
              </a:extLst>
            </p:cNvPr>
            <p:cNvSpPr>
              <a:spLocks noEditPoints="1"/>
            </p:cNvSpPr>
            <p:nvPr/>
          </p:nvSpPr>
          <p:spPr bwMode="auto">
            <a:xfrm>
              <a:off x="4495802" y="3479595"/>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sp>
          <p:nvSpPr>
            <p:cNvPr id="28" name="Rectangle 27">
              <a:extLst>
                <a:ext uri="{FF2B5EF4-FFF2-40B4-BE49-F238E27FC236}">
                  <a16:creationId xmlns:a16="http://schemas.microsoft.com/office/drawing/2014/main" id="{4D3D3F84-B37D-476C-9FAD-05F384EB0088}"/>
                </a:ext>
              </a:extLst>
            </p:cNvPr>
            <p:cNvSpPr/>
            <p:nvPr/>
          </p:nvSpPr>
          <p:spPr>
            <a:xfrm>
              <a:off x="5007774" y="5173167"/>
              <a:ext cx="3556108" cy="461665"/>
            </a:xfrm>
            <a:prstGeom prst="rect">
              <a:avLst/>
            </a:prstGeom>
          </p:spPr>
          <p:txBody>
            <a:bodyPr wrap="square">
              <a:spAutoFit/>
            </a:bodyPr>
            <a:lstStyle/>
            <a:p>
              <a:r>
                <a:rPr lang="en-US" sz="2400" u="sng" dirty="0">
                  <a:solidFill>
                    <a:srgbClr val="003300"/>
                  </a:solidFill>
                  <a:latin typeface="Tahoma" panose="020B0604030504040204" pitchFamily="34" charset="0"/>
                  <a:ea typeface="Tahoma" panose="020B0604030504040204" pitchFamily="34" charset="0"/>
                  <a:cs typeface="Tahoma" panose="020B0604030504040204" pitchFamily="34" charset="0"/>
                </a:rPr>
                <a:t>Private Money Lenders</a:t>
              </a:r>
            </a:p>
          </p:txBody>
        </p:sp>
        <p:sp>
          <p:nvSpPr>
            <p:cNvPr id="29" name="Freeform 58">
              <a:extLst>
                <a:ext uri="{FF2B5EF4-FFF2-40B4-BE49-F238E27FC236}">
                  <a16:creationId xmlns:a16="http://schemas.microsoft.com/office/drawing/2014/main" id="{4ACE55A0-43DF-4E33-8138-5A522C5F7C09}"/>
                </a:ext>
              </a:extLst>
            </p:cNvPr>
            <p:cNvSpPr>
              <a:spLocks noEditPoints="1"/>
            </p:cNvSpPr>
            <p:nvPr/>
          </p:nvSpPr>
          <p:spPr bwMode="auto">
            <a:xfrm>
              <a:off x="4492901" y="5204532"/>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sp>
          <p:nvSpPr>
            <p:cNvPr id="30" name="Rectangle 29">
              <a:extLst>
                <a:ext uri="{FF2B5EF4-FFF2-40B4-BE49-F238E27FC236}">
                  <a16:creationId xmlns:a16="http://schemas.microsoft.com/office/drawing/2014/main" id="{EBCD9AEF-8D6F-4F2C-85C4-5DD9A1A50659}"/>
                </a:ext>
              </a:extLst>
            </p:cNvPr>
            <p:cNvSpPr/>
            <p:nvPr/>
          </p:nvSpPr>
          <p:spPr>
            <a:xfrm>
              <a:off x="5007774" y="4011311"/>
              <a:ext cx="3556108" cy="461665"/>
            </a:xfrm>
            <a:prstGeom prst="rect">
              <a:avLst/>
            </a:prstGeom>
          </p:spPr>
          <p:txBody>
            <a:bodyPr wrap="square">
              <a:spAutoFit/>
            </a:bodyPr>
            <a:lstStyle/>
            <a:p>
              <a:r>
                <a:rPr lang="en-US" sz="2400" u="sng" dirty="0">
                  <a:solidFill>
                    <a:srgbClr val="003300"/>
                  </a:solidFill>
                  <a:latin typeface="Tahoma" panose="020B0604030504040204" pitchFamily="34" charset="0"/>
                  <a:ea typeface="Tahoma" panose="020B0604030504040204" pitchFamily="34" charset="0"/>
                  <a:cs typeface="Tahoma" panose="020B0604030504040204" pitchFamily="34" charset="0"/>
                </a:rPr>
                <a:t>Low Financial Literacy</a:t>
              </a:r>
            </a:p>
          </p:txBody>
        </p:sp>
        <p:sp>
          <p:nvSpPr>
            <p:cNvPr id="31" name="Freeform 58">
              <a:extLst>
                <a:ext uri="{FF2B5EF4-FFF2-40B4-BE49-F238E27FC236}">
                  <a16:creationId xmlns:a16="http://schemas.microsoft.com/office/drawing/2014/main" id="{85519E9F-2F58-4251-911D-2DC003FC123D}"/>
                </a:ext>
              </a:extLst>
            </p:cNvPr>
            <p:cNvSpPr>
              <a:spLocks noEditPoints="1"/>
            </p:cNvSpPr>
            <p:nvPr/>
          </p:nvSpPr>
          <p:spPr bwMode="auto">
            <a:xfrm>
              <a:off x="4492901" y="4042676"/>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sp>
          <p:nvSpPr>
            <p:cNvPr id="32" name="Rectangle 31">
              <a:extLst>
                <a:ext uri="{FF2B5EF4-FFF2-40B4-BE49-F238E27FC236}">
                  <a16:creationId xmlns:a16="http://schemas.microsoft.com/office/drawing/2014/main" id="{0EDADFE8-632B-4802-81FB-6C03DF309E28}"/>
                </a:ext>
              </a:extLst>
            </p:cNvPr>
            <p:cNvSpPr/>
            <p:nvPr/>
          </p:nvSpPr>
          <p:spPr>
            <a:xfrm>
              <a:off x="5007774" y="2910379"/>
              <a:ext cx="3556108" cy="461665"/>
            </a:xfrm>
            <a:prstGeom prst="rect">
              <a:avLst/>
            </a:prstGeom>
          </p:spPr>
          <p:txBody>
            <a:bodyPr wrap="square">
              <a:spAutoFit/>
            </a:bodyPr>
            <a:lstStyle/>
            <a:p>
              <a:r>
                <a:rPr lang="en-US" sz="2400" u="sng" dirty="0">
                  <a:solidFill>
                    <a:srgbClr val="003300"/>
                  </a:solidFill>
                  <a:latin typeface="Tahoma" panose="020B0604030504040204" pitchFamily="34" charset="0"/>
                  <a:ea typeface="Tahoma" panose="020B0604030504040204" pitchFamily="34" charset="0"/>
                  <a:cs typeface="Tahoma" panose="020B0604030504040204" pitchFamily="34" charset="0"/>
                </a:rPr>
                <a:t>Informal Sector</a:t>
              </a:r>
            </a:p>
          </p:txBody>
        </p:sp>
        <p:sp>
          <p:nvSpPr>
            <p:cNvPr id="33" name="Freeform 58">
              <a:extLst>
                <a:ext uri="{FF2B5EF4-FFF2-40B4-BE49-F238E27FC236}">
                  <a16:creationId xmlns:a16="http://schemas.microsoft.com/office/drawing/2014/main" id="{A7DE7A86-1D3B-409F-BD21-12AE0C15DC76}"/>
                </a:ext>
              </a:extLst>
            </p:cNvPr>
            <p:cNvSpPr>
              <a:spLocks noEditPoints="1"/>
            </p:cNvSpPr>
            <p:nvPr/>
          </p:nvSpPr>
          <p:spPr bwMode="auto">
            <a:xfrm>
              <a:off x="4492901" y="2941744"/>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sp>
          <p:nvSpPr>
            <p:cNvPr id="34" name="Rectangle 33">
              <a:extLst>
                <a:ext uri="{FF2B5EF4-FFF2-40B4-BE49-F238E27FC236}">
                  <a16:creationId xmlns:a16="http://schemas.microsoft.com/office/drawing/2014/main" id="{E69DA8FC-C9E9-470F-882A-B73643AAFD5F}"/>
                </a:ext>
              </a:extLst>
            </p:cNvPr>
            <p:cNvSpPr/>
            <p:nvPr/>
          </p:nvSpPr>
          <p:spPr>
            <a:xfrm>
              <a:off x="4990644" y="2339623"/>
              <a:ext cx="3556108" cy="461665"/>
            </a:xfrm>
            <a:prstGeom prst="rect">
              <a:avLst/>
            </a:prstGeom>
          </p:spPr>
          <p:txBody>
            <a:bodyPr wrap="square">
              <a:spAutoFit/>
            </a:bodyPr>
            <a:lstStyle/>
            <a:p>
              <a:r>
                <a:rPr lang="en-US" sz="2400" u="sng" dirty="0">
                  <a:solidFill>
                    <a:srgbClr val="003300"/>
                  </a:solidFill>
                  <a:latin typeface="Tahoma" panose="020B0604030504040204" pitchFamily="34" charset="0"/>
                  <a:ea typeface="Tahoma" panose="020B0604030504040204" pitchFamily="34" charset="0"/>
                  <a:cs typeface="Tahoma" panose="020B0604030504040204" pitchFamily="34" charset="0"/>
                </a:rPr>
                <a:t>Majority Lives in Villages</a:t>
              </a:r>
            </a:p>
          </p:txBody>
        </p:sp>
        <p:sp>
          <p:nvSpPr>
            <p:cNvPr id="35" name="Freeform 58">
              <a:extLst>
                <a:ext uri="{FF2B5EF4-FFF2-40B4-BE49-F238E27FC236}">
                  <a16:creationId xmlns:a16="http://schemas.microsoft.com/office/drawing/2014/main" id="{A812C6C7-EFB3-4855-9D53-E4F4526AAAAB}"/>
                </a:ext>
              </a:extLst>
            </p:cNvPr>
            <p:cNvSpPr>
              <a:spLocks noEditPoints="1"/>
            </p:cNvSpPr>
            <p:nvPr/>
          </p:nvSpPr>
          <p:spPr bwMode="auto">
            <a:xfrm>
              <a:off x="4475771" y="2370988"/>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grpSp>
    </p:spTree>
    <p:extLst>
      <p:ext uri="{BB962C8B-B14F-4D97-AF65-F5344CB8AC3E}">
        <p14:creationId xmlns:p14="http://schemas.microsoft.com/office/powerpoint/2010/main" val="109468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8">
            <a:extLst>
              <a:ext uri="{FF2B5EF4-FFF2-40B4-BE49-F238E27FC236}">
                <a16:creationId xmlns:a16="http://schemas.microsoft.com/office/drawing/2014/main" id="{F810FB63-49AA-42BB-97E1-13E2A76EF6FF}"/>
              </a:ext>
            </a:extLst>
          </p:cNvPr>
          <p:cNvSpPr/>
          <p:nvPr/>
        </p:nvSpPr>
        <p:spPr>
          <a:xfrm>
            <a:off x="678207" y="3242325"/>
            <a:ext cx="2121408" cy="108048"/>
          </a:xfrm>
          <a:prstGeom prst="roundRect">
            <a:avLst/>
          </a:prstGeom>
          <a:solidFill>
            <a:srgbClr val="008000"/>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3" name="Rounded Rectangle 29">
            <a:extLst>
              <a:ext uri="{FF2B5EF4-FFF2-40B4-BE49-F238E27FC236}">
                <a16:creationId xmlns:a16="http://schemas.microsoft.com/office/drawing/2014/main" id="{8A125860-A564-4D10-8FAC-69E44DC39604}"/>
              </a:ext>
            </a:extLst>
          </p:cNvPr>
          <p:cNvSpPr/>
          <p:nvPr/>
        </p:nvSpPr>
        <p:spPr>
          <a:xfrm>
            <a:off x="2902745" y="3242325"/>
            <a:ext cx="2121408" cy="108048"/>
          </a:xfrm>
          <a:prstGeom prst="roundRect">
            <a:avLst/>
          </a:prstGeom>
          <a:solidFill>
            <a:srgbClr val="003300"/>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4" name="Rounded Rectangle 30">
            <a:extLst>
              <a:ext uri="{FF2B5EF4-FFF2-40B4-BE49-F238E27FC236}">
                <a16:creationId xmlns:a16="http://schemas.microsoft.com/office/drawing/2014/main" id="{A2181770-0C81-4423-9FEE-E96704F24870}"/>
              </a:ext>
            </a:extLst>
          </p:cNvPr>
          <p:cNvSpPr/>
          <p:nvPr/>
        </p:nvSpPr>
        <p:spPr>
          <a:xfrm>
            <a:off x="5151875" y="3242325"/>
            <a:ext cx="2121408" cy="108048"/>
          </a:xfrm>
          <a:prstGeom prst="roundRect">
            <a:avLst/>
          </a:prstGeom>
          <a:solidFill>
            <a:srgbClr val="00B05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le 31">
            <a:extLst>
              <a:ext uri="{FF2B5EF4-FFF2-40B4-BE49-F238E27FC236}">
                <a16:creationId xmlns:a16="http://schemas.microsoft.com/office/drawing/2014/main" id="{63E5F5D8-09D8-4EEB-BBF5-E4006A24E31B}"/>
              </a:ext>
            </a:extLst>
          </p:cNvPr>
          <p:cNvSpPr/>
          <p:nvPr/>
        </p:nvSpPr>
        <p:spPr>
          <a:xfrm>
            <a:off x="7367416" y="3242325"/>
            <a:ext cx="2121408" cy="108048"/>
          </a:xfrm>
          <a:prstGeom prst="roundRect">
            <a:avLst/>
          </a:prstGeom>
          <a:solidFill>
            <a:srgbClr val="92D05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le 32">
            <a:extLst>
              <a:ext uri="{FF2B5EF4-FFF2-40B4-BE49-F238E27FC236}">
                <a16:creationId xmlns:a16="http://schemas.microsoft.com/office/drawing/2014/main" id="{C9AA49A7-82A5-49F7-BC62-76FBD54D2E7F}"/>
              </a:ext>
            </a:extLst>
          </p:cNvPr>
          <p:cNvSpPr/>
          <p:nvPr/>
        </p:nvSpPr>
        <p:spPr>
          <a:xfrm>
            <a:off x="9582957" y="3243925"/>
            <a:ext cx="2103120" cy="108048"/>
          </a:xfrm>
          <a:prstGeom prst="roundRect">
            <a:avLst/>
          </a:prstGeom>
          <a:solidFill>
            <a:srgbClr val="94EE32"/>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B182780D-DB30-4028-955E-19719320DB3E}"/>
              </a:ext>
            </a:extLst>
          </p:cNvPr>
          <p:cNvSpPr txBox="1"/>
          <p:nvPr/>
        </p:nvSpPr>
        <p:spPr>
          <a:xfrm>
            <a:off x="678207" y="2541101"/>
            <a:ext cx="1518893" cy="1756265"/>
          </a:xfrm>
          <a:prstGeom prst="rect">
            <a:avLst/>
          </a:prstGeom>
          <a:noFill/>
        </p:spPr>
        <p:txBody>
          <a:bodyPr wrap="square" lIns="0" tIns="0" rIns="91420" bIns="0" rtlCol="0">
            <a:noAutofit/>
          </a:bodyPr>
          <a:lstStyle/>
          <a:p>
            <a:r>
              <a:rPr lang="en-US" sz="4800" b="1" dirty="0">
                <a:ln w="0"/>
                <a:solidFill>
                  <a:srgbClr val="00800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01</a:t>
            </a:r>
            <a:r>
              <a:rPr lang="en-US" sz="4800" b="1" dirty="0">
                <a:ln w="0"/>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 </a:t>
            </a:r>
            <a:endParaRPr lang="id-ID" sz="4800" b="1" dirty="0">
              <a:latin typeface="Roboto Black" panose="02000000000000000000" pitchFamily="2" charset="0"/>
              <a:ea typeface="Roboto Black" panose="02000000000000000000" pitchFamily="2" charset="0"/>
              <a:cs typeface="Roboto Black" panose="02000000000000000000" pitchFamily="2" charset="0"/>
            </a:endParaRPr>
          </a:p>
          <a:p>
            <a:endParaRPr lang="en-US" sz="1400" b="1"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8" name="TextBox 7">
            <a:extLst>
              <a:ext uri="{FF2B5EF4-FFF2-40B4-BE49-F238E27FC236}">
                <a16:creationId xmlns:a16="http://schemas.microsoft.com/office/drawing/2014/main" id="{419BC04D-9063-4B1B-BCB3-B7BE7BCFF400}"/>
              </a:ext>
            </a:extLst>
          </p:cNvPr>
          <p:cNvSpPr txBox="1"/>
          <p:nvPr/>
        </p:nvSpPr>
        <p:spPr>
          <a:xfrm>
            <a:off x="2902745" y="2541101"/>
            <a:ext cx="1645662" cy="1756265"/>
          </a:xfrm>
          <a:prstGeom prst="rect">
            <a:avLst/>
          </a:prstGeom>
          <a:noFill/>
        </p:spPr>
        <p:txBody>
          <a:bodyPr wrap="square" lIns="0" tIns="0" rIns="91420" bIns="0" rtlCol="0">
            <a:noAutofit/>
          </a:bodyPr>
          <a:lstStyle/>
          <a:p>
            <a:r>
              <a:rPr lang="en-US" sz="4800" b="1" dirty="0">
                <a:ln w="0"/>
                <a:solidFill>
                  <a:srgbClr val="00330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02</a:t>
            </a:r>
            <a:endParaRPr lang="en-US" sz="4800" b="1" dirty="0">
              <a:solidFill>
                <a:srgbClr val="003300"/>
              </a:solidFill>
              <a:latin typeface="Roboto Black" panose="02000000000000000000" pitchFamily="2" charset="0"/>
              <a:ea typeface="Roboto Black" panose="02000000000000000000" pitchFamily="2" charset="0"/>
              <a:cs typeface="Roboto Black" panose="02000000000000000000" pitchFamily="2" charset="0"/>
            </a:endParaRPr>
          </a:p>
          <a:p>
            <a:endParaRPr lang="en-US" sz="1400" b="1" dirty="0">
              <a:solidFill>
                <a:srgbClr val="00B050"/>
              </a:solidFill>
              <a:latin typeface="Roboto Black" panose="02000000000000000000" pitchFamily="2" charset="0"/>
              <a:ea typeface="Roboto Black" panose="02000000000000000000" pitchFamily="2" charset="0"/>
              <a:cs typeface="Roboto Black" panose="02000000000000000000" pitchFamily="2" charset="0"/>
            </a:endParaRPr>
          </a:p>
        </p:txBody>
      </p:sp>
      <p:sp>
        <p:nvSpPr>
          <p:cNvPr id="9" name="TextBox 8">
            <a:extLst>
              <a:ext uri="{FF2B5EF4-FFF2-40B4-BE49-F238E27FC236}">
                <a16:creationId xmlns:a16="http://schemas.microsoft.com/office/drawing/2014/main" id="{9D642F20-52EA-49EC-815F-6DAA84A18BF3}"/>
              </a:ext>
            </a:extLst>
          </p:cNvPr>
          <p:cNvSpPr txBox="1"/>
          <p:nvPr/>
        </p:nvSpPr>
        <p:spPr>
          <a:xfrm>
            <a:off x="5150923" y="2541101"/>
            <a:ext cx="1453078" cy="1756265"/>
          </a:xfrm>
          <a:prstGeom prst="rect">
            <a:avLst/>
          </a:prstGeom>
          <a:noFill/>
          <a:ln>
            <a:noFill/>
          </a:ln>
        </p:spPr>
        <p:txBody>
          <a:bodyPr wrap="square" lIns="0" tIns="0" rIns="91420" bIns="0" rtlCol="0">
            <a:noAutofit/>
          </a:bodyPr>
          <a:lstStyle/>
          <a:p>
            <a:r>
              <a:rPr lang="en-US" sz="4800" dirty="0">
                <a:ln w="0"/>
                <a:solidFill>
                  <a:srgbClr val="00B05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03</a:t>
            </a:r>
            <a:r>
              <a:rPr lang="en-US" sz="4800" dirty="0">
                <a:ln w="0"/>
                <a:solidFill>
                  <a:schemeClr val="accent3"/>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 </a:t>
            </a:r>
          </a:p>
          <a:p>
            <a:endParaRPr lang="en-US" sz="1400" b="1" dirty="0">
              <a:solidFill>
                <a:schemeClr val="accent3"/>
              </a:solidFill>
              <a:latin typeface="Roboto Black" panose="02000000000000000000" pitchFamily="2" charset="0"/>
              <a:ea typeface="Roboto Black" panose="02000000000000000000" pitchFamily="2" charset="0"/>
              <a:cs typeface="Roboto Black" panose="02000000000000000000" pitchFamily="2" charset="0"/>
            </a:endParaRPr>
          </a:p>
          <a:p>
            <a:endParaRPr lang="en-US" sz="1100" dirty="0">
              <a:solidFill>
                <a:srgbClr val="656D78"/>
              </a:solidFill>
              <a:latin typeface="Source Sans Pro Light" panose="020B0403030403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97A96AD8-95ED-4A88-A7B1-2A0F76B7706A}"/>
              </a:ext>
            </a:extLst>
          </p:cNvPr>
          <p:cNvSpPr txBox="1"/>
          <p:nvPr/>
        </p:nvSpPr>
        <p:spPr>
          <a:xfrm>
            <a:off x="7367416" y="2541101"/>
            <a:ext cx="1687684" cy="1763837"/>
          </a:xfrm>
          <a:prstGeom prst="rect">
            <a:avLst/>
          </a:prstGeom>
          <a:noFill/>
        </p:spPr>
        <p:txBody>
          <a:bodyPr wrap="square" lIns="0" tIns="0" rIns="91420" bIns="0" rtlCol="0">
            <a:noAutofit/>
          </a:bodyPr>
          <a:lstStyle/>
          <a:p>
            <a:r>
              <a:rPr lang="en-US" sz="4800" dirty="0">
                <a:ln w="0"/>
                <a:solidFill>
                  <a:srgbClr val="92D05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04</a:t>
            </a:r>
            <a:endParaRPr lang="en-US" sz="4800" b="1" dirty="0">
              <a:solidFill>
                <a:srgbClr val="92D050"/>
              </a:solidFill>
              <a:latin typeface="Roboto Black" panose="02000000000000000000" pitchFamily="2" charset="0"/>
              <a:ea typeface="Roboto Black" panose="02000000000000000000" pitchFamily="2" charset="0"/>
              <a:cs typeface="Roboto Black" panose="02000000000000000000" pitchFamily="2" charset="0"/>
            </a:endParaRPr>
          </a:p>
          <a:p>
            <a:r>
              <a:rPr lang="en-US" sz="1100" dirty="0">
                <a:solidFill>
                  <a:srgbClr val="656D78"/>
                </a:solidFill>
                <a:latin typeface="Source Sans Pro Light" panose="020B0403030403020204" pitchFamily="34" charset="0"/>
              </a:rPr>
              <a:t>.</a:t>
            </a:r>
            <a:endParaRPr lang="en-US" sz="1100" dirty="0">
              <a:solidFill>
                <a:srgbClr val="656D78"/>
              </a:solidFill>
              <a:latin typeface="Source Sans Pro Light" panose="020B0403030403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93AB730-073E-470A-B28F-BEFFD27C3E0E}"/>
              </a:ext>
            </a:extLst>
          </p:cNvPr>
          <p:cNvSpPr txBox="1"/>
          <p:nvPr/>
        </p:nvSpPr>
        <p:spPr>
          <a:xfrm>
            <a:off x="9582957" y="2550867"/>
            <a:ext cx="1313643" cy="1756265"/>
          </a:xfrm>
          <a:prstGeom prst="rect">
            <a:avLst/>
          </a:prstGeom>
          <a:noFill/>
        </p:spPr>
        <p:txBody>
          <a:bodyPr wrap="square" lIns="0" tIns="0" rIns="91420" bIns="0" rtlCol="0">
            <a:noAutofit/>
          </a:bodyPr>
          <a:lstStyle/>
          <a:p>
            <a:r>
              <a:rPr lang="en-US" sz="4800" dirty="0">
                <a:ln w="0"/>
                <a:solidFill>
                  <a:srgbClr val="94EE32"/>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05</a:t>
            </a:r>
          </a:p>
        </p:txBody>
      </p:sp>
      <p:sp>
        <p:nvSpPr>
          <p:cNvPr id="12" name="Rectangle 11">
            <a:extLst>
              <a:ext uri="{FF2B5EF4-FFF2-40B4-BE49-F238E27FC236}">
                <a16:creationId xmlns:a16="http://schemas.microsoft.com/office/drawing/2014/main" id="{4D239562-1259-4CB6-B69E-064E47BBCDA1}"/>
              </a:ext>
            </a:extLst>
          </p:cNvPr>
          <p:cNvSpPr/>
          <p:nvPr/>
        </p:nvSpPr>
        <p:spPr>
          <a:xfrm>
            <a:off x="584074" y="3359408"/>
            <a:ext cx="1152880" cy="307777"/>
          </a:xfrm>
          <a:prstGeom prst="rect">
            <a:avLst/>
          </a:prstGeom>
        </p:spPr>
        <p:txBody>
          <a:bodyPr wrap="none">
            <a:spAutoFit/>
          </a:bodyPr>
          <a:lstStyle/>
          <a:p>
            <a:pPr>
              <a:lnSpc>
                <a:spcPct val="100000"/>
              </a:lnSpc>
              <a:buClrTx/>
              <a:buSzTx/>
              <a:buFontTx/>
              <a:buNone/>
            </a:pPr>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Introduction</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285575CF-61C4-42E9-8B6C-B3AB2A60BC4F}"/>
              </a:ext>
            </a:extLst>
          </p:cNvPr>
          <p:cNvSpPr/>
          <p:nvPr/>
        </p:nvSpPr>
        <p:spPr>
          <a:xfrm>
            <a:off x="2857882" y="3356360"/>
            <a:ext cx="2166271" cy="738664"/>
          </a:xfrm>
          <a:prstGeom prst="rect">
            <a:avLst/>
          </a:prstGeom>
        </p:spPr>
        <p:txBody>
          <a:bodyPr wrap="square">
            <a:spAutoFit/>
          </a:bodyPr>
          <a:lstStyle/>
          <a:p>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India’s efforts towards Financial Inclusion </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a:p>
            <a:pPr>
              <a:lnSpc>
                <a:spcPct val="100000"/>
              </a:lnSpc>
              <a:buClrTx/>
              <a:buSzTx/>
              <a:buFontTx/>
              <a:buNone/>
            </a:pP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D712A396-464D-4FB1-AE7B-8453509FB6D4}"/>
              </a:ext>
            </a:extLst>
          </p:cNvPr>
          <p:cNvSpPr/>
          <p:nvPr/>
        </p:nvSpPr>
        <p:spPr>
          <a:xfrm>
            <a:off x="5085970" y="3353312"/>
            <a:ext cx="2166271" cy="523220"/>
          </a:xfrm>
          <a:prstGeom prst="rect">
            <a:avLst/>
          </a:prstGeom>
        </p:spPr>
        <p:txBody>
          <a:bodyPr wrap="square">
            <a:spAutoFit/>
          </a:bodyPr>
          <a:lstStyle/>
          <a:p>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Aadhaar : Game Changer for India</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4137ACF4-7B2A-4B30-B21D-1CA64F3636F7}"/>
              </a:ext>
            </a:extLst>
          </p:cNvPr>
          <p:cNvSpPr/>
          <p:nvPr/>
        </p:nvSpPr>
        <p:spPr>
          <a:xfrm>
            <a:off x="7298818" y="3353312"/>
            <a:ext cx="2166271" cy="1384995"/>
          </a:xfrm>
          <a:prstGeom prst="rect">
            <a:avLst/>
          </a:prstGeom>
        </p:spPr>
        <p:txBody>
          <a:bodyPr wrap="square">
            <a:spAutoFit/>
          </a:bodyPr>
          <a:lstStyle/>
          <a:p>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Strategic Framework for  Financial Inclusion in Cambodia : Suggested Approach</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a:p>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a:p>
            <a:pPr>
              <a:lnSpc>
                <a:spcPct val="100000"/>
              </a:lnSpc>
              <a:buClrTx/>
              <a:buSzTx/>
              <a:buFontTx/>
              <a:buNone/>
            </a:pP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BBF32B16-53FE-4989-9855-242AF7C8F925}"/>
              </a:ext>
            </a:extLst>
          </p:cNvPr>
          <p:cNvSpPr/>
          <p:nvPr/>
        </p:nvSpPr>
        <p:spPr>
          <a:xfrm>
            <a:off x="9516256" y="3350373"/>
            <a:ext cx="1032655" cy="307777"/>
          </a:xfrm>
          <a:prstGeom prst="rect">
            <a:avLst/>
          </a:prstGeom>
        </p:spPr>
        <p:txBody>
          <a:bodyPr wrap="none">
            <a:spAutoFit/>
          </a:bodyPr>
          <a:lstStyle/>
          <a:p>
            <a:pPr>
              <a:lnSpc>
                <a:spcPct val="100000"/>
              </a:lnSpc>
              <a:buClrTx/>
              <a:buSzTx/>
              <a:buFontTx/>
              <a:buNone/>
            </a:pPr>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Conclusion</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FE5E6142-5BA5-45CC-8E16-9B971A865A12}"/>
              </a:ext>
            </a:extLst>
          </p:cNvPr>
          <p:cNvSpPr>
            <a:spLocks noGrp="1"/>
          </p:cNvSpPr>
          <p:nvPr>
            <p:ph type="title"/>
          </p:nvPr>
        </p:nvSpPr>
        <p:spPr>
          <a:xfrm>
            <a:off x="596552" y="259266"/>
            <a:ext cx="11199930" cy="505736"/>
          </a:xfrm>
        </p:spPr>
        <p:txBody>
          <a:bodyPr>
            <a:noAutofit/>
          </a:bodyPr>
          <a:lstStyle/>
          <a:p>
            <a:r>
              <a:rPr lang="en-US" altLang="en-US" sz="3400" b="1" dirty="0">
                <a:solidFill>
                  <a:srgbClr val="003300"/>
                </a:solidFill>
                <a:latin typeface="Tahoma" pitchFamily="34" charset="0"/>
                <a:cs typeface="Tahoma" pitchFamily="34" charset="0"/>
              </a:rPr>
              <a:t>SECTIONS</a:t>
            </a:r>
            <a:endParaRPr lang="en-SG" altLang="en-US" sz="3400" b="1" dirty="0">
              <a:solidFill>
                <a:srgbClr val="003300"/>
              </a:solidFill>
              <a:latin typeface="Tahoma" pitchFamily="34" charset="0"/>
              <a:cs typeface="Tahoma" pitchFamily="34" charset="0"/>
            </a:endParaRPr>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3499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FE5E6142-5BA5-45CC-8E16-9B971A865A12}"/>
              </a:ext>
            </a:extLst>
          </p:cNvPr>
          <p:cNvSpPr>
            <a:spLocks noGrp="1"/>
          </p:cNvSpPr>
          <p:nvPr>
            <p:ph type="title"/>
          </p:nvPr>
        </p:nvSpPr>
        <p:spPr>
          <a:xfrm>
            <a:off x="596552" y="259266"/>
            <a:ext cx="11199930" cy="505736"/>
          </a:xfrm>
        </p:spPr>
        <p:txBody>
          <a:bodyPr>
            <a:noAutofit/>
          </a:bodyPr>
          <a:lstStyle/>
          <a:p>
            <a:r>
              <a:rPr lang="en-GB" altLang="en-US" sz="3400" b="1" dirty="0">
                <a:solidFill>
                  <a:srgbClr val="003300"/>
                </a:solidFill>
                <a:latin typeface="Tahoma" pitchFamily="34" charset="0"/>
                <a:cs typeface="Tahoma" pitchFamily="34" charset="0"/>
              </a:rPr>
              <a:t>FINANCIAL INCLUSION in India : the Journey…</a:t>
            </a:r>
            <a:endParaRPr lang="en-SG" altLang="en-US" sz="3400" b="1" dirty="0">
              <a:solidFill>
                <a:srgbClr val="003300"/>
              </a:solidFill>
              <a:latin typeface="Tahoma" pitchFamily="34" charset="0"/>
              <a:cs typeface="Tahoma" pitchFamily="34" charset="0"/>
            </a:endParaRPr>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9071B15C-6C5E-4E43-9567-B60BB5E6988F}"/>
              </a:ext>
            </a:extLst>
          </p:cNvPr>
          <p:cNvSpPr>
            <a:spLocks/>
          </p:cNvSpPr>
          <p:nvPr/>
        </p:nvSpPr>
        <p:spPr bwMode="auto">
          <a:xfrm>
            <a:off x="-20063" y="5435754"/>
            <a:ext cx="8664329" cy="923132"/>
          </a:xfrm>
          <a:custGeom>
            <a:avLst/>
            <a:gdLst>
              <a:gd name="T0" fmla="*/ 5760 w 5760"/>
              <a:gd name="T1" fmla="*/ 474 h 945"/>
              <a:gd name="T2" fmla="*/ 5289 w 5760"/>
              <a:gd name="T3" fmla="*/ 0 h 945"/>
              <a:gd name="T4" fmla="*/ 5289 w 5760"/>
              <a:gd name="T5" fmla="*/ 273 h 945"/>
              <a:gd name="T6" fmla="*/ 0 w 5760"/>
              <a:gd name="T7" fmla="*/ 273 h 945"/>
              <a:gd name="T8" fmla="*/ 0 w 5760"/>
              <a:gd name="T9" fmla="*/ 625 h 945"/>
              <a:gd name="T10" fmla="*/ 5289 w 5760"/>
              <a:gd name="T11" fmla="*/ 625 h 945"/>
              <a:gd name="T12" fmla="*/ 5289 w 5760"/>
              <a:gd name="T13" fmla="*/ 945 h 945"/>
              <a:gd name="T14" fmla="*/ 5760 w 5760"/>
              <a:gd name="T15" fmla="*/ 474 h 9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945">
                <a:moveTo>
                  <a:pt x="5760" y="474"/>
                </a:moveTo>
                <a:lnTo>
                  <a:pt x="5289" y="0"/>
                </a:lnTo>
                <a:lnTo>
                  <a:pt x="5289" y="273"/>
                </a:lnTo>
                <a:lnTo>
                  <a:pt x="0" y="273"/>
                </a:lnTo>
                <a:lnTo>
                  <a:pt x="0" y="625"/>
                </a:lnTo>
                <a:lnTo>
                  <a:pt x="5289" y="625"/>
                </a:lnTo>
                <a:lnTo>
                  <a:pt x="5289" y="945"/>
                </a:lnTo>
                <a:lnTo>
                  <a:pt x="5760" y="474"/>
                </a:lnTo>
                <a:close/>
              </a:path>
            </a:pathLst>
          </a:custGeom>
          <a:solidFill>
            <a:srgbClr val="98FB98"/>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a:extLst>
              <a:ext uri="{FF2B5EF4-FFF2-40B4-BE49-F238E27FC236}">
                <a16:creationId xmlns:a16="http://schemas.microsoft.com/office/drawing/2014/main" id="{37BE6069-2A7E-4B63-90E2-0CCDEE4E8491}"/>
              </a:ext>
            </a:extLst>
          </p:cNvPr>
          <p:cNvSpPr>
            <a:spLocks/>
          </p:cNvSpPr>
          <p:nvPr/>
        </p:nvSpPr>
        <p:spPr bwMode="auto">
          <a:xfrm>
            <a:off x="0" y="5326285"/>
            <a:ext cx="9144000" cy="1500188"/>
          </a:xfrm>
          <a:custGeom>
            <a:avLst/>
            <a:gdLst>
              <a:gd name="T0" fmla="*/ 5760 w 5760"/>
              <a:gd name="T1" fmla="*/ 474 h 945"/>
              <a:gd name="T2" fmla="*/ 5289 w 5760"/>
              <a:gd name="T3" fmla="*/ 0 h 945"/>
              <a:gd name="T4" fmla="*/ 5289 w 5760"/>
              <a:gd name="T5" fmla="*/ 273 h 945"/>
              <a:gd name="T6" fmla="*/ 0 w 5760"/>
              <a:gd name="T7" fmla="*/ 273 h 945"/>
              <a:gd name="T8" fmla="*/ 0 w 5760"/>
              <a:gd name="T9" fmla="*/ 625 h 945"/>
              <a:gd name="T10" fmla="*/ 5289 w 5760"/>
              <a:gd name="T11" fmla="*/ 625 h 945"/>
              <a:gd name="T12" fmla="*/ 5289 w 5760"/>
              <a:gd name="T13" fmla="*/ 945 h 945"/>
              <a:gd name="T14" fmla="*/ 5760 w 5760"/>
              <a:gd name="T15" fmla="*/ 474 h 9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60" h="945">
                <a:moveTo>
                  <a:pt x="5760" y="474"/>
                </a:moveTo>
                <a:lnTo>
                  <a:pt x="5289" y="0"/>
                </a:lnTo>
                <a:lnTo>
                  <a:pt x="5289" y="273"/>
                </a:lnTo>
                <a:lnTo>
                  <a:pt x="0" y="273"/>
                </a:lnTo>
                <a:lnTo>
                  <a:pt x="0" y="625"/>
                </a:lnTo>
                <a:lnTo>
                  <a:pt x="5289" y="625"/>
                </a:lnTo>
                <a:lnTo>
                  <a:pt x="5289" y="945"/>
                </a:lnTo>
                <a:lnTo>
                  <a:pt x="5760" y="4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39">
            <a:extLst>
              <a:ext uri="{FF2B5EF4-FFF2-40B4-BE49-F238E27FC236}">
                <a16:creationId xmlns:a16="http://schemas.microsoft.com/office/drawing/2014/main" id="{629940F3-A5B8-4DD0-99FB-CA9C463BD470}"/>
              </a:ext>
            </a:extLst>
          </p:cNvPr>
          <p:cNvSpPr>
            <a:spLocks/>
          </p:cNvSpPr>
          <p:nvPr/>
        </p:nvSpPr>
        <p:spPr bwMode="auto">
          <a:xfrm>
            <a:off x="0" y="3932627"/>
            <a:ext cx="1498870" cy="1720849"/>
          </a:xfrm>
          <a:custGeom>
            <a:avLst/>
            <a:gdLst>
              <a:gd name="T0" fmla="*/ 523 w 769"/>
              <a:gd name="T1" fmla="*/ 0 h 882"/>
              <a:gd name="T2" fmla="*/ 276 w 769"/>
              <a:gd name="T3" fmla="*/ 246 h 882"/>
              <a:gd name="T4" fmla="*/ 424 w 769"/>
              <a:gd name="T5" fmla="*/ 246 h 882"/>
              <a:gd name="T6" fmla="*/ 424 w 769"/>
              <a:gd name="T7" fmla="*/ 561 h 882"/>
              <a:gd name="T8" fmla="*/ 383 w 769"/>
              <a:gd name="T9" fmla="*/ 658 h 882"/>
              <a:gd name="T10" fmla="*/ 286 w 769"/>
              <a:gd name="T11" fmla="*/ 699 h 882"/>
              <a:gd name="T12" fmla="*/ 0 w 769"/>
              <a:gd name="T13" fmla="*/ 699 h 882"/>
              <a:gd name="T14" fmla="*/ 0 w 769"/>
              <a:gd name="T15" fmla="*/ 882 h 882"/>
              <a:gd name="T16" fmla="*/ 286 w 769"/>
              <a:gd name="T17" fmla="*/ 882 h 882"/>
              <a:gd name="T18" fmla="*/ 513 w 769"/>
              <a:gd name="T19" fmla="*/ 788 h 882"/>
              <a:gd name="T20" fmla="*/ 607 w 769"/>
              <a:gd name="T21" fmla="*/ 561 h 882"/>
              <a:gd name="T22" fmla="*/ 607 w 769"/>
              <a:gd name="T23" fmla="*/ 246 h 882"/>
              <a:gd name="T24" fmla="*/ 769 w 769"/>
              <a:gd name="T25" fmla="*/ 246 h 882"/>
              <a:gd name="T26" fmla="*/ 523 w 769"/>
              <a:gd name="T27" fmla="*/ 0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9" h="882">
                <a:moveTo>
                  <a:pt x="523" y="0"/>
                </a:moveTo>
                <a:cubicBezTo>
                  <a:pt x="276" y="246"/>
                  <a:pt x="276" y="246"/>
                  <a:pt x="276" y="246"/>
                </a:cubicBezTo>
                <a:cubicBezTo>
                  <a:pt x="424" y="246"/>
                  <a:pt x="424" y="246"/>
                  <a:pt x="424" y="246"/>
                </a:cubicBezTo>
                <a:cubicBezTo>
                  <a:pt x="424" y="561"/>
                  <a:pt x="424" y="561"/>
                  <a:pt x="424" y="561"/>
                </a:cubicBezTo>
                <a:cubicBezTo>
                  <a:pt x="424" y="599"/>
                  <a:pt x="408" y="633"/>
                  <a:pt x="383" y="658"/>
                </a:cubicBezTo>
                <a:cubicBezTo>
                  <a:pt x="358" y="683"/>
                  <a:pt x="324" y="699"/>
                  <a:pt x="286" y="699"/>
                </a:cubicBezTo>
                <a:cubicBezTo>
                  <a:pt x="0" y="699"/>
                  <a:pt x="0" y="699"/>
                  <a:pt x="0" y="699"/>
                </a:cubicBezTo>
                <a:cubicBezTo>
                  <a:pt x="0" y="882"/>
                  <a:pt x="0" y="882"/>
                  <a:pt x="0" y="882"/>
                </a:cubicBezTo>
                <a:cubicBezTo>
                  <a:pt x="286" y="882"/>
                  <a:pt x="286" y="882"/>
                  <a:pt x="286" y="882"/>
                </a:cubicBezTo>
                <a:cubicBezTo>
                  <a:pt x="375" y="882"/>
                  <a:pt x="455" y="846"/>
                  <a:pt x="513" y="788"/>
                </a:cubicBezTo>
                <a:cubicBezTo>
                  <a:pt x="571" y="730"/>
                  <a:pt x="607" y="649"/>
                  <a:pt x="607" y="561"/>
                </a:cubicBezTo>
                <a:cubicBezTo>
                  <a:pt x="607" y="246"/>
                  <a:pt x="607" y="246"/>
                  <a:pt x="607" y="246"/>
                </a:cubicBezTo>
                <a:cubicBezTo>
                  <a:pt x="769" y="246"/>
                  <a:pt x="769" y="246"/>
                  <a:pt x="769" y="246"/>
                </a:cubicBezTo>
                <a:lnTo>
                  <a:pt x="523" y="0"/>
                </a:lnTo>
                <a:close/>
              </a:path>
            </a:pathLst>
          </a:custGeom>
          <a:solidFill>
            <a:srgbClr val="008000"/>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43">
            <a:extLst>
              <a:ext uri="{FF2B5EF4-FFF2-40B4-BE49-F238E27FC236}">
                <a16:creationId xmlns:a16="http://schemas.microsoft.com/office/drawing/2014/main" id="{2F4C0424-FB79-4DC0-B596-886D7E498F21}"/>
              </a:ext>
            </a:extLst>
          </p:cNvPr>
          <p:cNvSpPr>
            <a:spLocks/>
          </p:cNvSpPr>
          <p:nvPr/>
        </p:nvSpPr>
        <p:spPr bwMode="auto">
          <a:xfrm>
            <a:off x="-20063" y="2802230"/>
            <a:ext cx="6725663" cy="3793537"/>
          </a:xfrm>
          <a:custGeom>
            <a:avLst/>
            <a:gdLst>
              <a:gd name="T0" fmla="*/ 2450 w 2450"/>
              <a:gd name="T1" fmla="*/ 246 h 1613"/>
              <a:gd name="T2" fmla="*/ 2204 w 2450"/>
              <a:gd name="T3" fmla="*/ 0 h 1613"/>
              <a:gd name="T4" fmla="*/ 1958 w 2450"/>
              <a:gd name="T5" fmla="*/ 246 h 1613"/>
              <a:gd name="T6" fmla="*/ 2117 w 2450"/>
              <a:gd name="T7" fmla="*/ 246 h 1613"/>
              <a:gd name="T8" fmla="*/ 2118 w 2450"/>
              <a:gd name="T9" fmla="*/ 304 h 1613"/>
              <a:gd name="T10" fmla="*/ 1985 w 2450"/>
              <a:gd name="T11" fmla="*/ 930 h 1613"/>
              <a:gd name="T12" fmla="*/ 1767 w 2450"/>
              <a:gd name="T13" fmla="*/ 1198 h 1613"/>
              <a:gd name="T14" fmla="*/ 1372 w 2450"/>
              <a:gd name="T15" fmla="*/ 1389 h 1613"/>
              <a:gd name="T16" fmla="*/ 1064 w 2450"/>
              <a:gd name="T17" fmla="*/ 1427 h 1613"/>
              <a:gd name="T18" fmla="*/ 0 w 2450"/>
              <a:gd name="T19" fmla="*/ 1425 h 1613"/>
              <a:gd name="T20" fmla="*/ 0 w 2450"/>
              <a:gd name="T21" fmla="*/ 1608 h 1613"/>
              <a:gd name="T22" fmla="*/ 851 w 2450"/>
              <a:gd name="T23" fmla="*/ 1610 h 1613"/>
              <a:gd name="T24" fmla="*/ 1368 w 2450"/>
              <a:gd name="T25" fmla="*/ 1578 h 1613"/>
              <a:gd name="T26" fmla="*/ 1675 w 2450"/>
              <a:gd name="T27" fmla="*/ 1473 h 1613"/>
              <a:gd name="T28" fmla="*/ 2109 w 2450"/>
              <a:gd name="T29" fmla="*/ 1081 h 1613"/>
              <a:gd name="T30" fmla="*/ 2301 w 2450"/>
              <a:gd name="T31" fmla="*/ 304 h 1613"/>
              <a:gd name="T32" fmla="*/ 2300 w 2450"/>
              <a:gd name="T33" fmla="*/ 246 h 1613"/>
              <a:gd name="T34" fmla="*/ 2450 w 2450"/>
              <a:gd name="T35" fmla="*/ 24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0" h="1613">
                <a:moveTo>
                  <a:pt x="2450" y="246"/>
                </a:moveTo>
                <a:cubicBezTo>
                  <a:pt x="2204" y="0"/>
                  <a:pt x="2204" y="0"/>
                  <a:pt x="2204" y="0"/>
                </a:cubicBezTo>
                <a:cubicBezTo>
                  <a:pt x="1958" y="246"/>
                  <a:pt x="1958" y="246"/>
                  <a:pt x="1958" y="246"/>
                </a:cubicBezTo>
                <a:cubicBezTo>
                  <a:pt x="2117" y="246"/>
                  <a:pt x="2117" y="246"/>
                  <a:pt x="2117" y="246"/>
                </a:cubicBezTo>
                <a:cubicBezTo>
                  <a:pt x="2117" y="266"/>
                  <a:pt x="2118" y="285"/>
                  <a:pt x="2118" y="304"/>
                </a:cubicBezTo>
                <a:cubicBezTo>
                  <a:pt x="2118" y="576"/>
                  <a:pt x="2064" y="778"/>
                  <a:pt x="1985" y="930"/>
                </a:cubicBezTo>
                <a:cubicBezTo>
                  <a:pt x="1925" y="1044"/>
                  <a:pt x="1849" y="1131"/>
                  <a:pt x="1767" y="1198"/>
                </a:cubicBezTo>
                <a:cubicBezTo>
                  <a:pt x="1643" y="1299"/>
                  <a:pt x="1501" y="1357"/>
                  <a:pt x="1372" y="1389"/>
                </a:cubicBezTo>
                <a:cubicBezTo>
                  <a:pt x="1244" y="1421"/>
                  <a:pt x="1165" y="1426"/>
                  <a:pt x="1064" y="1427"/>
                </a:cubicBezTo>
                <a:cubicBezTo>
                  <a:pt x="931" y="1428"/>
                  <a:pt x="0" y="1425"/>
                  <a:pt x="0" y="1425"/>
                </a:cubicBezTo>
                <a:cubicBezTo>
                  <a:pt x="0" y="1608"/>
                  <a:pt x="0" y="1608"/>
                  <a:pt x="0" y="1608"/>
                </a:cubicBezTo>
                <a:cubicBezTo>
                  <a:pt x="0" y="1608"/>
                  <a:pt x="816" y="1610"/>
                  <a:pt x="851" y="1610"/>
                </a:cubicBezTo>
                <a:cubicBezTo>
                  <a:pt x="1199" y="1613"/>
                  <a:pt x="1303" y="1593"/>
                  <a:pt x="1368" y="1578"/>
                </a:cubicBezTo>
                <a:cubicBezTo>
                  <a:pt x="1463" y="1556"/>
                  <a:pt x="1569" y="1525"/>
                  <a:pt x="1675" y="1473"/>
                </a:cubicBezTo>
                <a:cubicBezTo>
                  <a:pt x="1833" y="1395"/>
                  <a:pt x="1992" y="1271"/>
                  <a:pt x="2109" y="1081"/>
                </a:cubicBezTo>
                <a:cubicBezTo>
                  <a:pt x="2227" y="891"/>
                  <a:pt x="2301" y="637"/>
                  <a:pt x="2301" y="304"/>
                </a:cubicBezTo>
                <a:cubicBezTo>
                  <a:pt x="2301" y="285"/>
                  <a:pt x="2301" y="266"/>
                  <a:pt x="2300" y="246"/>
                </a:cubicBezTo>
                <a:lnTo>
                  <a:pt x="2450" y="246"/>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88EB69BC-A7BD-41D0-8FFB-7E2DBB5F6AD1}"/>
              </a:ext>
            </a:extLst>
          </p:cNvPr>
          <p:cNvSpPr txBox="1"/>
          <p:nvPr/>
        </p:nvSpPr>
        <p:spPr bwMode="auto">
          <a:xfrm>
            <a:off x="155464" y="2322955"/>
            <a:ext cx="3279173" cy="430887"/>
          </a:xfrm>
          <a:prstGeom prst="rect">
            <a:avLst/>
          </a:prstGeom>
          <a:solidFill>
            <a:srgbClr val="008000"/>
          </a:solidFill>
        </p:spPr>
        <p:txBody>
          <a:bodyPr wrap="square">
            <a:spAutoFit/>
          </a:bodyPr>
          <a:lstStyle/>
          <a:p>
            <a:pPr algn="ctr">
              <a:defRPr/>
            </a:pPr>
            <a:r>
              <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rPr>
              <a:t>Phase I : 1968-2005 </a:t>
            </a:r>
          </a:p>
        </p:txBody>
      </p:sp>
      <p:sp>
        <p:nvSpPr>
          <p:cNvPr id="2" name="Rectangle 1">
            <a:extLst>
              <a:ext uri="{FF2B5EF4-FFF2-40B4-BE49-F238E27FC236}">
                <a16:creationId xmlns:a16="http://schemas.microsoft.com/office/drawing/2014/main" id="{E623F9B9-257F-46CD-9FAF-D8065E412DD8}"/>
              </a:ext>
            </a:extLst>
          </p:cNvPr>
          <p:cNvSpPr/>
          <p:nvPr/>
        </p:nvSpPr>
        <p:spPr>
          <a:xfrm>
            <a:off x="431163" y="2845858"/>
            <a:ext cx="3483533" cy="729430"/>
          </a:xfrm>
          <a:prstGeom prst="rect">
            <a:avLst/>
          </a:prstGeom>
        </p:spPr>
        <p:txBody>
          <a:bodyPr wrap="square">
            <a:spAutoFit/>
          </a:bodyPr>
          <a:lstStyle/>
          <a:p>
            <a:pPr>
              <a:lnSpc>
                <a:spcPct val="115000"/>
              </a:lnSpc>
              <a:spcAft>
                <a:spcPts val="0"/>
              </a:spcAft>
            </a:pPr>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Channelizing institutional credit to Priority Sectors </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31" name="Rectangle 30">
            <a:extLst>
              <a:ext uri="{FF2B5EF4-FFF2-40B4-BE49-F238E27FC236}">
                <a16:creationId xmlns:a16="http://schemas.microsoft.com/office/drawing/2014/main" id="{BFD641B9-DF91-40D0-B83F-B62CD6933027}"/>
              </a:ext>
            </a:extLst>
          </p:cNvPr>
          <p:cNvSpPr/>
          <p:nvPr/>
        </p:nvSpPr>
        <p:spPr>
          <a:xfrm>
            <a:off x="431163" y="3585977"/>
            <a:ext cx="3483533" cy="378693"/>
          </a:xfrm>
          <a:prstGeom prst="rect">
            <a:avLst/>
          </a:prstGeom>
        </p:spPr>
        <p:txBody>
          <a:bodyPr wrap="square">
            <a:spAutoFit/>
          </a:bodyPr>
          <a:lstStyle/>
          <a:p>
            <a:pPr>
              <a:lnSpc>
                <a:spcPct val="115000"/>
              </a:lnSpc>
              <a:spcAft>
                <a:spcPts val="0"/>
              </a:spcAft>
            </a:pPr>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Lead Bank Scheme</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32" name="Freeform 58">
            <a:extLst>
              <a:ext uri="{FF2B5EF4-FFF2-40B4-BE49-F238E27FC236}">
                <a16:creationId xmlns:a16="http://schemas.microsoft.com/office/drawing/2014/main" id="{1C5A93D1-1A77-4129-A0A4-BEA92C3AC8C9}"/>
              </a:ext>
            </a:extLst>
          </p:cNvPr>
          <p:cNvSpPr>
            <a:spLocks noEditPoints="1"/>
          </p:cNvSpPr>
          <p:nvPr/>
        </p:nvSpPr>
        <p:spPr bwMode="auto">
          <a:xfrm>
            <a:off x="159488" y="2906784"/>
            <a:ext cx="322730" cy="27822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sp>
        <p:nvSpPr>
          <p:cNvPr id="33" name="Freeform 58">
            <a:extLst>
              <a:ext uri="{FF2B5EF4-FFF2-40B4-BE49-F238E27FC236}">
                <a16:creationId xmlns:a16="http://schemas.microsoft.com/office/drawing/2014/main" id="{C8CB80D1-0FF9-4359-ACE8-E55E6D0F4BAD}"/>
              </a:ext>
            </a:extLst>
          </p:cNvPr>
          <p:cNvSpPr>
            <a:spLocks noEditPoints="1"/>
          </p:cNvSpPr>
          <p:nvPr/>
        </p:nvSpPr>
        <p:spPr bwMode="auto">
          <a:xfrm>
            <a:off x="155464" y="3646903"/>
            <a:ext cx="322730" cy="27822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sp>
        <p:nvSpPr>
          <p:cNvPr id="34" name="TextBox 33">
            <a:extLst>
              <a:ext uri="{FF2B5EF4-FFF2-40B4-BE49-F238E27FC236}">
                <a16:creationId xmlns:a16="http://schemas.microsoft.com/office/drawing/2014/main" id="{8EB73FF7-0E04-4EDB-9AE7-B9AD6A0CA3BA}"/>
              </a:ext>
            </a:extLst>
          </p:cNvPr>
          <p:cNvSpPr txBox="1"/>
          <p:nvPr/>
        </p:nvSpPr>
        <p:spPr bwMode="auto">
          <a:xfrm>
            <a:off x="5365093" y="1027903"/>
            <a:ext cx="3279173" cy="430887"/>
          </a:xfrm>
          <a:prstGeom prst="rect">
            <a:avLst/>
          </a:prstGeom>
          <a:solidFill>
            <a:srgbClr val="92D050"/>
          </a:solidFill>
        </p:spPr>
        <p:txBody>
          <a:bodyPr wrap="square">
            <a:spAutoFit/>
          </a:bodyPr>
          <a:lstStyle/>
          <a:p>
            <a:pPr algn="ctr">
              <a:defRPr/>
            </a:pPr>
            <a:r>
              <a:rPr lang="en-US" sz="2200" b="1" dirty="0">
                <a:solidFill>
                  <a:schemeClr val="bg1"/>
                </a:solidFill>
                <a:latin typeface="Tahoma" panose="020B0604030504040204" pitchFamily="34" charset="0"/>
                <a:ea typeface="Tahoma" panose="020B0604030504040204" pitchFamily="34" charset="0"/>
                <a:cs typeface="Tahoma" panose="020B0604030504040204" pitchFamily="34" charset="0"/>
              </a:rPr>
              <a:t>Phase II : 2005-2014 </a:t>
            </a:r>
          </a:p>
        </p:txBody>
      </p:sp>
      <p:sp>
        <p:nvSpPr>
          <p:cNvPr id="35" name="Rectangle 34">
            <a:extLst>
              <a:ext uri="{FF2B5EF4-FFF2-40B4-BE49-F238E27FC236}">
                <a16:creationId xmlns:a16="http://schemas.microsoft.com/office/drawing/2014/main" id="{000B0D57-A258-499F-953B-196BC2435177}"/>
              </a:ext>
            </a:extLst>
          </p:cNvPr>
          <p:cNvSpPr/>
          <p:nvPr/>
        </p:nvSpPr>
        <p:spPr>
          <a:xfrm>
            <a:off x="5660146" y="1551585"/>
            <a:ext cx="4233154" cy="410882"/>
          </a:xfrm>
          <a:prstGeom prst="rect">
            <a:avLst/>
          </a:prstGeom>
        </p:spPr>
        <p:txBody>
          <a:bodyPr wrap="square">
            <a:spAutoFit/>
          </a:bodyPr>
          <a:lstStyle/>
          <a:p>
            <a:pPr>
              <a:lnSpc>
                <a:spcPct val="115000"/>
              </a:lnSpc>
              <a:spcAft>
                <a:spcPts val="0"/>
              </a:spcAft>
            </a:pPr>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‘No-Frill Account’ (Simplified KYC) </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36" name="Freeform 58">
            <a:extLst>
              <a:ext uri="{FF2B5EF4-FFF2-40B4-BE49-F238E27FC236}">
                <a16:creationId xmlns:a16="http://schemas.microsoft.com/office/drawing/2014/main" id="{1841C5AE-F043-43B9-B4A6-4A9C3138F79A}"/>
              </a:ext>
            </a:extLst>
          </p:cNvPr>
          <p:cNvSpPr>
            <a:spLocks noEditPoints="1"/>
          </p:cNvSpPr>
          <p:nvPr/>
        </p:nvSpPr>
        <p:spPr bwMode="auto">
          <a:xfrm>
            <a:off x="5388471" y="1612511"/>
            <a:ext cx="322730" cy="27822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sp>
        <p:nvSpPr>
          <p:cNvPr id="37" name="Rectangle 36">
            <a:extLst>
              <a:ext uri="{FF2B5EF4-FFF2-40B4-BE49-F238E27FC236}">
                <a16:creationId xmlns:a16="http://schemas.microsoft.com/office/drawing/2014/main" id="{60E47D54-0019-4FED-9877-FE01668C6856}"/>
              </a:ext>
            </a:extLst>
          </p:cNvPr>
          <p:cNvSpPr/>
          <p:nvPr/>
        </p:nvSpPr>
        <p:spPr>
          <a:xfrm>
            <a:off x="5668667" y="1983402"/>
            <a:ext cx="3483533" cy="378693"/>
          </a:xfrm>
          <a:prstGeom prst="rect">
            <a:avLst/>
          </a:prstGeom>
        </p:spPr>
        <p:txBody>
          <a:bodyPr wrap="square">
            <a:spAutoFit/>
          </a:bodyPr>
          <a:lstStyle/>
          <a:p>
            <a:pPr>
              <a:lnSpc>
                <a:spcPct val="115000"/>
              </a:lnSpc>
              <a:spcAft>
                <a:spcPts val="0"/>
              </a:spcAft>
            </a:pPr>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Spreading Branch Network</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38" name="Freeform 58">
            <a:extLst>
              <a:ext uri="{FF2B5EF4-FFF2-40B4-BE49-F238E27FC236}">
                <a16:creationId xmlns:a16="http://schemas.microsoft.com/office/drawing/2014/main" id="{0FAC715D-4A3A-43CE-BECF-0AFE8B8E43E4}"/>
              </a:ext>
            </a:extLst>
          </p:cNvPr>
          <p:cNvSpPr>
            <a:spLocks noEditPoints="1"/>
          </p:cNvSpPr>
          <p:nvPr/>
        </p:nvSpPr>
        <p:spPr bwMode="auto">
          <a:xfrm>
            <a:off x="5396992" y="2044328"/>
            <a:ext cx="322730" cy="27822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sp>
        <p:nvSpPr>
          <p:cNvPr id="39" name="Rectangle 38">
            <a:extLst>
              <a:ext uri="{FF2B5EF4-FFF2-40B4-BE49-F238E27FC236}">
                <a16:creationId xmlns:a16="http://schemas.microsoft.com/office/drawing/2014/main" id="{DEDE63FB-0DD9-47A7-9732-2C5524978101}"/>
              </a:ext>
            </a:extLst>
          </p:cNvPr>
          <p:cNvSpPr/>
          <p:nvPr/>
        </p:nvSpPr>
        <p:spPr>
          <a:xfrm>
            <a:off x="5668667" y="2463078"/>
            <a:ext cx="3483533" cy="378693"/>
          </a:xfrm>
          <a:prstGeom prst="rect">
            <a:avLst/>
          </a:prstGeom>
        </p:spPr>
        <p:txBody>
          <a:bodyPr wrap="square">
            <a:spAutoFit/>
          </a:bodyPr>
          <a:lstStyle/>
          <a:p>
            <a:pPr>
              <a:lnSpc>
                <a:spcPct val="115000"/>
              </a:lnSpc>
              <a:spcAft>
                <a:spcPts val="0"/>
              </a:spcAft>
            </a:pPr>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Business Correspondents</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40" name="Freeform 58">
            <a:extLst>
              <a:ext uri="{FF2B5EF4-FFF2-40B4-BE49-F238E27FC236}">
                <a16:creationId xmlns:a16="http://schemas.microsoft.com/office/drawing/2014/main" id="{F040B7EB-2AAE-40E7-86A5-16A3D494EA0E}"/>
              </a:ext>
            </a:extLst>
          </p:cNvPr>
          <p:cNvSpPr>
            <a:spLocks noEditPoints="1"/>
          </p:cNvSpPr>
          <p:nvPr/>
        </p:nvSpPr>
        <p:spPr bwMode="auto">
          <a:xfrm>
            <a:off x="5396992" y="2524004"/>
            <a:ext cx="322730" cy="27822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sp>
        <p:nvSpPr>
          <p:cNvPr id="41" name="TextBox 40">
            <a:extLst>
              <a:ext uri="{FF2B5EF4-FFF2-40B4-BE49-F238E27FC236}">
                <a16:creationId xmlns:a16="http://schemas.microsoft.com/office/drawing/2014/main" id="{BA9BD6E0-E693-427E-8F6B-86A52CEAB285}"/>
              </a:ext>
            </a:extLst>
          </p:cNvPr>
          <p:cNvSpPr txBox="1"/>
          <p:nvPr/>
        </p:nvSpPr>
        <p:spPr bwMode="auto">
          <a:xfrm>
            <a:off x="8714349" y="4495906"/>
            <a:ext cx="3279173" cy="430887"/>
          </a:xfrm>
          <a:prstGeom prst="rect">
            <a:avLst/>
          </a:prstGeom>
          <a:solidFill>
            <a:srgbClr val="98FB98"/>
          </a:solidFill>
        </p:spPr>
        <p:txBody>
          <a:bodyPr wrap="square">
            <a:spAutoFit/>
          </a:bodyPr>
          <a:lstStyle/>
          <a:p>
            <a:pPr algn="ctr">
              <a:defRPr/>
            </a:pPr>
            <a:r>
              <a:rPr lang="en-US" sz="2200" b="1" dirty="0">
                <a:solidFill>
                  <a:srgbClr val="003300"/>
                </a:solidFill>
                <a:latin typeface="Tahoma" panose="020B0604030504040204" pitchFamily="34" charset="0"/>
                <a:ea typeface="Tahoma" panose="020B0604030504040204" pitchFamily="34" charset="0"/>
                <a:cs typeface="Tahoma" panose="020B0604030504040204" pitchFamily="34" charset="0"/>
              </a:rPr>
              <a:t>Phase III : 2014 - </a:t>
            </a:r>
          </a:p>
        </p:txBody>
      </p:sp>
      <p:sp>
        <p:nvSpPr>
          <p:cNvPr id="42" name="Rectangle 41">
            <a:extLst>
              <a:ext uri="{FF2B5EF4-FFF2-40B4-BE49-F238E27FC236}">
                <a16:creationId xmlns:a16="http://schemas.microsoft.com/office/drawing/2014/main" id="{43EDC796-5175-4AEF-AE81-15194FEE76DB}"/>
              </a:ext>
            </a:extLst>
          </p:cNvPr>
          <p:cNvSpPr/>
          <p:nvPr/>
        </p:nvSpPr>
        <p:spPr>
          <a:xfrm>
            <a:off x="8986024" y="5048374"/>
            <a:ext cx="3483533" cy="378693"/>
          </a:xfrm>
          <a:prstGeom prst="rect">
            <a:avLst/>
          </a:prstGeom>
        </p:spPr>
        <p:txBody>
          <a:bodyPr wrap="square">
            <a:spAutoFit/>
          </a:bodyPr>
          <a:lstStyle/>
          <a:p>
            <a:pPr>
              <a:lnSpc>
                <a:spcPct val="115000"/>
              </a:lnSpc>
              <a:spcAft>
                <a:spcPts val="0"/>
              </a:spcAft>
            </a:pPr>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Aadhaar (Biometric ID)</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43" name="Freeform 58">
            <a:extLst>
              <a:ext uri="{FF2B5EF4-FFF2-40B4-BE49-F238E27FC236}">
                <a16:creationId xmlns:a16="http://schemas.microsoft.com/office/drawing/2014/main" id="{630E8D33-EC11-4E14-B6D1-18E13FA9FE2F}"/>
              </a:ext>
            </a:extLst>
          </p:cNvPr>
          <p:cNvSpPr>
            <a:spLocks noEditPoints="1"/>
          </p:cNvSpPr>
          <p:nvPr/>
        </p:nvSpPr>
        <p:spPr bwMode="auto">
          <a:xfrm>
            <a:off x="8714349" y="5109300"/>
            <a:ext cx="322730" cy="27822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sp>
        <p:nvSpPr>
          <p:cNvPr id="44" name="Rectangle 43">
            <a:extLst>
              <a:ext uri="{FF2B5EF4-FFF2-40B4-BE49-F238E27FC236}">
                <a16:creationId xmlns:a16="http://schemas.microsoft.com/office/drawing/2014/main" id="{1EC8D592-0FAE-4895-A629-977A9576B70D}"/>
              </a:ext>
            </a:extLst>
          </p:cNvPr>
          <p:cNvSpPr/>
          <p:nvPr/>
        </p:nvSpPr>
        <p:spPr>
          <a:xfrm>
            <a:off x="8986024" y="5471835"/>
            <a:ext cx="3483533" cy="378693"/>
          </a:xfrm>
          <a:prstGeom prst="rect">
            <a:avLst/>
          </a:prstGeom>
        </p:spPr>
        <p:txBody>
          <a:bodyPr wrap="square">
            <a:spAutoFit/>
          </a:bodyPr>
          <a:lstStyle/>
          <a:p>
            <a:pPr>
              <a:lnSpc>
                <a:spcPct val="115000"/>
              </a:lnSpc>
              <a:spcAft>
                <a:spcPts val="0"/>
              </a:spcAft>
            </a:pPr>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PMJDY (Jan-</a:t>
            </a:r>
            <a:r>
              <a:rPr 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Dhan</a:t>
            </a:r>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 A/c)</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45" name="Freeform 58">
            <a:extLst>
              <a:ext uri="{FF2B5EF4-FFF2-40B4-BE49-F238E27FC236}">
                <a16:creationId xmlns:a16="http://schemas.microsoft.com/office/drawing/2014/main" id="{0D17D4B5-74EC-4EA6-8833-F1C27B0D9D04}"/>
              </a:ext>
            </a:extLst>
          </p:cNvPr>
          <p:cNvSpPr>
            <a:spLocks noEditPoints="1"/>
          </p:cNvSpPr>
          <p:nvPr/>
        </p:nvSpPr>
        <p:spPr bwMode="auto">
          <a:xfrm>
            <a:off x="8714349" y="5532761"/>
            <a:ext cx="322730" cy="27822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sp>
        <p:nvSpPr>
          <p:cNvPr id="46" name="Rectangle 45">
            <a:extLst>
              <a:ext uri="{FF2B5EF4-FFF2-40B4-BE49-F238E27FC236}">
                <a16:creationId xmlns:a16="http://schemas.microsoft.com/office/drawing/2014/main" id="{7DC938DD-0438-47A1-958B-8770D37FF490}"/>
              </a:ext>
            </a:extLst>
          </p:cNvPr>
          <p:cNvSpPr/>
          <p:nvPr/>
        </p:nvSpPr>
        <p:spPr>
          <a:xfrm>
            <a:off x="8986024" y="5941758"/>
            <a:ext cx="3483533" cy="378693"/>
          </a:xfrm>
          <a:prstGeom prst="rect">
            <a:avLst/>
          </a:prstGeom>
        </p:spPr>
        <p:txBody>
          <a:bodyPr wrap="square">
            <a:spAutoFit/>
          </a:bodyPr>
          <a:lstStyle/>
          <a:p>
            <a:pPr>
              <a:lnSpc>
                <a:spcPct val="115000"/>
              </a:lnSpc>
              <a:spcAft>
                <a:spcPts val="0"/>
              </a:spcAft>
            </a:pPr>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‘JAM’ Trinity</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47" name="Freeform 58">
            <a:extLst>
              <a:ext uri="{FF2B5EF4-FFF2-40B4-BE49-F238E27FC236}">
                <a16:creationId xmlns:a16="http://schemas.microsoft.com/office/drawing/2014/main" id="{FBBBBB0D-910F-43B3-B631-192F99B54CDF}"/>
              </a:ext>
            </a:extLst>
          </p:cNvPr>
          <p:cNvSpPr>
            <a:spLocks noEditPoints="1"/>
          </p:cNvSpPr>
          <p:nvPr/>
        </p:nvSpPr>
        <p:spPr bwMode="auto">
          <a:xfrm>
            <a:off x="8714349" y="6002684"/>
            <a:ext cx="322730" cy="27822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a:solidFill>
                <a:schemeClr val="accent4"/>
              </a:solidFill>
              <a:latin typeface="Lato" pitchFamily="34" charset="0"/>
            </a:endParaRPr>
          </a:p>
        </p:txBody>
      </p:sp>
    </p:spTree>
    <p:extLst>
      <p:ext uri="{BB962C8B-B14F-4D97-AF65-F5344CB8AC3E}">
        <p14:creationId xmlns:p14="http://schemas.microsoft.com/office/powerpoint/2010/main" val="335055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fade">
                                      <p:cBhvr>
                                        <p:cTn id="53" dur="500"/>
                                        <p:tgtEl>
                                          <p:spTgt spid="4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500"/>
                                        <p:tgtEl>
                                          <p:spTgt spid="4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500"/>
                                        <p:tgtEl>
                                          <p:spTgt spid="4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500"/>
                                        <p:tgtEl>
                                          <p:spTgt spid="4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fade">
                                      <p:cBhvr>
                                        <p:cTn id="71" dur="500"/>
                                        <p:tgtEl>
                                          <p:spTgt spid="47"/>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2" grpId="0"/>
      <p:bldP spid="31" grpId="0"/>
      <p:bldP spid="32" grpId="0" animBg="1"/>
      <p:bldP spid="33" grpId="0" animBg="1"/>
      <p:bldP spid="34" grpId="0" animBg="1"/>
      <p:bldP spid="35" grpId="0"/>
      <p:bldP spid="36" grpId="0" animBg="1"/>
      <p:bldP spid="37" grpId="0"/>
      <p:bldP spid="38" grpId="0" animBg="1"/>
      <p:bldP spid="39" grpId="0"/>
      <p:bldP spid="40" grpId="0" animBg="1"/>
      <p:bldP spid="41" grpId="0" animBg="1"/>
      <p:bldP spid="42" grpId="0"/>
      <p:bldP spid="43" grpId="0" animBg="1"/>
      <p:bldP spid="44" grpId="0"/>
      <p:bldP spid="45" grpId="0" animBg="1"/>
      <p:bldP spid="46" grpId="0"/>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FE5E6142-5BA5-45CC-8E16-9B971A865A12}"/>
              </a:ext>
            </a:extLst>
          </p:cNvPr>
          <p:cNvSpPr>
            <a:spLocks noGrp="1"/>
          </p:cNvSpPr>
          <p:nvPr>
            <p:ph type="title"/>
          </p:nvPr>
        </p:nvSpPr>
        <p:spPr>
          <a:xfrm>
            <a:off x="596552" y="259266"/>
            <a:ext cx="11595448" cy="505736"/>
          </a:xfrm>
        </p:spPr>
        <p:txBody>
          <a:bodyPr>
            <a:noAutofit/>
          </a:bodyPr>
          <a:lstStyle/>
          <a:p>
            <a:r>
              <a:rPr lang="en-GB" altLang="en-US" sz="3400" b="1" dirty="0">
                <a:solidFill>
                  <a:srgbClr val="003300"/>
                </a:solidFill>
                <a:latin typeface="Tahoma" pitchFamily="34" charset="0"/>
                <a:cs typeface="Tahoma" pitchFamily="34" charset="0"/>
              </a:rPr>
              <a:t>PHASE I : 1968-2005                       [Focus on Credit]</a:t>
            </a:r>
            <a:endParaRPr lang="en-SG" altLang="en-US" sz="3400" b="1" dirty="0">
              <a:solidFill>
                <a:srgbClr val="003300"/>
              </a:solidFill>
              <a:latin typeface="Tahoma" pitchFamily="34" charset="0"/>
              <a:cs typeface="Tahoma" pitchFamily="34" charset="0"/>
            </a:endParaRPr>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CE707956-BC42-40EF-BDE4-2A4641882B77}"/>
              </a:ext>
            </a:extLst>
          </p:cNvPr>
          <p:cNvGrpSpPr/>
          <p:nvPr/>
        </p:nvGrpSpPr>
        <p:grpSpPr>
          <a:xfrm>
            <a:off x="1023466" y="3179377"/>
            <a:ext cx="2198284" cy="728402"/>
            <a:chOff x="588738" y="3164021"/>
            <a:chExt cx="2198284" cy="728402"/>
          </a:xfrm>
          <a:solidFill>
            <a:srgbClr val="98FB98"/>
          </a:solidFill>
        </p:grpSpPr>
        <p:sp>
          <p:nvSpPr>
            <p:cNvPr id="17" name="Shape 160">
              <a:extLst>
                <a:ext uri="{FF2B5EF4-FFF2-40B4-BE49-F238E27FC236}">
                  <a16:creationId xmlns:a16="http://schemas.microsoft.com/office/drawing/2014/main" id="{C9C82D16-9DEB-4E97-B128-E8840815E378}"/>
                </a:ext>
              </a:extLst>
            </p:cNvPr>
            <p:cNvSpPr/>
            <p:nvPr/>
          </p:nvSpPr>
          <p:spPr>
            <a:xfrm rot="16200000" flipH="1">
              <a:off x="1422364" y="2330395"/>
              <a:ext cx="531031" cy="219828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1168"/>
                    <a:pt x="21600" y="2609"/>
                  </a:cubicBezTo>
                  <a:lnTo>
                    <a:pt x="21600" y="21600"/>
                  </a:lnTo>
                  <a:lnTo>
                    <a:pt x="0" y="21600"/>
                  </a:lnTo>
                  <a:lnTo>
                    <a:pt x="0" y="2609"/>
                  </a:lnTo>
                  <a:cubicBezTo>
                    <a:pt x="0" y="1168"/>
                    <a:pt x="4835" y="0"/>
                    <a:pt x="10800" y="0"/>
                  </a:cubicBezTo>
                  <a:close/>
                </a:path>
              </a:pathLst>
            </a:custGeom>
            <a:grpFill/>
            <a:ln w="12700">
              <a:miter lim="400000"/>
            </a:ln>
          </p:spPr>
          <p:txBody>
            <a:bodyPr lIns="22860" rIns="22860" anchor="ctr"/>
            <a:lstStyle/>
            <a:p>
              <a:pPr algn="ctr">
                <a:defRPr>
                  <a:solidFill>
                    <a:srgbClr val="FFFFFF"/>
                  </a:solidFill>
                  <a:latin typeface="+mj-lt"/>
                  <a:ea typeface="+mj-ea"/>
                  <a:cs typeface="+mj-cs"/>
                  <a:sym typeface="Calibri Light"/>
                </a:defRPr>
              </a:pPr>
              <a:endParaRPr sz="2400"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8" name="Shape 161">
              <a:extLst>
                <a:ext uri="{FF2B5EF4-FFF2-40B4-BE49-F238E27FC236}">
                  <a16:creationId xmlns:a16="http://schemas.microsoft.com/office/drawing/2014/main" id="{17F534FA-D4A3-4223-BA23-F0C7D93674BB}"/>
                </a:ext>
              </a:extLst>
            </p:cNvPr>
            <p:cNvSpPr/>
            <p:nvPr/>
          </p:nvSpPr>
          <p:spPr>
            <a:xfrm rot="5400000">
              <a:off x="1689010" y="3631550"/>
              <a:ext cx="223746" cy="298000"/>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grpFill/>
            <a:ln w="12700">
              <a:miter lim="400000"/>
            </a:ln>
          </p:spPr>
          <p:txBody>
            <a:bodyPr lIns="22860" rIns="22860" anchor="ctr"/>
            <a:lstStyle/>
            <a:p>
              <a:pPr>
                <a:defRPr>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grpSp>
      <p:sp>
        <p:nvSpPr>
          <p:cNvPr id="20" name="TextBox 19">
            <a:extLst>
              <a:ext uri="{FF2B5EF4-FFF2-40B4-BE49-F238E27FC236}">
                <a16:creationId xmlns:a16="http://schemas.microsoft.com/office/drawing/2014/main" id="{A59539D9-0BFC-4CFB-A6C6-E314E7900ADA}"/>
              </a:ext>
            </a:extLst>
          </p:cNvPr>
          <p:cNvSpPr txBox="1"/>
          <p:nvPr/>
        </p:nvSpPr>
        <p:spPr>
          <a:xfrm>
            <a:off x="1752144" y="3197547"/>
            <a:ext cx="966931" cy="461665"/>
          </a:xfrm>
          <a:prstGeom prst="rect">
            <a:avLst/>
          </a:prstGeom>
          <a:solidFill>
            <a:srgbClr val="98FB98"/>
          </a:solidFill>
        </p:spPr>
        <p:txBody>
          <a:bodyPr wrap="none" rtlCol="0">
            <a:spAutoFit/>
          </a:bodyPr>
          <a:lstStyle/>
          <a:p>
            <a:r>
              <a:rPr lang="en-US" sz="2400" b="1" dirty="0">
                <a:solidFill>
                  <a:srgbClr val="003300"/>
                </a:solidFill>
                <a:latin typeface="Tahoma" panose="020B0604030504040204" pitchFamily="34" charset="0"/>
                <a:ea typeface="Tahoma" panose="020B0604030504040204" pitchFamily="34" charset="0"/>
                <a:cs typeface="Tahoma" panose="020B0604030504040204" pitchFamily="34" charset="0"/>
              </a:rPr>
              <a:t>1968</a:t>
            </a:r>
          </a:p>
        </p:txBody>
      </p:sp>
      <p:grpSp>
        <p:nvGrpSpPr>
          <p:cNvPr id="23" name="Group 22">
            <a:extLst>
              <a:ext uri="{FF2B5EF4-FFF2-40B4-BE49-F238E27FC236}">
                <a16:creationId xmlns:a16="http://schemas.microsoft.com/office/drawing/2014/main" id="{2930DA3C-BC96-4F36-876B-C034EE043672}"/>
              </a:ext>
            </a:extLst>
          </p:cNvPr>
          <p:cNvGrpSpPr/>
          <p:nvPr/>
        </p:nvGrpSpPr>
        <p:grpSpPr>
          <a:xfrm>
            <a:off x="3226213" y="2983753"/>
            <a:ext cx="1622985" cy="726656"/>
            <a:chOff x="2791485" y="2968397"/>
            <a:chExt cx="1622985" cy="726656"/>
          </a:xfrm>
          <a:solidFill>
            <a:srgbClr val="92D050"/>
          </a:solidFill>
        </p:grpSpPr>
        <p:sp>
          <p:nvSpPr>
            <p:cNvPr id="24" name="Shape 170">
              <a:extLst>
                <a:ext uri="{FF2B5EF4-FFF2-40B4-BE49-F238E27FC236}">
                  <a16:creationId xmlns:a16="http://schemas.microsoft.com/office/drawing/2014/main" id="{0271F752-3543-498E-A801-E390EEAB36C8}"/>
                </a:ext>
              </a:extLst>
            </p:cNvPr>
            <p:cNvSpPr/>
            <p:nvPr/>
          </p:nvSpPr>
          <p:spPr>
            <a:xfrm>
              <a:off x="2791485" y="3164021"/>
              <a:ext cx="1622985" cy="531032"/>
            </a:xfrm>
            <a:prstGeom prst="rect">
              <a:avLst/>
            </a:prstGeom>
            <a:grpFill/>
            <a:ln w="12700">
              <a:miter lim="400000"/>
            </a:ln>
          </p:spPr>
          <p:txBody>
            <a:bodyPr lIns="22860" rIns="22860" anchor="ctr"/>
            <a:lstStyle/>
            <a:p>
              <a:pPr algn="ctr">
                <a:defRPr>
                  <a:solidFill>
                    <a:srgbClr val="FFFFFF"/>
                  </a:solidFill>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25" name="Shape 171">
              <a:extLst>
                <a:ext uri="{FF2B5EF4-FFF2-40B4-BE49-F238E27FC236}">
                  <a16:creationId xmlns:a16="http://schemas.microsoft.com/office/drawing/2014/main" id="{9F878C84-F893-4D3B-98F0-D45F2452055C}"/>
                </a:ext>
              </a:extLst>
            </p:cNvPr>
            <p:cNvSpPr/>
            <p:nvPr/>
          </p:nvSpPr>
          <p:spPr>
            <a:xfrm rot="16200000">
              <a:off x="3484703" y="2931270"/>
              <a:ext cx="223746" cy="298000"/>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grpFill/>
            <a:ln w="12700">
              <a:miter lim="400000"/>
            </a:ln>
          </p:spPr>
          <p:txBody>
            <a:bodyPr lIns="22860" rIns="22860" anchor="ctr"/>
            <a:lstStyle/>
            <a:p>
              <a:pPr>
                <a:defRPr>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grpSp>
      <p:sp>
        <p:nvSpPr>
          <p:cNvPr id="26" name="TextBox 25">
            <a:extLst>
              <a:ext uri="{FF2B5EF4-FFF2-40B4-BE49-F238E27FC236}">
                <a16:creationId xmlns:a16="http://schemas.microsoft.com/office/drawing/2014/main" id="{8D56AA6C-CEEA-4C99-A95D-020D64589894}"/>
              </a:ext>
            </a:extLst>
          </p:cNvPr>
          <p:cNvSpPr txBox="1"/>
          <p:nvPr/>
        </p:nvSpPr>
        <p:spPr>
          <a:xfrm>
            <a:off x="3538170" y="3192081"/>
            <a:ext cx="966931" cy="461665"/>
          </a:xfrm>
          <a:prstGeom prst="rect">
            <a:avLst/>
          </a:prstGeom>
          <a:solidFill>
            <a:srgbClr val="92D050"/>
          </a:solidFill>
        </p:spPr>
        <p:txBody>
          <a:bodyPr wrap="none" rtlCol="0">
            <a:spAutoFit/>
          </a:bodyPr>
          <a:lstStyle/>
          <a:p>
            <a:r>
              <a:rPr lang="en-US" sz="2400" b="1" dirty="0">
                <a:solidFill>
                  <a:srgbClr val="003300"/>
                </a:solidFill>
                <a:latin typeface="Tahoma" panose="020B0604030504040204" pitchFamily="34" charset="0"/>
                <a:ea typeface="Tahoma" panose="020B0604030504040204" pitchFamily="34" charset="0"/>
                <a:cs typeface="Tahoma" panose="020B0604030504040204" pitchFamily="34" charset="0"/>
              </a:rPr>
              <a:t>1969</a:t>
            </a:r>
          </a:p>
        </p:txBody>
      </p:sp>
      <p:grpSp>
        <p:nvGrpSpPr>
          <p:cNvPr id="27" name="Group 26">
            <a:extLst>
              <a:ext uri="{FF2B5EF4-FFF2-40B4-BE49-F238E27FC236}">
                <a16:creationId xmlns:a16="http://schemas.microsoft.com/office/drawing/2014/main" id="{532056D7-19DD-4C06-BC45-F8B63E33FB57}"/>
              </a:ext>
            </a:extLst>
          </p:cNvPr>
          <p:cNvGrpSpPr/>
          <p:nvPr/>
        </p:nvGrpSpPr>
        <p:grpSpPr>
          <a:xfrm>
            <a:off x="4849198" y="3179377"/>
            <a:ext cx="1622985" cy="726657"/>
            <a:chOff x="4414470" y="3164021"/>
            <a:chExt cx="1622985" cy="726657"/>
          </a:xfrm>
          <a:solidFill>
            <a:srgbClr val="98FB98"/>
          </a:solidFill>
        </p:grpSpPr>
        <p:sp>
          <p:nvSpPr>
            <p:cNvPr id="31" name="Shape 162">
              <a:extLst>
                <a:ext uri="{FF2B5EF4-FFF2-40B4-BE49-F238E27FC236}">
                  <a16:creationId xmlns:a16="http://schemas.microsoft.com/office/drawing/2014/main" id="{EFCD851D-EDA4-44C8-8EDB-EF7A9154BAF9}"/>
                </a:ext>
              </a:extLst>
            </p:cNvPr>
            <p:cNvSpPr/>
            <p:nvPr/>
          </p:nvSpPr>
          <p:spPr>
            <a:xfrm>
              <a:off x="4414470" y="3164021"/>
              <a:ext cx="1622985" cy="526588"/>
            </a:xfrm>
            <a:prstGeom prst="rect">
              <a:avLst/>
            </a:prstGeom>
            <a:grpFill/>
            <a:ln w="12700">
              <a:miter lim="400000"/>
            </a:ln>
          </p:spPr>
          <p:txBody>
            <a:bodyPr lIns="22860" rIns="22860" anchor="ctr"/>
            <a:lstStyle/>
            <a:p>
              <a:pPr algn="ctr">
                <a:defRPr>
                  <a:solidFill>
                    <a:srgbClr val="FFFFFF"/>
                  </a:solidFill>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32" name="Shape 163">
              <a:extLst>
                <a:ext uri="{FF2B5EF4-FFF2-40B4-BE49-F238E27FC236}">
                  <a16:creationId xmlns:a16="http://schemas.microsoft.com/office/drawing/2014/main" id="{897D1692-68FA-43EE-A554-7FFE75F33762}"/>
                </a:ext>
              </a:extLst>
            </p:cNvPr>
            <p:cNvSpPr/>
            <p:nvPr/>
          </p:nvSpPr>
          <p:spPr>
            <a:xfrm rot="5400000">
              <a:off x="5114089" y="3629805"/>
              <a:ext cx="223746" cy="298000"/>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grpFill/>
            <a:ln w="12700">
              <a:miter lim="400000"/>
            </a:ln>
          </p:spPr>
          <p:txBody>
            <a:bodyPr lIns="22860" rIns="22860" anchor="ctr"/>
            <a:lstStyle/>
            <a:p>
              <a:pPr>
                <a:defRPr>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3" name="TextBox 32">
            <a:extLst>
              <a:ext uri="{FF2B5EF4-FFF2-40B4-BE49-F238E27FC236}">
                <a16:creationId xmlns:a16="http://schemas.microsoft.com/office/drawing/2014/main" id="{64E7C8B6-74B0-4450-8AA0-4B785089E263}"/>
              </a:ext>
            </a:extLst>
          </p:cNvPr>
          <p:cNvSpPr txBox="1"/>
          <p:nvPr/>
        </p:nvSpPr>
        <p:spPr>
          <a:xfrm>
            <a:off x="5157895" y="3195775"/>
            <a:ext cx="966931" cy="461665"/>
          </a:xfrm>
          <a:prstGeom prst="rect">
            <a:avLst/>
          </a:prstGeom>
          <a:solidFill>
            <a:srgbClr val="98FB98"/>
          </a:solidFill>
        </p:spPr>
        <p:txBody>
          <a:bodyPr wrap="none" rtlCol="0">
            <a:spAutoFit/>
          </a:bodyPr>
          <a:lstStyle/>
          <a:p>
            <a:r>
              <a:rPr lang="en-US" sz="2400" b="1" dirty="0">
                <a:solidFill>
                  <a:srgbClr val="003300"/>
                </a:solidFill>
                <a:latin typeface="Tahoma" panose="020B0604030504040204" pitchFamily="34" charset="0"/>
                <a:ea typeface="Tahoma" panose="020B0604030504040204" pitchFamily="34" charset="0"/>
                <a:cs typeface="Tahoma" panose="020B0604030504040204" pitchFamily="34" charset="0"/>
              </a:rPr>
              <a:t>1971</a:t>
            </a:r>
          </a:p>
        </p:txBody>
      </p:sp>
      <p:grpSp>
        <p:nvGrpSpPr>
          <p:cNvPr id="34" name="Group 33">
            <a:extLst>
              <a:ext uri="{FF2B5EF4-FFF2-40B4-BE49-F238E27FC236}">
                <a16:creationId xmlns:a16="http://schemas.microsoft.com/office/drawing/2014/main" id="{3DBB8964-5689-44D1-8A85-7FCFE6648103}"/>
              </a:ext>
            </a:extLst>
          </p:cNvPr>
          <p:cNvGrpSpPr/>
          <p:nvPr/>
        </p:nvGrpSpPr>
        <p:grpSpPr>
          <a:xfrm>
            <a:off x="6472182" y="2983753"/>
            <a:ext cx="1622985" cy="722212"/>
            <a:chOff x="6037454" y="2968397"/>
            <a:chExt cx="1622985" cy="722212"/>
          </a:xfrm>
          <a:solidFill>
            <a:srgbClr val="92D050"/>
          </a:solidFill>
        </p:grpSpPr>
        <p:sp>
          <p:nvSpPr>
            <p:cNvPr id="35" name="Shape 168">
              <a:extLst>
                <a:ext uri="{FF2B5EF4-FFF2-40B4-BE49-F238E27FC236}">
                  <a16:creationId xmlns:a16="http://schemas.microsoft.com/office/drawing/2014/main" id="{E95D0D1A-6668-47A6-8DFF-65768A58C88B}"/>
                </a:ext>
              </a:extLst>
            </p:cNvPr>
            <p:cNvSpPr/>
            <p:nvPr/>
          </p:nvSpPr>
          <p:spPr>
            <a:xfrm>
              <a:off x="6037454" y="3164021"/>
              <a:ext cx="1622985" cy="526588"/>
            </a:xfrm>
            <a:prstGeom prst="rect">
              <a:avLst/>
            </a:prstGeom>
            <a:grpFill/>
            <a:ln w="12700">
              <a:miter lim="400000"/>
            </a:ln>
          </p:spPr>
          <p:txBody>
            <a:bodyPr lIns="22860" rIns="22860" anchor="ctr"/>
            <a:lstStyle/>
            <a:p>
              <a:pPr algn="ctr">
                <a:defRPr>
                  <a:solidFill>
                    <a:srgbClr val="FFFFFF"/>
                  </a:solidFill>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36" name="Shape 169">
              <a:extLst>
                <a:ext uri="{FF2B5EF4-FFF2-40B4-BE49-F238E27FC236}">
                  <a16:creationId xmlns:a16="http://schemas.microsoft.com/office/drawing/2014/main" id="{E4FEE49C-C27F-4708-B700-DE974D2AAF00}"/>
                </a:ext>
              </a:extLst>
            </p:cNvPr>
            <p:cNvSpPr/>
            <p:nvPr/>
          </p:nvSpPr>
          <p:spPr>
            <a:xfrm rot="16200000">
              <a:off x="6708686" y="2931270"/>
              <a:ext cx="223746" cy="298000"/>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grpFill/>
            <a:ln w="12700">
              <a:miter lim="400000"/>
            </a:ln>
          </p:spPr>
          <p:txBody>
            <a:bodyPr lIns="22860" rIns="22860" anchor="ctr"/>
            <a:lstStyle/>
            <a:p>
              <a:pPr>
                <a:defRPr>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7" name="TextBox 36">
            <a:extLst>
              <a:ext uri="{FF2B5EF4-FFF2-40B4-BE49-F238E27FC236}">
                <a16:creationId xmlns:a16="http://schemas.microsoft.com/office/drawing/2014/main" id="{F5C80541-E814-4D94-85E6-D64A22C8A36E}"/>
              </a:ext>
            </a:extLst>
          </p:cNvPr>
          <p:cNvSpPr txBox="1"/>
          <p:nvPr/>
        </p:nvSpPr>
        <p:spPr>
          <a:xfrm>
            <a:off x="6773286" y="3197547"/>
            <a:ext cx="966931" cy="461665"/>
          </a:xfrm>
          <a:prstGeom prst="rect">
            <a:avLst/>
          </a:prstGeom>
          <a:solidFill>
            <a:srgbClr val="92D050"/>
          </a:solidFill>
        </p:spPr>
        <p:txBody>
          <a:bodyPr wrap="none" rtlCol="0">
            <a:spAutoFit/>
          </a:bodyPr>
          <a:lstStyle/>
          <a:p>
            <a:r>
              <a:rPr lang="en-US" sz="2400" b="1" dirty="0">
                <a:solidFill>
                  <a:srgbClr val="003300"/>
                </a:solidFill>
                <a:latin typeface="Tahoma" panose="020B0604030504040204" pitchFamily="34" charset="0"/>
                <a:ea typeface="Tahoma" panose="020B0604030504040204" pitchFamily="34" charset="0"/>
                <a:cs typeface="Tahoma" panose="020B0604030504040204" pitchFamily="34" charset="0"/>
              </a:rPr>
              <a:t>1972</a:t>
            </a:r>
          </a:p>
        </p:txBody>
      </p:sp>
      <p:grpSp>
        <p:nvGrpSpPr>
          <p:cNvPr id="38" name="Group 37">
            <a:extLst>
              <a:ext uri="{FF2B5EF4-FFF2-40B4-BE49-F238E27FC236}">
                <a16:creationId xmlns:a16="http://schemas.microsoft.com/office/drawing/2014/main" id="{48E7038C-80AA-4B10-ADBD-4EC493698ED9}"/>
              </a:ext>
            </a:extLst>
          </p:cNvPr>
          <p:cNvGrpSpPr/>
          <p:nvPr/>
        </p:nvGrpSpPr>
        <p:grpSpPr>
          <a:xfrm>
            <a:off x="8096062" y="3179377"/>
            <a:ext cx="1622985" cy="722343"/>
            <a:chOff x="7661334" y="3164021"/>
            <a:chExt cx="1622985" cy="722343"/>
          </a:xfrm>
          <a:solidFill>
            <a:srgbClr val="98FB98"/>
          </a:solidFill>
        </p:grpSpPr>
        <p:sp>
          <p:nvSpPr>
            <p:cNvPr id="39" name="Shape 164">
              <a:extLst>
                <a:ext uri="{FF2B5EF4-FFF2-40B4-BE49-F238E27FC236}">
                  <a16:creationId xmlns:a16="http://schemas.microsoft.com/office/drawing/2014/main" id="{FDE7DE4E-518A-45E8-A03C-87C6ACD1C82A}"/>
                </a:ext>
              </a:extLst>
            </p:cNvPr>
            <p:cNvSpPr/>
            <p:nvPr/>
          </p:nvSpPr>
          <p:spPr>
            <a:xfrm>
              <a:off x="7661334" y="3164021"/>
              <a:ext cx="1622985" cy="526588"/>
            </a:xfrm>
            <a:prstGeom prst="rect">
              <a:avLst/>
            </a:prstGeom>
            <a:grpFill/>
            <a:ln w="12700">
              <a:miter lim="400000"/>
            </a:ln>
          </p:spPr>
          <p:txBody>
            <a:bodyPr lIns="22860" rIns="22860" anchor="ctr"/>
            <a:lstStyle/>
            <a:p>
              <a:pPr algn="ctr">
                <a:defRPr>
                  <a:solidFill>
                    <a:srgbClr val="FFFFFF"/>
                  </a:solidFill>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40" name="Shape 165">
              <a:extLst>
                <a:ext uri="{FF2B5EF4-FFF2-40B4-BE49-F238E27FC236}">
                  <a16:creationId xmlns:a16="http://schemas.microsoft.com/office/drawing/2014/main" id="{BE92070A-E2F6-4B3F-B543-0881C7CD8193}"/>
                </a:ext>
              </a:extLst>
            </p:cNvPr>
            <p:cNvSpPr/>
            <p:nvPr/>
          </p:nvSpPr>
          <p:spPr>
            <a:xfrm rot="5400000">
              <a:off x="8355381" y="3625491"/>
              <a:ext cx="223746" cy="298000"/>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grpFill/>
            <a:ln w="12700">
              <a:miter lim="400000"/>
            </a:ln>
          </p:spPr>
          <p:txBody>
            <a:bodyPr lIns="22860" rIns="22860" anchor="ctr"/>
            <a:lstStyle/>
            <a:p>
              <a:pPr>
                <a:defRPr>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grpSp>
      <p:sp>
        <p:nvSpPr>
          <p:cNvPr id="41" name="TextBox 40">
            <a:extLst>
              <a:ext uri="{FF2B5EF4-FFF2-40B4-BE49-F238E27FC236}">
                <a16:creationId xmlns:a16="http://schemas.microsoft.com/office/drawing/2014/main" id="{C2359FE8-64AD-4068-BAA6-95A11D44B2D3}"/>
              </a:ext>
            </a:extLst>
          </p:cNvPr>
          <p:cNvSpPr txBox="1"/>
          <p:nvPr/>
        </p:nvSpPr>
        <p:spPr>
          <a:xfrm>
            <a:off x="8417041" y="3192081"/>
            <a:ext cx="966931" cy="461665"/>
          </a:xfrm>
          <a:prstGeom prst="rect">
            <a:avLst/>
          </a:prstGeom>
          <a:solidFill>
            <a:srgbClr val="98FB98"/>
          </a:solidFill>
        </p:spPr>
        <p:txBody>
          <a:bodyPr wrap="none" rtlCol="0">
            <a:spAutoFit/>
          </a:bodyPr>
          <a:lstStyle/>
          <a:p>
            <a:r>
              <a:rPr lang="en-US" sz="2400" b="1" dirty="0">
                <a:solidFill>
                  <a:srgbClr val="003300"/>
                </a:solidFill>
                <a:latin typeface="Tahoma" panose="020B0604030504040204" pitchFamily="34" charset="0"/>
                <a:ea typeface="Tahoma" panose="020B0604030504040204" pitchFamily="34" charset="0"/>
                <a:cs typeface="Tahoma" panose="020B0604030504040204" pitchFamily="34" charset="0"/>
              </a:rPr>
              <a:t>1974</a:t>
            </a:r>
          </a:p>
        </p:txBody>
      </p:sp>
      <p:grpSp>
        <p:nvGrpSpPr>
          <p:cNvPr id="42" name="Group 41">
            <a:extLst>
              <a:ext uri="{FF2B5EF4-FFF2-40B4-BE49-F238E27FC236}">
                <a16:creationId xmlns:a16="http://schemas.microsoft.com/office/drawing/2014/main" id="{449CF48B-1D64-4D54-972C-CBDC1F616924}"/>
              </a:ext>
            </a:extLst>
          </p:cNvPr>
          <p:cNvGrpSpPr/>
          <p:nvPr/>
        </p:nvGrpSpPr>
        <p:grpSpPr>
          <a:xfrm>
            <a:off x="9719046" y="2983752"/>
            <a:ext cx="2172058" cy="722214"/>
            <a:chOff x="9284318" y="2968396"/>
            <a:chExt cx="2172058" cy="722214"/>
          </a:xfrm>
          <a:solidFill>
            <a:srgbClr val="92D050"/>
          </a:solidFill>
        </p:grpSpPr>
        <p:sp>
          <p:nvSpPr>
            <p:cNvPr id="43" name="Shape 166">
              <a:extLst>
                <a:ext uri="{FF2B5EF4-FFF2-40B4-BE49-F238E27FC236}">
                  <a16:creationId xmlns:a16="http://schemas.microsoft.com/office/drawing/2014/main" id="{08FA0653-A5E4-4A0A-BE48-21A6C955D1BC}"/>
                </a:ext>
              </a:extLst>
            </p:cNvPr>
            <p:cNvSpPr/>
            <p:nvPr/>
          </p:nvSpPr>
          <p:spPr>
            <a:xfrm rot="5400000">
              <a:off x="10108000" y="2342235"/>
              <a:ext cx="524693" cy="21720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1168"/>
                    <a:pt x="21600" y="2609"/>
                  </a:cubicBezTo>
                  <a:lnTo>
                    <a:pt x="21600" y="21600"/>
                  </a:lnTo>
                  <a:lnTo>
                    <a:pt x="0" y="21600"/>
                  </a:lnTo>
                  <a:lnTo>
                    <a:pt x="0" y="2609"/>
                  </a:lnTo>
                  <a:cubicBezTo>
                    <a:pt x="0" y="1168"/>
                    <a:pt x="4835" y="0"/>
                    <a:pt x="10800" y="0"/>
                  </a:cubicBezTo>
                  <a:close/>
                </a:path>
              </a:pathLst>
            </a:custGeom>
            <a:grpFill/>
            <a:ln w="12700">
              <a:miter lim="400000"/>
            </a:ln>
          </p:spPr>
          <p:txBody>
            <a:bodyPr lIns="22860" rIns="22860" anchor="ctr"/>
            <a:lstStyle/>
            <a:p>
              <a:pPr algn="ctr">
                <a:defRPr>
                  <a:solidFill>
                    <a:srgbClr val="FFFFFF"/>
                  </a:solidFill>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44" name="Shape 167">
              <a:extLst>
                <a:ext uri="{FF2B5EF4-FFF2-40B4-BE49-F238E27FC236}">
                  <a16:creationId xmlns:a16="http://schemas.microsoft.com/office/drawing/2014/main" id="{C2C6BF99-7839-4D78-9CE9-FB19BDF56696}"/>
                </a:ext>
              </a:extLst>
            </p:cNvPr>
            <p:cNvSpPr/>
            <p:nvPr/>
          </p:nvSpPr>
          <p:spPr>
            <a:xfrm rot="16200000">
              <a:off x="10258473" y="2931269"/>
              <a:ext cx="223746" cy="298000"/>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grpFill/>
            <a:ln w="12700">
              <a:miter lim="400000"/>
            </a:ln>
          </p:spPr>
          <p:txBody>
            <a:bodyPr lIns="22860" rIns="22860" anchor="ctr"/>
            <a:lstStyle/>
            <a:p>
              <a:pPr>
                <a:defRPr>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grpSp>
      <p:sp>
        <p:nvSpPr>
          <p:cNvPr id="45" name="TextBox 44">
            <a:extLst>
              <a:ext uri="{FF2B5EF4-FFF2-40B4-BE49-F238E27FC236}">
                <a16:creationId xmlns:a16="http://schemas.microsoft.com/office/drawing/2014/main" id="{10308165-C3E0-4ADA-BA6B-10DC2F17655A}"/>
              </a:ext>
            </a:extLst>
          </p:cNvPr>
          <p:cNvSpPr txBox="1"/>
          <p:nvPr/>
        </p:nvSpPr>
        <p:spPr>
          <a:xfrm>
            <a:off x="10318244" y="3195775"/>
            <a:ext cx="966931" cy="461665"/>
          </a:xfrm>
          <a:prstGeom prst="rect">
            <a:avLst/>
          </a:prstGeom>
          <a:solidFill>
            <a:srgbClr val="92D050"/>
          </a:solidFill>
        </p:spPr>
        <p:txBody>
          <a:bodyPr wrap="none" rtlCol="0">
            <a:spAutoFit/>
          </a:bodyPr>
          <a:lstStyle/>
          <a:p>
            <a:r>
              <a:rPr lang="en-US" sz="2400" b="1" dirty="0">
                <a:solidFill>
                  <a:srgbClr val="003300"/>
                </a:solidFill>
                <a:latin typeface="Tahoma" panose="020B0604030504040204" pitchFamily="34" charset="0"/>
                <a:ea typeface="Tahoma" panose="020B0604030504040204" pitchFamily="34" charset="0"/>
                <a:cs typeface="Tahoma" panose="020B0604030504040204" pitchFamily="34" charset="0"/>
              </a:rPr>
              <a:t>1980</a:t>
            </a:r>
          </a:p>
        </p:txBody>
      </p:sp>
      <p:sp>
        <p:nvSpPr>
          <p:cNvPr id="47" name="Rectangle 46">
            <a:extLst>
              <a:ext uri="{FF2B5EF4-FFF2-40B4-BE49-F238E27FC236}">
                <a16:creationId xmlns:a16="http://schemas.microsoft.com/office/drawing/2014/main" id="{D8ECBF1B-4703-4BE9-A882-E1D7B94A9E9D}"/>
              </a:ext>
            </a:extLst>
          </p:cNvPr>
          <p:cNvSpPr/>
          <p:nvPr/>
        </p:nvSpPr>
        <p:spPr>
          <a:xfrm>
            <a:off x="2492991" y="1605879"/>
            <a:ext cx="3089427" cy="1260345"/>
          </a:xfrm>
          <a:prstGeom prst="rect">
            <a:avLst/>
          </a:prstGeom>
        </p:spPr>
        <p:txBody>
          <a:bodyPr wrap="square">
            <a:spAutoFit/>
          </a:bodyPr>
          <a:lstStyle/>
          <a:p>
            <a:pPr algn="ctr">
              <a:lnSpc>
                <a:spcPct val="115000"/>
              </a:lnSpc>
              <a:spcAft>
                <a:spcPts val="0"/>
              </a:spcAft>
            </a:pPr>
            <a:r>
              <a:rPr lang="en-GB" sz="2400" b="1" dirty="0">
                <a:solidFill>
                  <a:srgbClr val="000000"/>
                </a:solidFill>
                <a:latin typeface="Tahoma" panose="020B0604030504040204" pitchFamily="34" charset="0"/>
                <a:ea typeface="Tahoma" panose="020B0604030504040204" pitchFamily="34" charset="0"/>
                <a:cs typeface="Tahoma" panose="020B0604030504040204" pitchFamily="34" charset="0"/>
              </a:rPr>
              <a:t>ONE Bank</a:t>
            </a:r>
          </a:p>
          <a:p>
            <a:pPr algn="ctr">
              <a:lnSpc>
                <a:spcPct val="115000"/>
              </a:lnSpc>
              <a:spcAft>
                <a:spcPts val="0"/>
              </a:spcAft>
            </a:pPr>
            <a:r>
              <a:rPr lang="en-GB" sz="2400" b="1" dirty="0">
                <a:solidFill>
                  <a:srgbClr val="000000"/>
                </a:solidFill>
                <a:latin typeface="Tahoma" panose="020B0604030504040204" pitchFamily="34" charset="0"/>
                <a:ea typeface="Tahoma" panose="020B0604030504040204" pitchFamily="34" charset="0"/>
                <a:cs typeface="Tahoma" panose="020B0604030504040204" pitchFamily="34" charset="0"/>
              </a:rPr>
              <a:t>ONE District </a:t>
            </a:r>
          </a:p>
          <a:p>
            <a:pPr algn="ctr">
              <a:lnSpc>
                <a:spcPct val="115000"/>
              </a:lnSpc>
              <a:spcAft>
                <a:spcPts val="0"/>
              </a:spcAft>
            </a:pPr>
            <a:r>
              <a:rPr lang="en-GB" dirty="0">
                <a:solidFill>
                  <a:srgbClr val="000000"/>
                </a:solidFill>
                <a:latin typeface="Tahoma" panose="020B0604030504040204" pitchFamily="34" charset="0"/>
                <a:ea typeface="Tahoma" panose="020B0604030504040204" pitchFamily="34" charset="0"/>
                <a:cs typeface="Tahoma" panose="020B0604030504040204" pitchFamily="34" charset="0"/>
              </a:rPr>
              <a:t>Lead Bank Scheme</a:t>
            </a:r>
          </a:p>
        </p:txBody>
      </p:sp>
      <p:sp>
        <p:nvSpPr>
          <p:cNvPr id="54" name="Rectangle 53">
            <a:extLst>
              <a:ext uri="{FF2B5EF4-FFF2-40B4-BE49-F238E27FC236}">
                <a16:creationId xmlns:a16="http://schemas.microsoft.com/office/drawing/2014/main" id="{D020FBA4-8B1E-49F1-92D5-CBB041123241}"/>
              </a:ext>
            </a:extLst>
          </p:cNvPr>
          <p:cNvSpPr/>
          <p:nvPr/>
        </p:nvSpPr>
        <p:spPr>
          <a:xfrm>
            <a:off x="4519083" y="4087136"/>
            <a:ext cx="2283214" cy="1366528"/>
          </a:xfrm>
          <a:prstGeom prst="rect">
            <a:avLst/>
          </a:prstGeom>
        </p:spPr>
        <p:txBody>
          <a:bodyPr wrap="square">
            <a:spAutoFit/>
          </a:bodyPr>
          <a:lstStyle/>
          <a:p>
            <a:pPr algn="ctr">
              <a:lnSpc>
                <a:spcPct val="115000"/>
              </a:lnSpc>
              <a:spcAft>
                <a:spcPts val="0"/>
              </a:spcAft>
            </a:pPr>
            <a:r>
              <a:rPr lang="en-GB" sz="2400" b="1" dirty="0">
                <a:solidFill>
                  <a:srgbClr val="000000"/>
                </a:solidFill>
                <a:latin typeface="Tahoma" panose="020B0604030504040204" pitchFamily="34" charset="0"/>
                <a:ea typeface="Tahoma" panose="020B0604030504040204" pitchFamily="34" charset="0"/>
                <a:cs typeface="Tahoma" panose="020B0604030504040204" pitchFamily="34" charset="0"/>
              </a:rPr>
              <a:t>Informal Study Group</a:t>
            </a:r>
          </a:p>
          <a:p>
            <a:pPr algn="ctr">
              <a:lnSpc>
                <a:spcPct val="115000"/>
              </a:lnSpc>
              <a:spcAft>
                <a:spcPts val="0"/>
              </a:spcAft>
            </a:pPr>
            <a:r>
              <a:rPr lang="en-GB" sz="2400" b="1" dirty="0">
                <a:solidFill>
                  <a:srgbClr val="000000"/>
                </a:solidFill>
                <a:latin typeface="Tahoma" panose="020B0604030504040204" pitchFamily="34" charset="0"/>
                <a:ea typeface="Tahoma" panose="020B0604030504040204" pitchFamily="34" charset="0"/>
                <a:cs typeface="Tahoma" panose="020B0604030504040204" pitchFamily="34" charset="0"/>
              </a:rPr>
              <a:t>(RBI)</a:t>
            </a:r>
          </a:p>
        </p:txBody>
      </p:sp>
      <p:sp>
        <p:nvSpPr>
          <p:cNvPr id="55" name="Rectangle 54">
            <a:extLst>
              <a:ext uri="{FF2B5EF4-FFF2-40B4-BE49-F238E27FC236}">
                <a16:creationId xmlns:a16="http://schemas.microsoft.com/office/drawing/2014/main" id="{F3EC4CC3-963C-4E08-B9E7-769F8EEB1C50}"/>
              </a:ext>
            </a:extLst>
          </p:cNvPr>
          <p:cNvSpPr/>
          <p:nvPr/>
        </p:nvSpPr>
        <p:spPr>
          <a:xfrm>
            <a:off x="5849863" y="1818182"/>
            <a:ext cx="2810847" cy="941796"/>
          </a:xfrm>
          <a:prstGeom prst="rect">
            <a:avLst/>
          </a:prstGeom>
        </p:spPr>
        <p:txBody>
          <a:bodyPr wrap="square">
            <a:spAutoFit/>
          </a:bodyPr>
          <a:lstStyle/>
          <a:p>
            <a:pPr algn="ctr">
              <a:lnSpc>
                <a:spcPct val="115000"/>
              </a:lnSpc>
              <a:spcAft>
                <a:spcPts val="0"/>
              </a:spcAft>
            </a:pPr>
            <a:r>
              <a:rPr lang="en-GB" sz="2400" b="1" dirty="0">
                <a:solidFill>
                  <a:srgbClr val="000000"/>
                </a:solidFill>
                <a:latin typeface="Tahoma" panose="020B0604030504040204" pitchFamily="34" charset="0"/>
                <a:ea typeface="Tahoma" panose="020B0604030504040204" pitchFamily="34" charset="0"/>
                <a:cs typeface="Tahoma" panose="020B0604030504040204" pitchFamily="34" charset="0"/>
              </a:rPr>
              <a:t>Definition of Priority Sectors</a:t>
            </a:r>
            <a:endParaRPr lang="en-GB"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56" name="Rectangle 55">
            <a:extLst>
              <a:ext uri="{FF2B5EF4-FFF2-40B4-BE49-F238E27FC236}">
                <a16:creationId xmlns:a16="http://schemas.microsoft.com/office/drawing/2014/main" id="{732069A8-C1D0-4058-990E-3898690120AB}"/>
              </a:ext>
            </a:extLst>
          </p:cNvPr>
          <p:cNvSpPr/>
          <p:nvPr/>
        </p:nvSpPr>
        <p:spPr>
          <a:xfrm>
            <a:off x="7391037" y="4017840"/>
            <a:ext cx="3033033" cy="1366528"/>
          </a:xfrm>
          <a:prstGeom prst="rect">
            <a:avLst/>
          </a:prstGeom>
        </p:spPr>
        <p:txBody>
          <a:bodyPr wrap="square">
            <a:spAutoFit/>
          </a:bodyPr>
          <a:lstStyle/>
          <a:p>
            <a:pPr algn="ctr">
              <a:lnSpc>
                <a:spcPct val="115000"/>
              </a:lnSpc>
              <a:spcAft>
                <a:spcPts val="0"/>
              </a:spcAft>
            </a:pPr>
            <a:r>
              <a:rPr lang="en-GB" sz="2400" b="1" dirty="0">
                <a:solidFill>
                  <a:srgbClr val="000000"/>
                </a:solidFill>
                <a:latin typeface="Tahoma" panose="020B0604030504040204" pitchFamily="34" charset="0"/>
                <a:ea typeface="Tahoma" panose="020B0604030504040204" pitchFamily="34" charset="0"/>
                <a:cs typeface="Tahoma" panose="020B0604030504040204" pitchFamily="34" charset="0"/>
              </a:rPr>
              <a:t>Lending to Priority Sectors : 33.3%</a:t>
            </a:r>
          </a:p>
        </p:txBody>
      </p:sp>
      <p:sp>
        <p:nvSpPr>
          <p:cNvPr id="79" name="Rectangle 78">
            <a:extLst>
              <a:ext uri="{FF2B5EF4-FFF2-40B4-BE49-F238E27FC236}">
                <a16:creationId xmlns:a16="http://schemas.microsoft.com/office/drawing/2014/main" id="{1E39C188-E0A6-41C2-9DF0-C161311EDA81}"/>
              </a:ext>
            </a:extLst>
          </p:cNvPr>
          <p:cNvSpPr/>
          <p:nvPr/>
        </p:nvSpPr>
        <p:spPr>
          <a:xfrm>
            <a:off x="9839733" y="2200904"/>
            <a:ext cx="2122446" cy="517065"/>
          </a:xfrm>
          <a:prstGeom prst="rect">
            <a:avLst/>
          </a:prstGeom>
        </p:spPr>
        <p:txBody>
          <a:bodyPr wrap="square">
            <a:spAutoFit/>
          </a:bodyPr>
          <a:lstStyle/>
          <a:p>
            <a:pPr>
              <a:lnSpc>
                <a:spcPct val="115000"/>
              </a:lnSpc>
              <a:spcAft>
                <a:spcPts val="0"/>
              </a:spcAft>
            </a:pPr>
            <a:r>
              <a:rPr lang="en-GB" sz="2400" b="1" dirty="0">
                <a:solidFill>
                  <a:srgbClr val="000000"/>
                </a:solidFill>
                <a:latin typeface="Tahoma" panose="020B0604030504040204" pitchFamily="34" charset="0"/>
                <a:ea typeface="Tahoma" panose="020B0604030504040204" pitchFamily="34" charset="0"/>
                <a:cs typeface="Tahoma" panose="020B0604030504040204" pitchFamily="34" charset="0"/>
              </a:rPr>
              <a:t>Limit : 40%</a:t>
            </a:r>
          </a:p>
        </p:txBody>
      </p:sp>
      <p:grpSp>
        <p:nvGrpSpPr>
          <p:cNvPr id="80" name="Group 79">
            <a:extLst>
              <a:ext uri="{FF2B5EF4-FFF2-40B4-BE49-F238E27FC236}">
                <a16:creationId xmlns:a16="http://schemas.microsoft.com/office/drawing/2014/main" id="{34F915DA-A772-46E4-9ED6-EA2E443F14EB}"/>
              </a:ext>
            </a:extLst>
          </p:cNvPr>
          <p:cNvGrpSpPr/>
          <p:nvPr/>
        </p:nvGrpSpPr>
        <p:grpSpPr>
          <a:xfrm>
            <a:off x="172838" y="3901720"/>
            <a:ext cx="1227850" cy="1366528"/>
            <a:chOff x="3048000" y="1057451"/>
            <a:chExt cx="2764278" cy="3809912"/>
          </a:xfrm>
        </p:grpSpPr>
        <p:sp>
          <p:nvSpPr>
            <p:cNvPr id="81" name="Freeform 5">
              <a:extLst>
                <a:ext uri="{FF2B5EF4-FFF2-40B4-BE49-F238E27FC236}">
                  <a16:creationId xmlns:a16="http://schemas.microsoft.com/office/drawing/2014/main" id="{CCF5F9E0-F898-4941-BC41-0E04FAB14364}"/>
                </a:ext>
              </a:extLst>
            </p:cNvPr>
            <p:cNvSpPr>
              <a:spLocks/>
            </p:cNvSpPr>
            <p:nvPr/>
          </p:nvSpPr>
          <p:spPr bwMode="auto">
            <a:xfrm>
              <a:off x="3048000" y="1057451"/>
              <a:ext cx="2764278" cy="3019954"/>
            </a:xfrm>
            <a:custGeom>
              <a:avLst/>
              <a:gdLst/>
              <a:ahLst/>
              <a:cxnLst>
                <a:cxn ang="0">
                  <a:pos x="1472" y="548"/>
                </a:cxn>
                <a:cxn ang="0">
                  <a:pos x="959" y="57"/>
                </a:cxn>
                <a:cxn ang="0">
                  <a:pos x="107" y="395"/>
                </a:cxn>
                <a:cxn ang="0">
                  <a:pos x="127" y="1032"/>
                </a:cxn>
                <a:cxn ang="0">
                  <a:pos x="403" y="1683"/>
                </a:cxn>
                <a:cxn ang="0">
                  <a:pos x="1158" y="1912"/>
                </a:cxn>
                <a:cxn ang="0">
                  <a:pos x="1290" y="1706"/>
                </a:cxn>
                <a:cxn ang="0">
                  <a:pos x="1565" y="1597"/>
                </a:cxn>
                <a:cxn ang="0">
                  <a:pos x="1553" y="1507"/>
                </a:cxn>
                <a:cxn ang="0">
                  <a:pos x="1580" y="1393"/>
                </a:cxn>
                <a:cxn ang="0">
                  <a:pos x="1566" y="1341"/>
                </a:cxn>
                <a:cxn ang="0">
                  <a:pos x="1599" y="1302"/>
                </a:cxn>
                <a:cxn ang="0">
                  <a:pos x="1593" y="1176"/>
                </a:cxn>
                <a:cxn ang="0">
                  <a:pos x="1718" y="1037"/>
                </a:cxn>
                <a:cxn ang="0">
                  <a:pos x="1600" y="865"/>
                </a:cxn>
                <a:cxn ang="0">
                  <a:pos x="1522" y="767"/>
                </a:cxn>
                <a:cxn ang="0">
                  <a:pos x="1519" y="625"/>
                </a:cxn>
                <a:cxn ang="0">
                  <a:pos x="1472" y="548"/>
                </a:cxn>
              </a:cxnLst>
              <a:rect l="0" t="0" r="r" b="b"/>
              <a:pathLst>
                <a:path w="1749" h="1912">
                  <a:moveTo>
                    <a:pt x="1472" y="548"/>
                  </a:moveTo>
                  <a:cubicBezTo>
                    <a:pt x="1472" y="548"/>
                    <a:pt x="1359" y="115"/>
                    <a:pt x="959" y="57"/>
                  </a:cubicBezTo>
                  <a:cubicBezTo>
                    <a:pt x="558" y="0"/>
                    <a:pt x="213" y="94"/>
                    <a:pt x="107" y="395"/>
                  </a:cubicBezTo>
                  <a:cubicBezTo>
                    <a:pt x="0" y="696"/>
                    <a:pt x="33" y="916"/>
                    <a:pt x="127" y="1032"/>
                  </a:cubicBezTo>
                  <a:cubicBezTo>
                    <a:pt x="222" y="1148"/>
                    <a:pt x="424" y="1398"/>
                    <a:pt x="403" y="1683"/>
                  </a:cubicBezTo>
                  <a:cubicBezTo>
                    <a:pt x="1158" y="1912"/>
                    <a:pt x="1158" y="1912"/>
                    <a:pt x="1158" y="1912"/>
                  </a:cubicBezTo>
                  <a:cubicBezTo>
                    <a:pt x="1158" y="1912"/>
                    <a:pt x="1176" y="1701"/>
                    <a:pt x="1290" y="1706"/>
                  </a:cubicBezTo>
                  <a:cubicBezTo>
                    <a:pt x="1403" y="1710"/>
                    <a:pt x="1558" y="1738"/>
                    <a:pt x="1565" y="1597"/>
                  </a:cubicBezTo>
                  <a:cubicBezTo>
                    <a:pt x="1565" y="1597"/>
                    <a:pt x="1560" y="1529"/>
                    <a:pt x="1553" y="1507"/>
                  </a:cubicBezTo>
                  <a:cubicBezTo>
                    <a:pt x="1547" y="1485"/>
                    <a:pt x="1584" y="1418"/>
                    <a:pt x="1580" y="1393"/>
                  </a:cubicBezTo>
                  <a:cubicBezTo>
                    <a:pt x="1577" y="1369"/>
                    <a:pt x="1566" y="1341"/>
                    <a:pt x="1566" y="1341"/>
                  </a:cubicBezTo>
                  <a:cubicBezTo>
                    <a:pt x="1566" y="1341"/>
                    <a:pt x="1609" y="1324"/>
                    <a:pt x="1599" y="1302"/>
                  </a:cubicBezTo>
                  <a:cubicBezTo>
                    <a:pt x="1588" y="1280"/>
                    <a:pt x="1565" y="1203"/>
                    <a:pt x="1593" y="1176"/>
                  </a:cubicBezTo>
                  <a:cubicBezTo>
                    <a:pt x="1621" y="1148"/>
                    <a:pt x="1749" y="1112"/>
                    <a:pt x="1718" y="1037"/>
                  </a:cubicBezTo>
                  <a:cubicBezTo>
                    <a:pt x="1687" y="961"/>
                    <a:pt x="1636" y="890"/>
                    <a:pt x="1600" y="865"/>
                  </a:cubicBezTo>
                  <a:cubicBezTo>
                    <a:pt x="1600" y="865"/>
                    <a:pt x="1523" y="820"/>
                    <a:pt x="1522" y="767"/>
                  </a:cubicBezTo>
                  <a:cubicBezTo>
                    <a:pt x="1521" y="714"/>
                    <a:pt x="1540" y="657"/>
                    <a:pt x="1519" y="625"/>
                  </a:cubicBezTo>
                  <a:cubicBezTo>
                    <a:pt x="1498" y="592"/>
                    <a:pt x="1478" y="567"/>
                    <a:pt x="1472" y="548"/>
                  </a:cubicBezTo>
                  <a:close/>
                </a:path>
              </a:pathLst>
            </a:custGeom>
            <a:solidFill>
              <a:schemeClr val="tx1">
                <a:lumMod val="20000"/>
                <a:lumOff val="8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82" name="Freeform 6">
              <a:extLst>
                <a:ext uri="{FF2B5EF4-FFF2-40B4-BE49-F238E27FC236}">
                  <a16:creationId xmlns:a16="http://schemas.microsoft.com/office/drawing/2014/main" id="{8AB4EF48-C168-44B5-BBBB-91264BC6B8BC}"/>
                </a:ext>
              </a:extLst>
            </p:cNvPr>
            <p:cNvSpPr>
              <a:spLocks/>
            </p:cNvSpPr>
            <p:nvPr/>
          </p:nvSpPr>
          <p:spPr bwMode="auto">
            <a:xfrm>
              <a:off x="3432087" y="3685293"/>
              <a:ext cx="1719791" cy="1182070"/>
            </a:xfrm>
            <a:custGeom>
              <a:avLst/>
              <a:gdLst/>
              <a:ahLst/>
              <a:cxnLst>
                <a:cxn ang="0">
                  <a:pos x="128" y="9"/>
                </a:cxn>
                <a:cxn ang="0">
                  <a:pos x="1021" y="320"/>
                </a:cxn>
                <a:cxn ang="0">
                  <a:pos x="1077" y="727"/>
                </a:cxn>
                <a:cxn ang="0">
                  <a:pos x="602" y="523"/>
                </a:cxn>
                <a:cxn ang="0">
                  <a:pos x="90" y="313"/>
                </a:cxn>
                <a:cxn ang="0">
                  <a:pos x="9" y="46"/>
                </a:cxn>
                <a:cxn ang="0">
                  <a:pos x="128" y="9"/>
                </a:cxn>
              </a:cxnLst>
              <a:rect l="0" t="0" r="r" b="b"/>
              <a:pathLst>
                <a:path w="1088" h="748">
                  <a:moveTo>
                    <a:pt x="128" y="9"/>
                  </a:moveTo>
                  <a:cubicBezTo>
                    <a:pt x="128" y="9"/>
                    <a:pt x="1003" y="225"/>
                    <a:pt x="1021" y="320"/>
                  </a:cubicBezTo>
                  <a:cubicBezTo>
                    <a:pt x="1040" y="415"/>
                    <a:pt x="1065" y="706"/>
                    <a:pt x="1077" y="727"/>
                  </a:cubicBezTo>
                  <a:cubicBezTo>
                    <a:pt x="1088" y="748"/>
                    <a:pt x="681" y="577"/>
                    <a:pt x="602" y="523"/>
                  </a:cubicBezTo>
                  <a:cubicBezTo>
                    <a:pt x="523" y="470"/>
                    <a:pt x="128" y="313"/>
                    <a:pt x="90" y="313"/>
                  </a:cubicBezTo>
                  <a:cubicBezTo>
                    <a:pt x="53" y="313"/>
                    <a:pt x="19" y="83"/>
                    <a:pt x="9" y="46"/>
                  </a:cubicBezTo>
                  <a:cubicBezTo>
                    <a:pt x="0" y="9"/>
                    <a:pt x="95" y="0"/>
                    <a:pt x="128" y="9"/>
                  </a:cubicBezTo>
                  <a:close/>
                </a:path>
              </a:pathLst>
            </a:custGeom>
            <a:solidFill>
              <a:schemeClr val="tx1">
                <a:lumMod val="50000"/>
                <a:lumOff val="50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grpSp>
          <p:nvGrpSpPr>
            <p:cNvPr id="83" name="Group 83">
              <a:extLst>
                <a:ext uri="{FF2B5EF4-FFF2-40B4-BE49-F238E27FC236}">
                  <a16:creationId xmlns:a16="http://schemas.microsoft.com/office/drawing/2014/main" id="{1632CABA-0AD6-49B9-9345-D577976596B8}"/>
                </a:ext>
              </a:extLst>
            </p:cNvPr>
            <p:cNvGrpSpPr/>
            <p:nvPr/>
          </p:nvGrpSpPr>
          <p:grpSpPr>
            <a:xfrm>
              <a:off x="3209660" y="1219112"/>
              <a:ext cx="1957123" cy="1900943"/>
              <a:chOff x="3209660" y="1219112"/>
              <a:chExt cx="1957123" cy="1900943"/>
            </a:xfrm>
            <a:solidFill>
              <a:schemeClr val="bg1">
                <a:lumMod val="95000"/>
              </a:schemeClr>
            </a:solidFill>
          </p:grpSpPr>
          <p:sp>
            <p:nvSpPr>
              <p:cNvPr id="84" name="Freeform 10">
                <a:extLst>
                  <a:ext uri="{FF2B5EF4-FFF2-40B4-BE49-F238E27FC236}">
                    <a16:creationId xmlns:a16="http://schemas.microsoft.com/office/drawing/2014/main" id="{FDCCD3D9-21FC-412B-BAAE-944EDEF44848}"/>
                  </a:ext>
                </a:extLst>
              </p:cNvPr>
              <p:cNvSpPr>
                <a:spLocks noEditPoints="1"/>
              </p:cNvSpPr>
              <p:nvPr/>
            </p:nvSpPr>
            <p:spPr bwMode="auto">
              <a:xfrm>
                <a:off x="4029428" y="1751101"/>
                <a:ext cx="440267" cy="465490"/>
              </a:xfrm>
              <a:custGeom>
                <a:avLst/>
                <a:gdLst/>
                <a:ahLst/>
                <a:cxnLst>
                  <a:cxn ang="0">
                    <a:pos x="277" y="97"/>
                  </a:cxn>
                  <a:cxn ang="0">
                    <a:pos x="264" y="70"/>
                  </a:cxn>
                  <a:cxn ang="0">
                    <a:pos x="253" y="70"/>
                  </a:cxn>
                  <a:cxn ang="0">
                    <a:pos x="214" y="86"/>
                  </a:cxn>
                  <a:cxn ang="0">
                    <a:pos x="168" y="55"/>
                  </a:cxn>
                  <a:cxn ang="0">
                    <a:pos x="168" y="13"/>
                  </a:cxn>
                  <a:cxn ang="0">
                    <a:pos x="164" y="2"/>
                  </a:cxn>
                  <a:cxn ang="0">
                    <a:pos x="135" y="0"/>
                  </a:cxn>
                  <a:cxn ang="0">
                    <a:pos x="129" y="10"/>
                  </a:cxn>
                  <a:cxn ang="0">
                    <a:pos x="124" y="52"/>
                  </a:cxn>
                  <a:cxn ang="0">
                    <a:pos x="74" y="76"/>
                  </a:cxn>
                  <a:cxn ang="0">
                    <a:pos x="37" y="55"/>
                  </a:cxn>
                  <a:cxn ang="0">
                    <a:pos x="26" y="53"/>
                  </a:cxn>
                  <a:cxn ang="0">
                    <a:pos x="10" y="78"/>
                  </a:cxn>
                  <a:cxn ang="0">
                    <a:pos x="16" y="87"/>
                  </a:cxn>
                  <a:cxn ang="0">
                    <a:pos x="49" y="113"/>
                  </a:cxn>
                  <a:cxn ang="0">
                    <a:pos x="43" y="140"/>
                  </a:cxn>
                  <a:cxn ang="0">
                    <a:pos x="45" y="168"/>
                  </a:cxn>
                  <a:cxn ang="0">
                    <a:pos x="8" y="189"/>
                  </a:cxn>
                  <a:cxn ang="0">
                    <a:pos x="1" y="198"/>
                  </a:cxn>
                  <a:cxn ang="0">
                    <a:pos x="14" y="225"/>
                  </a:cxn>
                  <a:cxn ang="0">
                    <a:pos x="25" y="224"/>
                  </a:cxn>
                  <a:cxn ang="0">
                    <a:pos x="64" y="208"/>
                  </a:cxn>
                  <a:cxn ang="0">
                    <a:pos x="110" y="239"/>
                  </a:cxn>
                  <a:cxn ang="0">
                    <a:pos x="110" y="282"/>
                  </a:cxn>
                  <a:cxn ang="0">
                    <a:pos x="114" y="292"/>
                  </a:cxn>
                  <a:cxn ang="0">
                    <a:pos x="143" y="294"/>
                  </a:cxn>
                  <a:cxn ang="0">
                    <a:pos x="149" y="284"/>
                  </a:cxn>
                  <a:cxn ang="0">
                    <a:pos x="154" y="243"/>
                  </a:cxn>
                  <a:cxn ang="0">
                    <a:pos x="205" y="218"/>
                  </a:cxn>
                  <a:cxn ang="0">
                    <a:pos x="241" y="240"/>
                  </a:cxn>
                  <a:cxn ang="0">
                    <a:pos x="252" y="242"/>
                  </a:cxn>
                  <a:cxn ang="0">
                    <a:pos x="269" y="217"/>
                  </a:cxn>
                  <a:cxn ang="0">
                    <a:pos x="263" y="207"/>
                  </a:cxn>
                  <a:cxn ang="0">
                    <a:pos x="229" y="182"/>
                  </a:cxn>
                  <a:cxn ang="0">
                    <a:pos x="235" y="154"/>
                  </a:cxn>
                  <a:cxn ang="0">
                    <a:pos x="233" y="126"/>
                  </a:cxn>
                  <a:cxn ang="0">
                    <a:pos x="270" y="105"/>
                  </a:cxn>
                  <a:cxn ang="0">
                    <a:pos x="277" y="97"/>
                  </a:cxn>
                  <a:cxn ang="0">
                    <a:pos x="139" y="222"/>
                  </a:cxn>
                  <a:cxn ang="0">
                    <a:pos x="65" y="147"/>
                  </a:cxn>
                  <a:cxn ang="0">
                    <a:pos x="139" y="73"/>
                  </a:cxn>
                  <a:cxn ang="0">
                    <a:pos x="214" y="147"/>
                  </a:cxn>
                  <a:cxn ang="0">
                    <a:pos x="139" y="222"/>
                  </a:cxn>
                </a:cxnLst>
                <a:rect l="0" t="0" r="r" b="b"/>
                <a:pathLst>
                  <a:path w="278" h="295">
                    <a:moveTo>
                      <a:pt x="277" y="97"/>
                    </a:moveTo>
                    <a:cubicBezTo>
                      <a:pt x="264" y="70"/>
                      <a:pt x="264" y="70"/>
                      <a:pt x="264" y="70"/>
                    </a:cubicBezTo>
                    <a:cubicBezTo>
                      <a:pt x="263" y="68"/>
                      <a:pt x="258" y="68"/>
                      <a:pt x="253" y="70"/>
                    </a:cubicBezTo>
                    <a:cubicBezTo>
                      <a:pt x="214" y="86"/>
                      <a:pt x="214" y="86"/>
                      <a:pt x="214" y="86"/>
                    </a:cubicBezTo>
                    <a:cubicBezTo>
                      <a:pt x="202" y="72"/>
                      <a:pt x="186" y="61"/>
                      <a:pt x="168" y="55"/>
                    </a:cubicBezTo>
                    <a:cubicBezTo>
                      <a:pt x="168" y="13"/>
                      <a:pt x="168" y="13"/>
                      <a:pt x="168" y="13"/>
                    </a:cubicBezTo>
                    <a:cubicBezTo>
                      <a:pt x="168" y="8"/>
                      <a:pt x="167" y="3"/>
                      <a:pt x="164" y="2"/>
                    </a:cubicBezTo>
                    <a:cubicBezTo>
                      <a:pt x="135" y="0"/>
                      <a:pt x="135" y="0"/>
                      <a:pt x="135" y="0"/>
                    </a:cubicBezTo>
                    <a:cubicBezTo>
                      <a:pt x="133" y="0"/>
                      <a:pt x="130" y="5"/>
                      <a:pt x="129" y="10"/>
                    </a:cubicBezTo>
                    <a:cubicBezTo>
                      <a:pt x="124" y="52"/>
                      <a:pt x="124" y="52"/>
                      <a:pt x="124" y="52"/>
                    </a:cubicBezTo>
                    <a:cubicBezTo>
                      <a:pt x="105" y="55"/>
                      <a:pt x="87" y="64"/>
                      <a:pt x="74" y="76"/>
                    </a:cubicBezTo>
                    <a:cubicBezTo>
                      <a:pt x="37" y="55"/>
                      <a:pt x="37" y="55"/>
                      <a:pt x="37" y="55"/>
                    </a:cubicBezTo>
                    <a:cubicBezTo>
                      <a:pt x="33" y="52"/>
                      <a:pt x="28" y="51"/>
                      <a:pt x="26" y="53"/>
                    </a:cubicBezTo>
                    <a:cubicBezTo>
                      <a:pt x="10" y="78"/>
                      <a:pt x="10" y="78"/>
                      <a:pt x="10" y="78"/>
                    </a:cubicBezTo>
                    <a:cubicBezTo>
                      <a:pt x="8" y="79"/>
                      <a:pt x="11" y="84"/>
                      <a:pt x="16" y="87"/>
                    </a:cubicBezTo>
                    <a:cubicBezTo>
                      <a:pt x="49" y="113"/>
                      <a:pt x="49" y="113"/>
                      <a:pt x="49" y="113"/>
                    </a:cubicBezTo>
                    <a:cubicBezTo>
                      <a:pt x="46" y="121"/>
                      <a:pt x="44" y="131"/>
                      <a:pt x="43" y="140"/>
                    </a:cubicBezTo>
                    <a:cubicBezTo>
                      <a:pt x="42" y="150"/>
                      <a:pt x="43" y="159"/>
                      <a:pt x="45" y="168"/>
                    </a:cubicBezTo>
                    <a:cubicBezTo>
                      <a:pt x="8" y="189"/>
                      <a:pt x="8" y="189"/>
                      <a:pt x="8" y="189"/>
                    </a:cubicBezTo>
                    <a:cubicBezTo>
                      <a:pt x="3" y="192"/>
                      <a:pt x="0" y="196"/>
                      <a:pt x="1" y="198"/>
                    </a:cubicBezTo>
                    <a:cubicBezTo>
                      <a:pt x="14" y="225"/>
                      <a:pt x="14" y="225"/>
                      <a:pt x="14" y="225"/>
                    </a:cubicBezTo>
                    <a:cubicBezTo>
                      <a:pt x="15" y="227"/>
                      <a:pt x="20" y="226"/>
                      <a:pt x="25" y="224"/>
                    </a:cubicBezTo>
                    <a:cubicBezTo>
                      <a:pt x="64" y="208"/>
                      <a:pt x="64" y="208"/>
                      <a:pt x="64" y="208"/>
                    </a:cubicBezTo>
                    <a:cubicBezTo>
                      <a:pt x="76" y="223"/>
                      <a:pt x="92" y="234"/>
                      <a:pt x="110" y="239"/>
                    </a:cubicBezTo>
                    <a:cubicBezTo>
                      <a:pt x="110" y="282"/>
                      <a:pt x="110" y="282"/>
                      <a:pt x="110" y="282"/>
                    </a:cubicBezTo>
                    <a:cubicBezTo>
                      <a:pt x="110" y="287"/>
                      <a:pt x="112" y="292"/>
                      <a:pt x="114" y="292"/>
                    </a:cubicBezTo>
                    <a:cubicBezTo>
                      <a:pt x="143" y="294"/>
                      <a:pt x="143" y="294"/>
                      <a:pt x="143" y="294"/>
                    </a:cubicBezTo>
                    <a:cubicBezTo>
                      <a:pt x="146" y="295"/>
                      <a:pt x="148" y="290"/>
                      <a:pt x="149" y="284"/>
                    </a:cubicBezTo>
                    <a:cubicBezTo>
                      <a:pt x="154" y="243"/>
                      <a:pt x="154" y="243"/>
                      <a:pt x="154" y="243"/>
                    </a:cubicBezTo>
                    <a:cubicBezTo>
                      <a:pt x="173" y="240"/>
                      <a:pt x="191" y="231"/>
                      <a:pt x="205" y="218"/>
                    </a:cubicBezTo>
                    <a:cubicBezTo>
                      <a:pt x="241" y="240"/>
                      <a:pt x="241" y="240"/>
                      <a:pt x="241" y="240"/>
                    </a:cubicBezTo>
                    <a:cubicBezTo>
                      <a:pt x="246" y="243"/>
                      <a:pt x="251" y="243"/>
                      <a:pt x="252" y="242"/>
                    </a:cubicBezTo>
                    <a:cubicBezTo>
                      <a:pt x="269" y="217"/>
                      <a:pt x="269" y="217"/>
                      <a:pt x="269" y="217"/>
                    </a:cubicBezTo>
                    <a:cubicBezTo>
                      <a:pt x="270" y="215"/>
                      <a:pt x="267" y="211"/>
                      <a:pt x="263" y="207"/>
                    </a:cubicBezTo>
                    <a:cubicBezTo>
                      <a:pt x="229" y="182"/>
                      <a:pt x="229" y="182"/>
                      <a:pt x="229" y="182"/>
                    </a:cubicBezTo>
                    <a:cubicBezTo>
                      <a:pt x="233" y="173"/>
                      <a:pt x="235" y="164"/>
                      <a:pt x="235" y="154"/>
                    </a:cubicBezTo>
                    <a:cubicBezTo>
                      <a:pt x="236" y="145"/>
                      <a:pt x="235" y="135"/>
                      <a:pt x="233" y="126"/>
                    </a:cubicBezTo>
                    <a:cubicBezTo>
                      <a:pt x="270" y="105"/>
                      <a:pt x="270" y="105"/>
                      <a:pt x="270" y="105"/>
                    </a:cubicBezTo>
                    <a:cubicBezTo>
                      <a:pt x="275" y="103"/>
                      <a:pt x="278" y="99"/>
                      <a:pt x="277" y="97"/>
                    </a:cubicBezTo>
                    <a:close/>
                    <a:moveTo>
                      <a:pt x="139" y="222"/>
                    </a:moveTo>
                    <a:cubicBezTo>
                      <a:pt x="98" y="222"/>
                      <a:pt x="65" y="189"/>
                      <a:pt x="65" y="147"/>
                    </a:cubicBezTo>
                    <a:cubicBezTo>
                      <a:pt x="65" y="106"/>
                      <a:pt x="98" y="73"/>
                      <a:pt x="139" y="73"/>
                    </a:cubicBezTo>
                    <a:cubicBezTo>
                      <a:pt x="180" y="73"/>
                      <a:pt x="214" y="106"/>
                      <a:pt x="214" y="147"/>
                    </a:cubicBezTo>
                    <a:cubicBezTo>
                      <a:pt x="214" y="189"/>
                      <a:pt x="180" y="222"/>
                      <a:pt x="139" y="22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85" name="Freeform 11">
                <a:extLst>
                  <a:ext uri="{FF2B5EF4-FFF2-40B4-BE49-F238E27FC236}">
                    <a16:creationId xmlns:a16="http://schemas.microsoft.com/office/drawing/2014/main" id="{F17FCB2D-9B1E-45FA-AD1C-DA2C3D451D30}"/>
                  </a:ext>
                </a:extLst>
              </p:cNvPr>
              <p:cNvSpPr>
                <a:spLocks noEditPoints="1"/>
              </p:cNvSpPr>
              <p:nvPr/>
            </p:nvSpPr>
            <p:spPr bwMode="auto">
              <a:xfrm>
                <a:off x="4139494" y="1872633"/>
                <a:ext cx="221280" cy="222426"/>
              </a:xfrm>
              <a:custGeom>
                <a:avLst/>
                <a:gdLst/>
                <a:ahLst/>
                <a:cxnLst>
                  <a:cxn ang="0">
                    <a:pos x="70" y="0"/>
                  </a:cxn>
                  <a:cxn ang="0">
                    <a:pos x="0" y="70"/>
                  </a:cxn>
                  <a:cxn ang="0">
                    <a:pos x="70" y="141"/>
                  </a:cxn>
                  <a:cxn ang="0">
                    <a:pos x="140" y="70"/>
                  </a:cxn>
                  <a:cxn ang="0">
                    <a:pos x="70" y="0"/>
                  </a:cxn>
                  <a:cxn ang="0">
                    <a:pos x="94" y="31"/>
                  </a:cxn>
                  <a:cxn ang="0">
                    <a:pos x="109" y="31"/>
                  </a:cxn>
                  <a:cxn ang="0">
                    <a:pos x="109" y="46"/>
                  </a:cxn>
                  <a:cxn ang="0">
                    <a:pos x="94" y="46"/>
                  </a:cxn>
                  <a:cxn ang="0">
                    <a:pos x="94" y="31"/>
                  </a:cxn>
                  <a:cxn ang="0">
                    <a:pos x="70" y="15"/>
                  </a:cxn>
                  <a:cxn ang="0">
                    <a:pos x="80" y="26"/>
                  </a:cxn>
                  <a:cxn ang="0">
                    <a:pos x="70" y="36"/>
                  </a:cxn>
                  <a:cxn ang="0">
                    <a:pos x="60" y="26"/>
                  </a:cxn>
                  <a:cxn ang="0">
                    <a:pos x="70" y="15"/>
                  </a:cxn>
                  <a:cxn ang="0">
                    <a:pos x="31" y="31"/>
                  </a:cxn>
                  <a:cxn ang="0">
                    <a:pos x="46" y="31"/>
                  </a:cxn>
                  <a:cxn ang="0">
                    <a:pos x="46" y="46"/>
                  </a:cxn>
                  <a:cxn ang="0">
                    <a:pos x="31" y="46"/>
                  </a:cxn>
                  <a:cxn ang="0">
                    <a:pos x="31" y="31"/>
                  </a:cxn>
                  <a:cxn ang="0">
                    <a:pos x="15" y="70"/>
                  </a:cxn>
                  <a:cxn ang="0">
                    <a:pos x="25" y="60"/>
                  </a:cxn>
                  <a:cxn ang="0">
                    <a:pos x="36" y="70"/>
                  </a:cxn>
                  <a:cxn ang="0">
                    <a:pos x="25" y="81"/>
                  </a:cxn>
                  <a:cxn ang="0">
                    <a:pos x="15" y="70"/>
                  </a:cxn>
                  <a:cxn ang="0">
                    <a:pos x="46" y="109"/>
                  </a:cxn>
                  <a:cxn ang="0">
                    <a:pos x="31" y="109"/>
                  </a:cxn>
                  <a:cxn ang="0">
                    <a:pos x="31" y="95"/>
                  </a:cxn>
                  <a:cxn ang="0">
                    <a:pos x="46" y="95"/>
                  </a:cxn>
                  <a:cxn ang="0">
                    <a:pos x="46" y="109"/>
                  </a:cxn>
                  <a:cxn ang="0">
                    <a:pos x="70" y="125"/>
                  </a:cxn>
                  <a:cxn ang="0">
                    <a:pos x="60" y="115"/>
                  </a:cxn>
                  <a:cxn ang="0">
                    <a:pos x="70" y="105"/>
                  </a:cxn>
                  <a:cxn ang="0">
                    <a:pos x="80" y="115"/>
                  </a:cxn>
                  <a:cxn ang="0">
                    <a:pos x="70" y="125"/>
                  </a:cxn>
                  <a:cxn ang="0">
                    <a:pos x="70" y="97"/>
                  </a:cxn>
                  <a:cxn ang="0">
                    <a:pos x="44" y="70"/>
                  </a:cxn>
                  <a:cxn ang="0">
                    <a:pos x="70" y="44"/>
                  </a:cxn>
                  <a:cxn ang="0">
                    <a:pos x="96" y="70"/>
                  </a:cxn>
                  <a:cxn ang="0">
                    <a:pos x="70" y="97"/>
                  </a:cxn>
                  <a:cxn ang="0">
                    <a:pos x="109" y="109"/>
                  </a:cxn>
                  <a:cxn ang="0">
                    <a:pos x="94" y="109"/>
                  </a:cxn>
                  <a:cxn ang="0">
                    <a:pos x="94" y="95"/>
                  </a:cxn>
                  <a:cxn ang="0">
                    <a:pos x="109" y="95"/>
                  </a:cxn>
                  <a:cxn ang="0">
                    <a:pos x="109" y="109"/>
                  </a:cxn>
                  <a:cxn ang="0">
                    <a:pos x="115" y="81"/>
                  </a:cxn>
                  <a:cxn ang="0">
                    <a:pos x="104" y="70"/>
                  </a:cxn>
                  <a:cxn ang="0">
                    <a:pos x="115" y="60"/>
                  </a:cxn>
                  <a:cxn ang="0">
                    <a:pos x="125" y="70"/>
                  </a:cxn>
                  <a:cxn ang="0">
                    <a:pos x="115" y="81"/>
                  </a:cxn>
                </a:cxnLst>
                <a:rect l="0" t="0" r="r" b="b"/>
                <a:pathLst>
                  <a:path w="140" h="141">
                    <a:moveTo>
                      <a:pt x="70" y="0"/>
                    </a:moveTo>
                    <a:cubicBezTo>
                      <a:pt x="31" y="0"/>
                      <a:pt x="0" y="32"/>
                      <a:pt x="0" y="70"/>
                    </a:cubicBezTo>
                    <a:cubicBezTo>
                      <a:pt x="0" y="109"/>
                      <a:pt x="31" y="141"/>
                      <a:pt x="70" y="141"/>
                    </a:cubicBezTo>
                    <a:cubicBezTo>
                      <a:pt x="109" y="141"/>
                      <a:pt x="140" y="109"/>
                      <a:pt x="140" y="70"/>
                    </a:cubicBezTo>
                    <a:cubicBezTo>
                      <a:pt x="140" y="32"/>
                      <a:pt x="109" y="0"/>
                      <a:pt x="70" y="0"/>
                    </a:cubicBezTo>
                    <a:close/>
                    <a:moveTo>
                      <a:pt x="94" y="31"/>
                    </a:moveTo>
                    <a:cubicBezTo>
                      <a:pt x="98" y="27"/>
                      <a:pt x="105" y="27"/>
                      <a:pt x="109" y="31"/>
                    </a:cubicBezTo>
                    <a:cubicBezTo>
                      <a:pt x="113" y="36"/>
                      <a:pt x="113" y="42"/>
                      <a:pt x="109" y="46"/>
                    </a:cubicBezTo>
                    <a:cubicBezTo>
                      <a:pt x="105" y="50"/>
                      <a:pt x="98" y="50"/>
                      <a:pt x="94" y="46"/>
                    </a:cubicBezTo>
                    <a:cubicBezTo>
                      <a:pt x="90" y="42"/>
                      <a:pt x="90" y="36"/>
                      <a:pt x="94" y="31"/>
                    </a:cubicBezTo>
                    <a:close/>
                    <a:moveTo>
                      <a:pt x="70" y="15"/>
                    </a:moveTo>
                    <a:cubicBezTo>
                      <a:pt x="76" y="15"/>
                      <a:pt x="80" y="20"/>
                      <a:pt x="80" y="26"/>
                    </a:cubicBezTo>
                    <a:cubicBezTo>
                      <a:pt x="80" y="31"/>
                      <a:pt x="76" y="36"/>
                      <a:pt x="70" y="36"/>
                    </a:cubicBezTo>
                    <a:cubicBezTo>
                      <a:pt x="64" y="36"/>
                      <a:pt x="60" y="31"/>
                      <a:pt x="60" y="26"/>
                    </a:cubicBezTo>
                    <a:cubicBezTo>
                      <a:pt x="60" y="20"/>
                      <a:pt x="64" y="15"/>
                      <a:pt x="70" y="15"/>
                    </a:cubicBezTo>
                    <a:close/>
                    <a:moveTo>
                      <a:pt x="31" y="31"/>
                    </a:moveTo>
                    <a:cubicBezTo>
                      <a:pt x="35" y="27"/>
                      <a:pt x="42" y="27"/>
                      <a:pt x="46" y="31"/>
                    </a:cubicBezTo>
                    <a:cubicBezTo>
                      <a:pt x="50" y="36"/>
                      <a:pt x="50" y="42"/>
                      <a:pt x="46" y="46"/>
                    </a:cubicBezTo>
                    <a:cubicBezTo>
                      <a:pt x="42" y="50"/>
                      <a:pt x="35" y="50"/>
                      <a:pt x="31" y="46"/>
                    </a:cubicBezTo>
                    <a:cubicBezTo>
                      <a:pt x="27" y="42"/>
                      <a:pt x="27" y="36"/>
                      <a:pt x="31" y="31"/>
                    </a:cubicBezTo>
                    <a:close/>
                    <a:moveTo>
                      <a:pt x="15" y="70"/>
                    </a:moveTo>
                    <a:cubicBezTo>
                      <a:pt x="15" y="65"/>
                      <a:pt x="20" y="60"/>
                      <a:pt x="25" y="60"/>
                    </a:cubicBezTo>
                    <a:cubicBezTo>
                      <a:pt x="31" y="60"/>
                      <a:pt x="36" y="65"/>
                      <a:pt x="36" y="70"/>
                    </a:cubicBezTo>
                    <a:cubicBezTo>
                      <a:pt x="36" y="76"/>
                      <a:pt x="31" y="81"/>
                      <a:pt x="25" y="81"/>
                    </a:cubicBezTo>
                    <a:cubicBezTo>
                      <a:pt x="20" y="81"/>
                      <a:pt x="15" y="76"/>
                      <a:pt x="15" y="70"/>
                    </a:cubicBezTo>
                    <a:close/>
                    <a:moveTo>
                      <a:pt x="46" y="109"/>
                    </a:moveTo>
                    <a:cubicBezTo>
                      <a:pt x="42" y="113"/>
                      <a:pt x="35" y="113"/>
                      <a:pt x="31" y="109"/>
                    </a:cubicBezTo>
                    <a:cubicBezTo>
                      <a:pt x="27" y="105"/>
                      <a:pt x="27" y="99"/>
                      <a:pt x="31" y="95"/>
                    </a:cubicBezTo>
                    <a:cubicBezTo>
                      <a:pt x="35" y="91"/>
                      <a:pt x="42" y="91"/>
                      <a:pt x="46" y="95"/>
                    </a:cubicBezTo>
                    <a:cubicBezTo>
                      <a:pt x="50" y="99"/>
                      <a:pt x="50" y="105"/>
                      <a:pt x="46" y="109"/>
                    </a:cubicBezTo>
                    <a:close/>
                    <a:moveTo>
                      <a:pt x="70" y="125"/>
                    </a:moveTo>
                    <a:cubicBezTo>
                      <a:pt x="64" y="125"/>
                      <a:pt x="60" y="121"/>
                      <a:pt x="60" y="115"/>
                    </a:cubicBezTo>
                    <a:cubicBezTo>
                      <a:pt x="60" y="109"/>
                      <a:pt x="64" y="105"/>
                      <a:pt x="70" y="105"/>
                    </a:cubicBezTo>
                    <a:cubicBezTo>
                      <a:pt x="76" y="105"/>
                      <a:pt x="80" y="109"/>
                      <a:pt x="80" y="115"/>
                    </a:cubicBezTo>
                    <a:cubicBezTo>
                      <a:pt x="80" y="121"/>
                      <a:pt x="76" y="125"/>
                      <a:pt x="70" y="125"/>
                    </a:cubicBezTo>
                    <a:close/>
                    <a:moveTo>
                      <a:pt x="70" y="97"/>
                    </a:moveTo>
                    <a:cubicBezTo>
                      <a:pt x="56" y="97"/>
                      <a:pt x="44" y="85"/>
                      <a:pt x="44" y="70"/>
                    </a:cubicBezTo>
                    <a:cubicBezTo>
                      <a:pt x="44" y="56"/>
                      <a:pt x="56" y="44"/>
                      <a:pt x="70" y="44"/>
                    </a:cubicBezTo>
                    <a:cubicBezTo>
                      <a:pt x="85" y="44"/>
                      <a:pt x="96" y="56"/>
                      <a:pt x="96" y="70"/>
                    </a:cubicBezTo>
                    <a:cubicBezTo>
                      <a:pt x="96" y="85"/>
                      <a:pt x="85" y="97"/>
                      <a:pt x="70" y="97"/>
                    </a:cubicBezTo>
                    <a:close/>
                    <a:moveTo>
                      <a:pt x="109" y="109"/>
                    </a:moveTo>
                    <a:cubicBezTo>
                      <a:pt x="105" y="113"/>
                      <a:pt x="98" y="113"/>
                      <a:pt x="94" y="109"/>
                    </a:cubicBezTo>
                    <a:cubicBezTo>
                      <a:pt x="90" y="105"/>
                      <a:pt x="90" y="99"/>
                      <a:pt x="94" y="95"/>
                    </a:cubicBezTo>
                    <a:cubicBezTo>
                      <a:pt x="98" y="91"/>
                      <a:pt x="105" y="91"/>
                      <a:pt x="109" y="95"/>
                    </a:cubicBezTo>
                    <a:cubicBezTo>
                      <a:pt x="113" y="99"/>
                      <a:pt x="113" y="105"/>
                      <a:pt x="109" y="109"/>
                    </a:cubicBezTo>
                    <a:close/>
                    <a:moveTo>
                      <a:pt x="115" y="81"/>
                    </a:moveTo>
                    <a:cubicBezTo>
                      <a:pt x="109" y="81"/>
                      <a:pt x="104" y="76"/>
                      <a:pt x="104" y="70"/>
                    </a:cubicBezTo>
                    <a:cubicBezTo>
                      <a:pt x="104" y="65"/>
                      <a:pt x="109" y="60"/>
                      <a:pt x="115" y="60"/>
                    </a:cubicBezTo>
                    <a:cubicBezTo>
                      <a:pt x="120" y="60"/>
                      <a:pt x="125" y="65"/>
                      <a:pt x="125" y="70"/>
                    </a:cubicBezTo>
                    <a:cubicBezTo>
                      <a:pt x="125" y="76"/>
                      <a:pt x="120" y="81"/>
                      <a:pt x="115" y="8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86" name="Oval 85">
                <a:extLst>
                  <a:ext uri="{FF2B5EF4-FFF2-40B4-BE49-F238E27FC236}">
                    <a16:creationId xmlns:a16="http://schemas.microsoft.com/office/drawing/2014/main" id="{F1E4B4F1-8ACF-4EB4-BC08-B02318D23AEE}"/>
                  </a:ext>
                </a:extLst>
              </p:cNvPr>
              <p:cNvSpPr>
                <a:spLocks noChangeArrowheads="1"/>
              </p:cNvSpPr>
              <p:nvPr/>
            </p:nvSpPr>
            <p:spPr bwMode="auto">
              <a:xfrm>
                <a:off x="4224337" y="1959769"/>
                <a:ext cx="50447" cy="48154"/>
              </a:xfrm>
              <a:prstGeom prst="ellipse">
                <a:avLst/>
              </a:pr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87" name="Freeform 13">
                <a:extLst>
                  <a:ext uri="{FF2B5EF4-FFF2-40B4-BE49-F238E27FC236}">
                    <a16:creationId xmlns:a16="http://schemas.microsoft.com/office/drawing/2014/main" id="{26DBA9BF-AEDC-4425-8923-A0D4E70FA827}"/>
                  </a:ext>
                </a:extLst>
              </p:cNvPr>
              <p:cNvSpPr>
                <a:spLocks noEditPoints="1"/>
              </p:cNvSpPr>
              <p:nvPr/>
            </p:nvSpPr>
            <p:spPr bwMode="auto">
              <a:xfrm>
                <a:off x="3843690" y="2655711"/>
                <a:ext cx="465490" cy="464344"/>
              </a:xfrm>
              <a:custGeom>
                <a:avLst/>
                <a:gdLst/>
                <a:ahLst/>
                <a:cxnLst>
                  <a:cxn ang="0">
                    <a:pos x="283" y="89"/>
                  </a:cxn>
                  <a:cxn ang="0">
                    <a:pos x="261" y="91"/>
                  </a:cxn>
                  <a:cxn ang="0">
                    <a:pos x="252" y="47"/>
                  </a:cxn>
                  <a:cxn ang="0">
                    <a:pos x="237" y="30"/>
                  </a:cxn>
                  <a:cxn ang="0">
                    <a:pos x="218" y="42"/>
                  </a:cxn>
                  <a:cxn ang="0">
                    <a:pos x="200" y="12"/>
                  </a:cxn>
                  <a:cxn ang="0">
                    <a:pos x="179" y="3"/>
                  </a:cxn>
                  <a:cxn ang="0">
                    <a:pos x="167" y="22"/>
                  </a:cxn>
                  <a:cxn ang="0">
                    <a:pos x="137" y="3"/>
                  </a:cxn>
                  <a:cxn ang="0">
                    <a:pos x="114" y="4"/>
                  </a:cxn>
                  <a:cxn ang="0">
                    <a:pos x="112" y="26"/>
                  </a:cxn>
                  <a:cxn ang="0">
                    <a:pos x="77" y="21"/>
                  </a:cxn>
                  <a:cxn ang="0">
                    <a:pos x="57" y="31"/>
                  </a:cxn>
                  <a:cxn ang="0">
                    <a:pos x="64" y="52"/>
                  </a:cxn>
                  <a:cxn ang="0">
                    <a:pos x="30" y="63"/>
                  </a:cxn>
                  <a:cxn ang="0">
                    <a:pos x="16" y="80"/>
                  </a:cxn>
                  <a:cxn ang="0">
                    <a:pos x="32" y="96"/>
                  </a:cxn>
                  <a:cxn ang="0">
                    <a:pos x="5" y="120"/>
                  </a:cxn>
                  <a:cxn ang="0">
                    <a:pos x="0" y="142"/>
                  </a:cxn>
                  <a:cxn ang="0">
                    <a:pos x="21" y="150"/>
                  </a:cxn>
                  <a:cxn ang="0">
                    <a:pos x="24" y="174"/>
                  </a:cxn>
                  <a:cxn ang="0">
                    <a:pos x="6" y="187"/>
                  </a:cxn>
                  <a:cxn ang="0">
                    <a:pos x="16" y="207"/>
                  </a:cxn>
                  <a:cxn ang="0">
                    <a:pos x="54" y="232"/>
                  </a:cxn>
                  <a:cxn ang="0">
                    <a:pos x="44" y="252"/>
                  </a:cxn>
                  <a:cxn ang="0">
                    <a:pos x="63" y="265"/>
                  </a:cxn>
                  <a:cxn ang="0">
                    <a:pos x="98" y="264"/>
                  </a:cxn>
                  <a:cxn ang="0">
                    <a:pos x="98" y="286"/>
                  </a:cxn>
                  <a:cxn ang="0">
                    <a:pos x="120" y="290"/>
                  </a:cxn>
                  <a:cxn ang="0">
                    <a:pos x="153" y="274"/>
                  </a:cxn>
                  <a:cxn ang="0">
                    <a:pos x="162" y="294"/>
                  </a:cxn>
                  <a:cxn ang="0">
                    <a:pos x="184" y="288"/>
                  </a:cxn>
                  <a:cxn ang="0">
                    <a:pos x="206" y="260"/>
                  </a:cxn>
                  <a:cxn ang="0">
                    <a:pos x="223" y="274"/>
                  </a:cxn>
                  <a:cxn ang="0">
                    <a:pos x="240" y="259"/>
                  </a:cxn>
                  <a:cxn ang="0">
                    <a:pos x="248" y="225"/>
                  </a:cxn>
                  <a:cxn ang="0">
                    <a:pos x="269" y="230"/>
                  </a:cxn>
                  <a:cxn ang="0">
                    <a:pos x="278" y="210"/>
                  </a:cxn>
                  <a:cxn ang="0">
                    <a:pos x="271" y="175"/>
                  </a:cxn>
                  <a:cxn ang="0">
                    <a:pos x="293" y="171"/>
                  </a:cxn>
                  <a:cxn ang="0">
                    <a:pos x="293" y="149"/>
                  </a:cxn>
                  <a:cxn ang="0">
                    <a:pos x="273" y="127"/>
                  </a:cxn>
                  <a:cxn ang="0">
                    <a:pos x="288" y="111"/>
                  </a:cxn>
                  <a:cxn ang="0">
                    <a:pos x="215" y="228"/>
                  </a:cxn>
                  <a:cxn ang="0">
                    <a:pos x="175" y="248"/>
                  </a:cxn>
                  <a:cxn ang="0">
                    <a:pos x="154" y="252"/>
                  </a:cxn>
                  <a:cxn ang="0">
                    <a:pos x="109" y="245"/>
                  </a:cxn>
                  <a:cxn ang="0">
                    <a:pos x="66" y="212"/>
                  </a:cxn>
                  <a:cxn ang="0">
                    <a:pos x="46" y="171"/>
                  </a:cxn>
                  <a:cxn ang="0">
                    <a:pos x="43" y="147"/>
                  </a:cxn>
                  <a:cxn ang="0">
                    <a:pos x="53" y="103"/>
                  </a:cxn>
                  <a:cxn ang="0">
                    <a:pos x="81" y="67"/>
                  </a:cxn>
                  <a:cxn ang="0">
                    <a:pos x="121" y="46"/>
                  </a:cxn>
                  <a:cxn ang="0">
                    <a:pos x="142" y="43"/>
                  </a:cxn>
                  <a:cxn ang="0">
                    <a:pos x="186" y="50"/>
                  </a:cxn>
                  <a:cxn ang="0">
                    <a:pos x="230" y="82"/>
                  </a:cxn>
                  <a:cxn ang="0">
                    <a:pos x="250" y="123"/>
                  </a:cxn>
                  <a:cxn ang="0">
                    <a:pos x="252" y="147"/>
                  </a:cxn>
                  <a:cxn ang="0">
                    <a:pos x="243" y="192"/>
                  </a:cxn>
                  <a:cxn ang="0">
                    <a:pos x="215" y="228"/>
                  </a:cxn>
                </a:cxnLst>
                <a:rect l="0" t="0" r="r" b="b"/>
                <a:pathLst>
                  <a:path w="295" h="294">
                    <a:moveTo>
                      <a:pt x="290" y="108"/>
                    </a:moveTo>
                    <a:cubicBezTo>
                      <a:pt x="283" y="89"/>
                      <a:pt x="283" y="89"/>
                      <a:pt x="283" y="89"/>
                    </a:cubicBezTo>
                    <a:cubicBezTo>
                      <a:pt x="283" y="88"/>
                      <a:pt x="281" y="87"/>
                      <a:pt x="280" y="87"/>
                    </a:cubicBezTo>
                    <a:cubicBezTo>
                      <a:pt x="261" y="91"/>
                      <a:pt x="261" y="91"/>
                      <a:pt x="261" y="91"/>
                    </a:cubicBezTo>
                    <a:cubicBezTo>
                      <a:pt x="256" y="81"/>
                      <a:pt x="250" y="71"/>
                      <a:pt x="242" y="63"/>
                    </a:cubicBezTo>
                    <a:cubicBezTo>
                      <a:pt x="252" y="47"/>
                      <a:pt x="252" y="47"/>
                      <a:pt x="252" y="47"/>
                    </a:cubicBezTo>
                    <a:cubicBezTo>
                      <a:pt x="253" y="45"/>
                      <a:pt x="253" y="43"/>
                      <a:pt x="252" y="42"/>
                    </a:cubicBezTo>
                    <a:cubicBezTo>
                      <a:pt x="237" y="30"/>
                      <a:pt x="237" y="30"/>
                      <a:pt x="237" y="30"/>
                    </a:cubicBezTo>
                    <a:cubicBezTo>
                      <a:pt x="236" y="29"/>
                      <a:pt x="234" y="29"/>
                      <a:pt x="233" y="30"/>
                    </a:cubicBezTo>
                    <a:cubicBezTo>
                      <a:pt x="218" y="42"/>
                      <a:pt x="218" y="42"/>
                      <a:pt x="218" y="42"/>
                    </a:cubicBezTo>
                    <a:cubicBezTo>
                      <a:pt x="212" y="38"/>
                      <a:pt x="205" y="34"/>
                      <a:pt x="197" y="31"/>
                    </a:cubicBezTo>
                    <a:cubicBezTo>
                      <a:pt x="200" y="12"/>
                      <a:pt x="200" y="12"/>
                      <a:pt x="200" y="12"/>
                    </a:cubicBezTo>
                    <a:cubicBezTo>
                      <a:pt x="200" y="10"/>
                      <a:pt x="199" y="9"/>
                      <a:pt x="198" y="8"/>
                    </a:cubicBezTo>
                    <a:cubicBezTo>
                      <a:pt x="179" y="3"/>
                      <a:pt x="179" y="3"/>
                      <a:pt x="179" y="3"/>
                    </a:cubicBezTo>
                    <a:cubicBezTo>
                      <a:pt x="178" y="3"/>
                      <a:pt x="176" y="4"/>
                      <a:pt x="175" y="5"/>
                    </a:cubicBezTo>
                    <a:cubicBezTo>
                      <a:pt x="167" y="22"/>
                      <a:pt x="167" y="22"/>
                      <a:pt x="167" y="22"/>
                    </a:cubicBezTo>
                    <a:cubicBezTo>
                      <a:pt x="159" y="21"/>
                      <a:pt x="151" y="20"/>
                      <a:pt x="143" y="21"/>
                    </a:cubicBezTo>
                    <a:cubicBezTo>
                      <a:pt x="137" y="3"/>
                      <a:pt x="137" y="3"/>
                      <a:pt x="137" y="3"/>
                    </a:cubicBezTo>
                    <a:cubicBezTo>
                      <a:pt x="136" y="1"/>
                      <a:pt x="135" y="0"/>
                      <a:pt x="133" y="1"/>
                    </a:cubicBezTo>
                    <a:cubicBezTo>
                      <a:pt x="114" y="4"/>
                      <a:pt x="114" y="4"/>
                      <a:pt x="114" y="4"/>
                    </a:cubicBezTo>
                    <a:cubicBezTo>
                      <a:pt x="113" y="4"/>
                      <a:pt x="112" y="5"/>
                      <a:pt x="112" y="7"/>
                    </a:cubicBezTo>
                    <a:cubicBezTo>
                      <a:pt x="112" y="26"/>
                      <a:pt x="112" y="26"/>
                      <a:pt x="112" y="26"/>
                    </a:cubicBezTo>
                    <a:cubicBezTo>
                      <a:pt x="104" y="28"/>
                      <a:pt x="97" y="31"/>
                      <a:pt x="90" y="35"/>
                    </a:cubicBezTo>
                    <a:cubicBezTo>
                      <a:pt x="77" y="21"/>
                      <a:pt x="77" y="21"/>
                      <a:pt x="77" y="21"/>
                    </a:cubicBezTo>
                    <a:cubicBezTo>
                      <a:pt x="76" y="20"/>
                      <a:pt x="74" y="19"/>
                      <a:pt x="73" y="20"/>
                    </a:cubicBezTo>
                    <a:cubicBezTo>
                      <a:pt x="57" y="31"/>
                      <a:pt x="57" y="31"/>
                      <a:pt x="57" y="31"/>
                    </a:cubicBezTo>
                    <a:cubicBezTo>
                      <a:pt x="56" y="32"/>
                      <a:pt x="55" y="34"/>
                      <a:pt x="56" y="35"/>
                    </a:cubicBezTo>
                    <a:cubicBezTo>
                      <a:pt x="64" y="52"/>
                      <a:pt x="64" y="52"/>
                      <a:pt x="64" y="52"/>
                    </a:cubicBezTo>
                    <a:cubicBezTo>
                      <a:pt x="58" y="58"/>
                      <a:pt x="53" y="63"/>
                      <a:pt x="48" y="70"/>
                    </a:cubicBezTo>
                    <a:cubicBezTo>
                      <a:pt x="30" y="63"/>
                      <a:pt x="30" y="63"/>
                      <a:pt x="30" y="63"/>
                    </a:cubicBezTo>
                    <a:cubicBezTo>
                      <a:pt x="29" y="62"/>
                      <a:pt x="27" y="63"/>
                      <a:pt x="26" y="64"/>
                    </a:cubicBezTo>
                    <a:cubicBezTo>
                      <a:pt x="16" y="80"/>
                      <a:pt x="16" y="80"/>
                      <a:pt x="16" y="80"/>
                    </a:cubicBezTo>
                    <a:cubicBezTo>
                      <a:pt x="15" y="82"/>
                      <a:pt x="16" y="84"/>
                      <a:pt x="17" y="85"/>
                    </a:cubicBezTo>
                    <a:cubicBezTo>
                      <a:pt x="32" y="96"/>
                      <a:pt x="32" y="96"/>
                      <a:pt x="32" y="96"/>
                    </a:cubicBezTo>
                    <a:cubicBezTo>
                      <a:pt x="29" y="104"/>
                      <a:pt x="26" y="111"/>
                      <a:pt x="24" y="119"/>
                    </a:cubicBezTo>
                    <a:cubicBezTo>
                      <a:pt x="5" y="120"/>
                      <a:pt x="5" y="120"/>
                      <a:pt x="5" y="120"/>
                    </a:cubicBezTo>
                    <a:cubicBezTo>
                      <a:pt x="4" y="120"/>
                      <a:pt x="2" y="122"/>
                      <a:pt x="2" y="123"/>
                    </a:cubicBezTo>
                    <a:cubicBezTo>
                      <a:pt x="0" y="142"/>
                      <a:pt x="0" y="142"/>
                      <a:pt x="0" y="142"/>
                    </a:cubicBezTo>
                    <a:cubicBezTo>
                      <a:pt x="0" y="144"/>
                      <a:pt x="1" y="145"/>
                      <a:pt x="3" y="146"/>
                    </a:cubicBezTo>
                    <a:cubicBezTo>
                      <a:pt x="21" y="150"/>
                      <a:pt x="21" y="150"/>
                      <a:pt x="21" y="150"/>
                    </a:cubicBezTo>
                    <a:cubicBezTo>
                      <a:pt x="21" y="156"/>
                      <a:pt x="22" y="162"/>
                      <a:pt x="23" y="167"/>
                    </a:cubicBezTo>
                    <a:cubicBezTo>
                      <a:pt x="23" y="170"/>
                      <a:pt x="24" y="172"/>
                      <a:pt x="24" y="174"/>
                    </a:cubicBezTo>
                    <a:cubicBezTo>
                      <a:pt x="7" y="183"/>
                      <a:pt x="7" y="183"/>
                      <a:pt x="7" y="183"/>
                    </a:cubicBezTo>
                    <a:cubicBezTo>
                      <a:pt x="6" y="184"/>
                      <a:pt x="5" y="185"/>
                      <a:pt x="6" y="187"/>
                    </a:cubicBezTo>
                    <a:cubicBezTo>
                      <a:pt x="12" y="205"/>
                      <a:pt x="12" y="205"/>
                      <a:pt x="12" y="205"/>
                    </a:cubicBezTo>
                    <a:cubicBezTo>
                      <a:pt x="13" y="206"/>
                      <a:pt x="14" y="207"/>
                      <a:pt x="16" y="207"/>
                    </a:cubicBezTo>
                    <a:cubicBezTo>
                      <a:pt x="34" y="203"/>
                      <a:pt x="34" y="203"/>
                      <a:pt x="34" y="203"/>
                    </a:cubicBezTo>
                    <a:cubicBezTo>
                      <a:pt x="39" y="214"/>
                      <a:pt x="46" y="223"/>
                      <a:pt x="54" y="232"/>
                    </a:cubicBezTo>
                    <a:cubicBezTo>
                      <a:pt x="43" y="248"/>
                      <a:pt x="43" y="248"/>
                      <a:pt x="43" y="248"/>
                    </a:cubicBezTo>
                    <a:cubicBezTo>
                      <a:pt x="42" y="249"/>
                      <a:pt x="43" y="251"/>
                      <a:pt x="44" y="252"/>
                    </a:cubicBezTo>
                    <a:cubicBezTo>
                      <a:pt x="58" y="265"/>
                      <a:pt x="58" y="265"/>
                      <a:pt x="58" y="265"/>
                    </a:cubicBezTo>
                    <a:cubicBezTo>
                      <a:pt x="60" y="266"/>
                      <a:pt x="61" y="266"/>
                      <a:pt x="63" y="265"/>
                    </a:cubicBezTo>
                    <a:cubicBezTo>
                      <a:pt x="77" y="252"/>
                      <a:pt x="77" y="252"/>
                      <a:pt x="77" y="252"/>
                    </a:cubicBezTo>
                    <a:cubicBezTo>
                      <a:pt x="84" y="257"/>
                      <a:pt x="91" y="261"/>
                      <a:pt x="98" y="264"/>
                    </a:cubicBezTo>
                    <a:cubicBezTo>
                      <a:pt x="96" y="283"/>
                      <a:pt x="96" y="283"/>
                      <a:pt x="96" y="283"/>
                    </a:cubicBezTo>
                    <a:cubicBezTo>
                      <a:pt x="95" y="284"/>
                      <a:pt x="96" y="286"/>
                      <a:pt x="98" y="286"/>
                    </a:cubicBezTo>
                    <a:cubicBezTo>
                      <a:pt x="116" y="291"/>
                      <a:pt x="116" y="291"/>
                      <a:pt x="116" y="291"/>
                    </a:cubicBezTo>
                    <a:cubicBezTo>
                      <a:pt x="118" y="292"/>
                      <a:pt x="120" y="291"/>
                      <a:pt x="120" y="290"/>
                    </a:cubicBezTo>
                    <a:cubicBezTo>
                      <a:pt x="128" y="272"/>
                      <a:pt x="128" y="272"/>
                      <a:pt x="128" y="272"/>
                    </a:cubicBezTo>
                    <a:cubicBezTo>
                      <a:pt x="136" y="274"/>
                      <a:pt x="144" y="274"/>
                      <a:pt x="153" y="274"/>
                    </a:cubicBezTo>
                    <a:cubicBezTo>
                      <a:pt x="159" y="292"/>
                      <a:pt x="159" y="292"/>
                      <a:pt x="159" y="292"/>
                    </a:cubicBezTo>
                    <a:cubicBezTo>
                      <a:pt x="159" y="293"/>
                      <a:pt x="161" y="294"/>
                      <a:pt x="162" y="294"/>
                    </a:cubicBezTo>
                    <a:cubicBezTo>
                      <a:pt x="181" y="291"/>
                      <a:pt x="181" y="291"/>
                      <a:pt x="181" y="291"/>
                    </a:cubicBezTo>
                    <a:cubicBezTo>
                      <a:pt x="183" y="291"/>
                      <a:pt x="184" y="289"/>
                      <a:pt x="184" y="288"/>
                    </a:cubicBezTo>
                    <a:cubicBezTo>
                      <a:pt x="183" y="269"/>
                      <a:pt x="183" y="269"/>
                      <a:pt x="183" y="269"/>
                    </a:cubicBezTo>
                    <a:cubicBezTo>
                      <a:pt x="191" y="266"/>
                      <a:pt x="199" y="263"/>
                      <a:pt x="206" y="260"/>
                    </a:cubicBezTo>
                    <a:cubicBezTo>
                      <a:pt x="219" y="274"/>
                      <a:pt x="219" y="274"/>
                      <a:pt x="219" y="274"/>
                    </a:cubicBezTo>
                    <a:cubicBezTo>
                      <a:pt x="220" y="275"/>
                      <a:pt x="222" y="275"/>
                      <a:pt x="223" y="274"/>
                    </a:cubicBezTo>
                    <a:cubicBezTo>
                      <a:pt x="239" y="263"/>
                      <a:pt x="239" y="263"/>
                      <a:pt x="239" y="263"/>
                    </a:cubicBezTo>
                    <a:cubicBezTo>
                      <a:pt x="240" y="262"/>
                      <a:pt x="240" y="261"/>
                      <a:pt x="240" y="259"/>
                    </a:cubicBezTo>
                    <a:cubicBezTo>
                      <a:pt x="231" y="242"/>
                      <a:pt x="231" y="242"/>
                      <a:pt x="231" y="242"/>
                    </a:cubicBezTo>
                    <a:cubicBezTo>
                      <a:pt x="237" y="237"/>
                      <a:pt x="243" y="231"/>
                      <a:pt x="248" y="225"/>
                    </a:cubicBezTo>
                    <a:cubicBezTo>
                      <a:pt x="265" y="232"/>
                      <a:pt x="265" y="232"/>
                      <a:pt x="265" y="232"/>
                    </a:cubicBezTo>
                    <a:cubicBezTo>
                      <a:pt x="267" y="232"/>
                      <a:pt x="269" y="232"/>
                      <a:pt x="269" y="230"/>
                    </a:cubicBezTo>
                    <a:cubicBezTo>
                      <a:pt x="279" y="214"/>
                      <a:pt x="279" y="214"/>
                      <a:pt x="279" y="214"/>
                    </a:cubicBezTo>
                    <a:cubicBezTo>
                      <a:pt x="280" y="213"/>
                      <a:pt x="280" y="211"/>
                      <a:pt x="278" y="210"/>
                    </a:cubicBezTo>
                    <a:cubicBezTo>
                      <a:pt x="264" y="198"/>
                      <a:pt x="264" y="198"/>
                      <a:pt x="264" y="198"/>
                    </a:cubicBezTo>
                    <a:cubicBezTo>
                      <a:pt x="267" y="191"/>
                      <a:pt x="270" y="183"/>
                      <a:pt x="271" y="175"/>
                    </a:cubicBezTo>
                    <a:cubicBezTo>
                      <a:pt x="290" y="174"/>
                      <a:pt x="290" y="174"/>
                      <a:pt x="290" y="174"/>
                    </a:cubicBezTo>
                    <a:cubicBezTo>
                      <a:pt x="292" y="174"/>
                      <a:pt x="293" y="173"/>
                      <a:pt x="293" y="171"/>
                    </a:cubicBezTo>
                    <a:cubicBezTo>
                      <a:pt x="295" y="152"/>
                      <a:pt x="295" y="152"/>
                      <a:pt x="295" y="152"/>
                    </a:cubicBezTo>
                    <a:cubicBezTo>
                      <a:pt x="295" y="151"/>
                      <a:pt x="294" y="149"/>
                      <a:pt x="293" y="149"/>
                    </a:cubicBezTo>
                    <a:cubicBezTo>
                      <a:pt x="274" y="144"/>
                      <a:pt x="274" y="144"/>
                      <a:pt x="274" y="144"/>
                    </a:cubicBezTo>
                    <a:cubicBezTo>
                      <a:pt x="274" y="139"/>
                      <a:pt x="274" y="133"/>
                      <a:pt x="273" y="127"/>
                    </a:cubicBezTo>
                    <a:cubicBezTo>
                      <a:pt x="272" y="125"/>
                      <a:pt x="272" y="123"/>
                      <a:pt x="271" y="120"/>
                    </a:cubicBezTo>
                    <a:cubicBezTo>
                      <a:pt x="288" y="111"/>
                      <a:pt x="288" y="111"/>
                      <a:pt x="288" y="111"/>
                    </a:cubicBezTo>
                    <a:cubicBezTo>
                      <a:pt x="290" y="111"/>
                      <a:pt x="290" y="109"/>
                      <a:pt x="290" y="108"/>
                    </a:cubicBezTo>
                    <a:close/>
                    <a:moveTo>
                      <a:pt x="215" y="228"/>
                    </a:moveTo>
                    <a:cubicBezTo>
                      <a:pt x="210" y="232"/>
                      <a:pt x="204" y="236"/>
                      <a:pt x="198" y="239"/>
                    </a:cubicBezTo>
                    <a:cubicBezTo>
                      <a:pt x="190" y="243"/>
                      <a:pt x="183" y="246"/>
                      <a:pt x="175" y="248"/>
                    </a:cubicBezTo>
                    <a:cubicBezTo>
                      <a:pt x="171" y="249"/>
                      <a:pt x="168" y="250"/>
                      <a:pt x="164" y="251"/>
                    </a:cubicBezTo>
                    <a:cubicBezTo>
                      <a:pt x="161" y="251"/>
                      <a:pt x="157" y="252"/>
                      <a:pt x="154" y="252"/>
                    </a:cubicBezTo>
                    <a:cubicBezTo>
                      <a:pt x="146" y="252"/>
                      <a:pt x="137" y="252"/>
                      <a:pt x="129" y="250"/>
                    </a:cubicBezTo>
                    <a:cubicBezTo>
                      <a:pt x="122" y="249"/>
                      <a:pt x="116" y="247"/>
                      <a:pt x="109" y="245"/>
                    </a:cubicBezTo>
                    <a:cubicBezTo>
                      <a:pt x="102" y="242"/>
                      <a:pt x="94" y="238"/>
                      <a:pt x="88" y="233"/>
                    </a:cubicBezTo>
                    <a:cubicBezTo>
                      <a:pt x="79" y="227"/>
                      <a:pt x="72" y="220"/>
                      <a:pt x="66" y="212"/>
                    </a:cubicBezTo>
                    <a:cubicBezTo>
                      <a:pt x="62" y="208"/>
                      <a:pt x="60" y="204"/>
                      <a:pt x="57" y="199"/>
                    </a:cubicBezTo>
                    <a:cubicBezTo>
                      <a:pt x="52" y="191"/>
                      <a:pt x="48" y="182"/>
                      <a:pt x="46" y="171"/>
                    </a:cubicBezTo>
                    <a:cubicBezTo>
                      <a:pt x="45" y="169"/>
                      <a:pt x="45" y="166"/>
                      <a:pt x="44" y="164"/>
                    </a:cubicBezTo>
                    <a:cubicBezTo>
                      <a:pt x="43" y="158"/>
                      <a:pt x="43" y="153"/>
                      <a:pt x="43" y="147"/>
                    </a:cubicBezTo>
                    <a:cubicBezTo>
                      <a:pt x="43" y="140"/>
                      <a:pt x="44" y="133"/>
                      <a:pt x="45" y="126"/>
                    </a:cubicBezTo>
                    <a:cubicBezTo>
                      <a:pt x="47" y="118"/>
                      <a:pt x="49" y="110"/>
                      <a:pt x="53" y="103"/>
                    </a:cubicBezTo>
                    <a:cubicBezTo>
                      <a:pt x="56" y="96"/>
                      <a:pt x="59" y="90"/>
                      <a:pt x="64" y="85"/>
                    </a:cubicBezTo>
                    <a:cubicBezTo>
                      <a:pt x="69" y="78"/>
                      <a:pt x="74" y="72"/>
                      <a:pt x="81" y="67"/>
                    </a:cubicBezTo>
                    <a:cubicBezTo>
                      <a:pt x="86" y="62"/>
                      <a:pt x="92" y="58"/>
                      <a:pt x="98" y="55"/>
                    </a:cubicBezTo>
                    <a:cubicBezTo>
                      <a:pt x="105" y="51"/>
                      <a:pt x="113" y="48"/>
                      <a:pt x="121" y="46"/>
                    </a:cubicBezTo>
                    <a:cubicBezTo>
                      <a:pt x="124" y="45"/>
                      <a:pt x="128" y="44"/>
                      <a:pt x="131" y="44"/>
                    </a:cubicBezTo>
                    <a:cubicBezTo>
                      <a:pt x="135" y="43"/>
                      <a:pt x="138" y="43"/>
                      <a:pt x="142" y="43"/>
                    </a:cubicBezTo>
                    <a:cubicBezTo>
                      <a:pt x="150" y="42"/>
                      <a:pt x="158" y="43"/>
                      <a:pt x="166" y="44"/>
                    </a:cubicBezTo>
                    <a:cubicBezTo>
                      <a:pt x="173" y="45"/>
                      <a:pt x="180" y="47"/>
                      <a:pt x="186" y="50"/>
                    </a:cubicBezTo>
                    <a:cubicBezTo>
                      <a:pt x="194" y="53"/>
                      <a:pt x="201" y="57"/>
                      <a:pt x="208" y="62"/>
                    </a:cubicBezTo>
                    <a:cubicBezTo>
                      <a:pt x="216" y="67"/>
                      <a:pt x="223" y="74"/>
                      <a:pt x="230" y="82"/>
                    </a:cubicBezTo>
                    <a:cubicBezTo>
                      <a:pt x="233" y="86"/>
                      <a:pt x="236" y="90"/>
                      <a:pt x="238" y="95"/>
                    </a:cubicBezTo>
                    <a:cubicBezTo>
                      <a:pt x="243" y="104"/>
                      <a:pt x="247" y="113"/>
                      <a:pt x="250" y="123"/>
                    </a:cubicBezTo>
                    <a:cubicBezTo>
                      <a:pt x="250" y="125"/>
                      <a:pt x="251" y="128"/>
                      <a:pt x="251" y="131"/>
                    </a:cubicBezTo>
                    <a:cubicBezTo>
                      <a:pt x="252" y="136"/>
                      <a:pt x="252" y="142"/>
                      <a:pt x="252" y="147"/>
                    </a:cubicBezTo>
                    <a:cubicBezTo>
                      <a:pt x="252" y="154"/>
                      <a:pt x="252" y="161"/>
                      <a:pt x="250" y="168"/>
                    </a:cubicBezTo>
                    <a:cubicBezTo>
                      <a:pt x="249" y="176"/>
                      <a:pt x="246" y="184"/>
                      <a:pt x="243" y="192"/>
                    </a:cubicBezTo>
                    <a:cubicBezTo>
                      <a:pt x="240" y="198"/>
                      <a:pt x="236" y="204"/>
                      <a:pt x="232" y="210"/>
                    </a:cubicBezTo>
                    <a:cubicBezTo>
                      <a:pt x="227" y="216"/>
                      <a:pt x="221" y="222"/>
                      <a:pt x="215" y="22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88" name="Freeform 19">
                <a:extLst>
                  <a:ext uri="{FF2B5EF4-FFF2-40B4-BE49-F238E27FC236}">
                    <a16:creationId xmlns:a16="http://schemas.microsoft.com/office/drawing/2014/main" id="{84C0BFDE-8441-4FD7-B63C-8A312611CE5B}"/>
                  </a:ext>
                </a:extLst>
              </p:cNvPr>
              <p:cNvSpPr>
                <a:spLocks/>
              </p:cNvSpPr>
              <p:nvPr/>
            </p:nvSpPr>
            <p:spPr bwMode="auto">
              <a:xfrm>
                <a:off x="3943438" y="2754313"/>
                <a:ext cx="268287" cy="269434"/>
              </a:xfrm>
              <a:custGeom>
                <a:avLst/>
                <a:gdLst/>
                <a:ahLst/>
                <a:cxnLst>
                  <a:cxn ang="0">
                    <a:pos x="167" y="66"/>
                  </a:cxn>
                  <a:cxn ang="0">
                    <a:pos x="158" y="43"/>
                  </a:cxn>
                  <a:cxn ang="0">
                    <a:pos x="151" y="32"/>
                  </a:cxn>
                  <a:cxn ang="0">
                    <a:pos x="134" y="16"/>
                  </a:cxn>
                  <a:cxn ang="0">
                    <a:pos x="116" y="6"/>
                  </a:cxn>
                  <a:cxn ang="0">
                    <a:pos x="100" y="1"/>
                  </a:cxn>
                  <a:cxn ang="0">
                    <a:pos x="80" y="0"/>
                  </a:cxn>
                  <a:cxn ang="0">
                    <a:pos x="71" y="1"/>
                  </a:cxn>
                  <a:cxn ang="0">
                    <a:pos x="63" y="3"/>
                  </a:cxn>
                  <a:cxn ang="0">
                    <a:pos x="44" y="10"/>
                  </a:cxn>
                  <a:cxn ang="0">
                    <a:pos x="30" y="20"/>
                  </a:cxn>
                  <a:cxn ang="0">
                    <a:pos x="16" y="35"/>
                  </a:cxn>
                  <a:cxn ang="0">
                    <a:pos x="8" y="49"/>
                  </a:cxn>
                  <a:cxn ang="0">
                    <a:pos x="1" y="68"/>
                  </a:cxn>
                  <a:cxn ang="0">
                    <a:pos x="0" y="85"/>
                  </a:cxn>
                  <a:cxn ang="0">
                    <a:pos x="1" y="99"/>
                  </a:cxn>
                  <a:cxn ang="0">
                    <a:pos x="2" y="105"/>
                  </a:cxn>
                  <a:cxn ang="0">
                    <a:pos x="11" y="128"/>
                  </a:cxn>
                  <a:cxn ang="0">
                    <a:pos x="18" y="138"/>
                  </a:cxn>
                  <a:cxn ang="0">
                    <a:pos x="36" y="155"/>
                  </a:cxn>
                  <a:cxn ang="0">
                    <a:pos x="53" y="164"/>
                  </a:cxn>
                  <a:cxn ang="0">
                    <a:pos x="70" y="169"/>
                  </a:cxn>
                  <a:cxn ang="0">
                    <a:pos x="90" y="170"/>
                  </a:cxn>
                  <a:cxn ang="0">
                    <a:pos x="98" y="169"/>
                  </a:cxn>
                  <a:cxn ang="0">
                    <a:pos x="107" y="167"/>
                  </a:cxn>
                  <a:cxn ang="0">
                    <a:pos x="125" y="160"/>
                  </a:cxn>
                  <a:cxn ang="0">
                    <a:pos x="139" y="150"/>
                  </a:cxn>
                  <a:cxn ang="0">
                    <a:pos x="153" y="136"/>
                  </a:cxn>
                  <a:cxn ang="0">
                    <a:pos x="162" y="121"/>
                  </a:cxn>
                  <a:cxn ang="0">
                    <a:pos x="168" y="102"/>
                  </a:cxn>
                  <a:cxn ang="0">
                    <a:pos x="170" y="85"/>
                  </a:cxn>
                  <a:cxn ang="0">
                    <a:pos x="169" y="72"/>
                  </a:cxn>
                  <a:cxn ang="0">
                    <a:pos x="167" y="66"/>
                  </a:cxn>
                </a:cxnLst>
                <a:rect l="0" t="0" r="r" b="b"/>
                <a:pathLst>
                  <a:path w="170" h="171">
                    <a:moveTo>
                      <a:pt x="167" y="66"/>
                    </a:moveTo>
                    <a:cubicBezTo>
                      <a:pt x="166" y="57"/>
                      <a:pt x="162" y="50"/>
                      <a:pt x="158" y="43"/>
                    </a:cubicBezTo>
                    <a:cubicBezTo>
                      <a:pt x="156" y="39"/>
                      <a:pt x="154" y="36"/>
                      <a:pt x="151" y="32"/>
                    </a:cubicBezTo>
                    <a:cubicBezTo>
                      <a:pt x="146" y="26"/>
                      <a:pt x="140" y="20"/>
                      <a:pt x="134" y="16"/>
                    </a:cubicBezTo>
                    <a:cubicBezTo>
                      <a:pt x="128" y="12"/>
                      <a:pt x="122" y="9"/>
                      <a:pt x="116" y="6"/>
                    </a:cubicBezTo>
                    <a:cubicBezTo>
                      <a:pt x="111" y="4"/>
                      <a:pt x="105" y="2"/>
                      <a:pt x="100" y="1"/>
                    </a:cubicBezTo>
                    <a:cubicBezTo>
                      <a:pt x="93" y="0"/>
                      <a:pt x="86" y="0"/>
                      <a:pt x="80" y="0"/>
                    </a:cubicBezTo>
                    <a:cubicBezTo>
                      <a:pt x="77" y="0"/>
                      <a:pt x="74" y="1"/>
                      <a:pt x="71" y="1"/>
                    </a:cubicBezTo>
                    <a:cubicBezTo>
                      <a:pt x="68" y="2"/>
                      <a:pt x="66" y="2"/>
                      <a:pt x="63" y="3"/>
                    </a:cubicBezTo>
                    <a:cubicBezTo>
                      <a:pt x="56" y="5"/>
                      <a:pt x="50" y="7"/>
                      <a:pt x="44" y="10"/>
                    </a:cubicBezTo>
                    <a:cubicBezTo>
                      <a:pt x="39" y="13"/>
                      <a:pt x="34" y="16"/>
                      <a:pt x="30" y="20"/>
                    </a:cubicBezTo>
                    <a:cubicBezTo>
                      <a:pt x="25" y="24"/>
                      <a:pt x="20" y="29"/>
                      <a:pt x="16" y="35"/>
                    </a:cubicBezTo>
                    <a:cubicBezTo>
                      <a:pt x="13" y="39"/>
                      <a:pt x="10" y="44"/>
                      <a:pt x="8" y="49"/>
                    </a:cubicBezTo>
                    <a:cubicBezTo>
                      <a:pt x="5" y="55"/>
                      <a:pt x="3" y="62"/>
                      <a:pt x="1" y="68"/>
                    </a:cubicBezTo>
                    <a:cubicBezTo>
                      <a:pt x="0" y="74"/>
                      <a:pt x="0" y="79"/>
                      <a:pt x="0" y="85"/>
                    </a:cubicBezTo>
                    <a:cubicBezTo>
                      <a:pt x="0" y="90"/>
                      <a:pt x="0" y="94"/>
                      <a:pt x="1" y="99"/>
                    </a:cubicBezTo>
                    <a:cubicBezTo>
                      <a:pt x="1" y="101"/>
                      <a:pt x="2" y="103"/>
                      <a:pt x="2" y="105"/>
                    </a:cubicBezTo>
                    <a:cubicBezTo>
                      <a:pt x="4" y="113"/>
                      <a:pt x="7" y="121"/>
                      <a:pt x="11" y="128"/>
                    </a:cubicBezTo>
                    <a:cubicBezTo>
                      <a:pt x="13" y="131"/>
                      <a:pt x="15" y="135"/>
                      <a:pt x="18" y="138"/>
                    </a:cubicBezTo>
                    <a:cubicBezTo>
                      <a:pt x="23" y="145"/>
                      <a:pt x="29" y="150"/>
                      <a:pt x="36" y="155"/>
                    </a:cubicBezTo>
                    <a:cubicBezTo>
                      <a:pt x="41" y="159"/>
                      <a:pt x="47" y="162"/>
                      <a:pt x="53" y="164"/>
                    </a:cubicBezTo>
                    <a:cubicBezTo>
                      <a:pt x="59" y="166"/>
                      <a:pt x="64" y="168"/>
                      <a:pt x="70" y="169"/>
                    </a:cubicBezTo>
                    <a:cubicBezTo>
                      <a:pt x="76" y="170"/>
                      <a:pt x="83" y="171"/>
                      <a:pt x="90" y="170"/>
                    </a:cubicBezTo>
                    <a:cubicBezTo>
                      <a:pt x="93" y="170"/>
                      <a:pt x="95" y="170"/>
                      <a:pt x="98" y="169"/>
                    </a:cubicBezTo>
                    <a:cubicBezTo>
                      <a:pt x="101" y="169"/>
                      <a:pt x="104" y="168"/>
                      <a:pt x="107" y="167"/>
                    </a:cubicBezTo>
                    <a:cubicBezTo>
                      <a:pt x="113" y="166"/>
                      <a:pt x="119" y="163"/>
                      <a:pt x="125" y="160"/>
                    </a:cubicBezTo>
                    <a:cubicBezTo>
                      <a:pt x="130" y="157"/>
                      <a:pt x="135" y="154"/>
                      <a:pt x="139" y="150"/>
                    </a:cubicBezTo>
                    <a:cubicBezTo>
                      <a:pt x="144" y="146"/>
                      <a:pt x="149" y="141"/>
                      <a:pt x="153" y="136"/>
                    </a:cubicBezTo>
                    <a:cubicBezTo>
                      <a:pt x="156" y="131"/>
                      <a:pt x="159" y="126"/>
                      <a:pt x="162" y="121"/>
                    </a:cubicBezTo>
                    <a:cubicBezTo>
                      <a:pt x="165" y="115"/>
                      <a:pt x="167" y="109"/>
                      <a:pt x="168" y="102"/>
                    </a:cubicBezTo>
                    <a:cubicBezTo>
                      <a:pt x="169" y="97"/>
                      <a:pt x="170" y="91"/>
                      <a:pt x="170" y="85"/>
                    </a:cubicBezTo>
                    <a:cubicBezTo>
                      <a:pt x="170" y="81"/>
                      <a:pt x="169" y="76"/>
                      <a:pt x="169" y="72"/>
                    </a:cubicBezTo>
                    <a:cubicBezTo>
                      <a:pt x="168" y="70"/>
                      <a:pt x="168" y="68"/>
                      <a:pt x="167" y="66"/>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89" name="Freeform 20">
                <a:extLst>
                  <a:ext uri="{FF2B5EF4-FFF2-40B4-BE49-F238E27FC236}">
                    <a16:creationId xmlns:a16="http://schemas.microsoft.com/office/drawing/2014/main" id="{E75E39AA-0981-41B1-8D3B-D59D3715C678}"/>
                  </a:ext>
                </a:extLst>
              </p:cNvPr>
              <p:cNvSpPr>
                <a:spLocks noEditPoints="1"/>
              </p:cNvSpPr>
              <p:nvPr/>
            </p:nvSpPr>
            <p:spPr bwMode="auto">
              <a:xfrm>
                <a:off x="3209660" y="1935692"/>
                <a:ext cx="644349" cy="645495"/>
              </a:xfrm>
              <a:custGeom>
                <a:avLst/>
                <a:gdLst/>
                <a:ahLst/>
                <a:cxnLst>
                  <a:cxn ang="0">
                    <a:pos x="403" y="155"/>
                  </a:cxn>
                  <a:cxn ang="0">
                    <a:pos x="372" y="152"/>
                  </a:cxn>
                  <a:cxn ang="0">
                    <a:pos x="370" y="89"/>
                  </a:cxn>
                  <a:cxn ang="0">
                    <a:pos x="353" y="63"/>
                  </a:cxn>
                  <a:cxn ang="0">
                    <a:pos x="324" y="76"/>
                  </a:cxn>
                  <a:cxn ang="0">
                    <a:pos x="306" y="30"/>
                  </a:cxn>
                  <a:cxn ang="0">
                    <a:pos x="279" y="14"/>
                  </a:cxn>
                  <a:cxn ang="0">
                    <a:pos x="259" y="37"/>
                  </a:cxn>
                  <a:cxn ang="0">
                    <a:pos x="221" y="3"/>
                  </a:cxn>
                  <a:cxn ang="0">
                    <a:pos x="190" y="0"/>
                  </a:cxn>
                  <a:cxn ang="0">
                    <a:pos x="182" y="30"/>
                  </a:cxn>
                  <a:cxn ang="0">
                    <a:pos x="135" y="15"/>
                  </a:cxn>
                  <a:cxn ang="0">
                    <a:pos x="105" y="25"/>
                  </a:cxn>
                  <a:cxn ang="0">
                    <a:pos x="110" y="55"/>
                  </a:cxn>
                  <a:cxn ang="0">
                    <a:pos x="61" y="62"/>
                  </a:cxn>
                  <a:cxn ang="0">
                    <a:pos x="39" y="83"/>
                  </a:cxn>
                  <a:cxn ang="0">
                    <a:pos x="56" y="109"/>
                  </a:cxn>
                  <a:cxn ang="0">
                    <a:pos x="15" y="136"/>
                  </a:cxn>
                  <a:cxn ang="0">
                    <a:pos x="3" y="165"/>
                  </a:cxn>
                  <a:cxn ang="0">
                    <a:pos x="30" y="180"/>
                  </a:cxn>
                  <a:cxn ang="0">
                    <a:pos x="28" y="214"/>
                  </a:cxn>
                  <a:cxn ang="0">
                    <a:pos x="1" y="227"/>
                  </a:cxn>
                  <a:cxn ang="0">
                    <a:pos x="10" y="257"/>
                  </a:cxn>
                  <a:cxn ang="0">
                    <a:pos x="56" y="300"/>
                  </a:cxn>
                  <a:cxn ang="0">
                    <a:pos x="39" y="325"/>
                  </a:cxn>
                  <a:cxn ang="0">
                    <a:pos x="61" y="346"/>
                  </a:cxn>
                  <a:cxn ang="0">
                    <a:pos x="110" y="353"/>
                  </a:cxn>
                  <a:cxn ang="0">
                    <a:pos x="105" y="384"/>
                  </a:cxn>
                  <a:cxn ang="0">
                    <a:pos x="135" y="393"/>
                  </a:cxn>
                  <a:cxn ang="0">
                    <a:pos x="183" y="379"/>
                  </a:cxn>
                  <a:cxn ang="0">
                    <a:pos x="191" y="409"/>
                  </a:cxn>
                  <a:cxn ang="0">
                    <a:pos x="222" y="405"/>
                  </a:cxn>
                  <a:cxn ang="0">
                    <a:pos x="259" y="371"/>
                  </a:cxn>
                  <a:cxn ang="0">
                    <a:pos x="279" y="395"/>
                  </a:cxn>
                  <a:cxn ang="0">
                    <a:pos x="306" y="378"/>
                  </a:cxn>
                  <a:cxn ang="0">
                    <a:pos x="324" y="333"/>
                  </a:cxn>
                  <a:cxn ang="0">
                    <a:pos x="353" y="345"/>
                  </a:cxn>
                  <a:cxn ang="0">
                    <a:pos x="370" y="319"/>
                  </a:cxn>
                  <a:cxn ang="0">
                    <a:pos x="367" y="270"/>
                  </a:cxn>
                  <a:cxn ang="0">
                    <a:pos x="398" y="269"/>
                  </a:cxn>
                  <a:cxn ang="0">
                    <a:pos x="403" y="238"/>
                  </a:cxn>
                  <a:cxn ang="0">
                    <a:pos x="380" y="204"/>
                  </a:cxn>
                  <a:cxn ang="0">
                    <a:pos x="405" y="186"/>
                  </a:cxn>
                  <a:cxn ang="0">
                    <a:pos x="279" y="329"/>
                  </a:cxn>
                  <a:cxn ang="0">
                    <a:pos x="219" y="349"/>
                  </a:cxn>
                  <a:cxn ang="0">
                    <a:pos x="189" y="349"/>
                  </a:cxn>
                  <a:cxn ang="0">
                    <a:pos x="130" y="329"/>
                  </a:cxn>
                  <a:cxn ang="0">
                    <a:pos x="77" y="275"/>
                  </a:cxn>
                  <a:cxn ang="0">
                    <a:pos x="59" y="215"/>
                  </a:cxn>
                  <a:cxn ang="0">
                    <a:pos x="60" y="181"/>
                  </a:cxn>
                  <a:cxn ang="0">
                    <a:pos x="84" y="122"/>
                  </a:cxn>
                  <a:cxn ang="0">
                    <a:pos x="130" y="79"/>
                  </a:cxn>
                  <a:cxn ang="0">
                    <a:pos x="189" y="59"/>
                  </a:cxn>
                  <a:cxn ang="0">
                    <a:pos x="219" y="59"/>
                  </a:cxn>
                  <a:cxn ang="0">
                    <a:pos x="279" y="79"/>
                  </a:cxn>
                  <a:cxn ang="0">
                    <a:pos x="331" y="133"/>
                  </a:cxn>
                  <a:cxn ang="0">
                    <a:pos x="349" y="193"/>
                  </a:cxn>
                  <a:cxn ang="0">
                    <a:pos x="348" y="228"/>
                  </a:cxn>
                  <a:cxn ang="0">
                    <a:pos x="324" y="286"/>
                  </a:cxn>
                  <a:cxn ang="0">
                    <a:pos x="279" y="329"/>
                  </a:cxn>
                </a:cxnLst>
                <a:rect l="0" t="0" r="r" b="b"/>
                <a:pathLst>
                  <a:path w="408" h="409">
                    <a:moveTo>
                      <a:pt x="408" y="181"/>
                    </a:moveTo>
                    <a:cubicBezTo>
                      <a:pt x="403" y="155"/>
                      <a:pt x="403" y="155"/>
                      <a:pt x="403" y="155"/>
                    </a:cubicBezTo>
                    <a:cubicBezTo>
                      <a:pt x="403" y="153"/>
                      <a:pt x="401" y="151"/>
                      <a:pt x="399" y="151"/>
                    </a:cubicBezTo>
                    <a:cubicBezTo>
                      <a:pt x="372" y="152"/>
                      <a:pt x="372" y="152"/>
                      <a:pt x="372" y="152"/>
                    </a:cubicBezTo>
                    <a:cubicBezTo>
                      <a:pt x="368" y="137"/>
                      <a:pt x="361" y="122"/>
                      <a:pt x="352" y="109"/>
                    </a:cubicBezTo>
                    <a:cubicBezTo>
                      <a:pt x="370" y="89"/>
                      <a:pt x="370" y="89"/>
                      <a:pt x="370" y="89"/>
                    </a:cubicBezTo>
                    <a:cubicBezTo>
                      <a:pt x="371" y="88"/>
                      <a:pt x="371" y="85"/>
                      <a:pt x="370" y="83"/>
                    </a:cubicBezTo>
                    <a:cubicBezTo>
                      <a:pt x="353" y="63"/>
                      <a:pt x="353" y="63"/>
                      <a:pt x="353" y="63"/>
                    </a:cubicBezTo>
                    <a:cubicBezTo>
                      <a:pt x="351" y="61"/>
                      <a:pt x="349" y="61"/>
                      <a:pt x="347" y="62"/>
                    </a:cubicBezTo>
                    <a:cubicBezTo>
                      <a:pt x="324" y="76"/>
                      <a:pt x="324" y="76"/>
                      <a:pt x="324" y="76"/>
                    </a:cubicBezTo>
                    <a:cubicBezTo>
                      <a:pt x="316" y="68"/>
                      <a:pt x="307" y="61"/>
                      <a:pt x="298" y="55"/>
                    </a:cubicBezTo>
                    <a:cubicBezTo>
                      <a:pt x="306" y="30"/>
                      <a:pt x="306" y="30"/>
                      <a:pt x="306" y="30"/>
                    </a:cubicBezTo>
                    <a:cubicBezTo>
                      <a:pt x="306" y="28"/>
                      <a:pt x="305" y="26"/>
                      <a:pt x="303" y="25"/>
                    </a:cubicBezTo>
                    <a:cubicBezTo>
                      <a:pt x="279" y="14"/>
                      <a:pt x="279" y="14"/>
                      <a:pt x="279" y="14"/>
                    </a:cubicBezTo>
                    <a:cubicBezTo>
                      <a:pt x="277" y="13"/>
                      <a:pt x="275" y="13"/>
                      <a:pt x="273" y="15"/>
                    </a:cubicBezTo>
                    <a:cubicBezTo>
                      <a:pt x="259" y="37"/>
                      <a:pt x="259" y="37"/>
                      <a:pt x="259" y="37"/>
                    </a:cubicBezTo>
                    <a:cubicBezTo>
                      <a:pt x="248" y="33"/>
                      <a:pt x="237" y="31"/>
                      <a:pt x="225" y="29"/>
                    </a:cubicBezTo>
                    <a:cubicBezTo>
                      <a:pt x="221" y="3"/>
                      <a:pt x="221" y="3"/>
                      <a:pt x="221" y="3"/>
                    </a:cubicBezTo>
                    <a:cubicBezTo>
                      <a:pt x="221" y="1"/>
                      <a:pt x="219" y="0"/>
                      <a:pt x="217" y="0"/>
                    </a:cubicBezTo>
                    <a:cubicBezTo>
                      <a:pt x="190" y="0"/>
                      <a:pt x="190" y="0"/>
                      <a:pt x="190" y="0"/>
                    </a:cubicBezTo>
                    <a:cubicBezTo>
                      <a:pt x="188" y="0"/>
                      <a:pt x="186" y="1"/>
                      <a:pt x="186" y="4"/>
                    </a:cubicBezTo>
                    <a:cubicBezTo>
                      <a:pt x="182" y="30"/>
                      <a:pt x="182" y="30"/>
                      <a:pt x="182" y="30"/>
                    </a:cubicBezTo>
                    <a:cubicBezTo>
                      <a:pt x="171" y="31"/>
                      <a:pt x="160" y="33"/>
                      <a:pt x="149" y="37"/>
                    </a:cubicBezTo>
                    <a:cubicBezTo>
                      <a:pt x="135" y="15"/>
                      <a:pt x="135" y="15"/>
                      <a:pt x="135" y="15"/>
                    </a:cubicBezTo>
                    <a:cubicBezTo>
                      <a:pt x="134" y="13"/>
                      <a:pt x="131" y="13"/>
                      <a:pt x="129" y="14"/>
                    </a:cubicBezTo>
                    <a:cubicBezTo>
                      <a:pt x="105" y="25"/>
                      <a:pt x="105" y="25"/>
                      <a:pt x="105" y="25"/>
                    </a:cubicBezTo>
                    <a:cubicBezTo>
                      <a:pt x="103" y="26"/>
                      <a:pt x="102" y="28"/>
                      <a:pt x="103" y="30"/>
                    </a:cubicBezTo>
                    <a:cubicBezTo>
                      <a:pt x="110" y="55"/>
                      <a:pt x="110" y="55"/>
                      <a:pt x="110" y="55"/>
                    </a:cubicBezTo>
                    <a:cubicBezTo>
                      <a:pt x="101" y="61"/>
                      <a:pt x="92" y="68"/>
                      <a:pt x="84" y="76"/>
                    </a:cubicBezTo>
                    <a:cubicBezTo>
                      <a:pt x="61" y="62"/>
                      <a:pt x="61" y="62"/>
                      <a:pt x="61" y="62"/>
                    </a:cubicBezTo>
                    <a:cubicBezTo>
                      <a:pt x="60" y="61"/>
                      <a:pt x="57" y="61"/>
                      <a:pt x="56" y="63"/>
                    </a:cubicBezTo>
                    <a:cubicBezTo>
                      <a:pt x="39" y="83"/>
                      <a:pt x="39" y="83"/>
                      <a:pt x="39" y="83"/>
                    </a:cubicBezTo>
                    <a:cubicBezTo>
                      <a:pt x="37" y="85"/>
                      <a:pt x="37" y="88"/>
                      <a:pt x="39" y="89"/>
                    </a:cubicBezTo>
                    <a:cubicBezTo>
                      <a:pt x="56" y="109"/>
                      <a:pt x="56" y="109"/>
                      <a:pt x="56" y="109"/>
                    </a:cubicBezTo>
                    <a:cubicBezTo>
                      <a:pt x="50" y="118"/>
                      <a:pt x="45" y="128"/>
                      <a:pt x="41" y="139"/>
                    </a:cubicBezTo>
                    <a:cubicBezTo>
                      <a:pt x="15" y="136"/>
                      <a:pt x="15" y="136"/>
                      <a:pt x="15" y="136"/>
                    </a:cubicBezTo>
                    <a:cubicBezTo>
                      <a:pt x="13" y="135"/>
                      <a:pt x="10" y="137"/>
                      <a:pt x="10" y="139"/>
                    </a:cubicBezTo>
                    <a:cubicBezTo>
                      <a:pt x="3" y="165"/>
                      <a:pt x="3" y="165"/>
                      <a:pt x="3" y="165"/>
                    </a:cubicBezTo>
                    <a:cubicBezTo>
                      <a:pt x="2" y="167"/>
                      <a:pt x="4" y="169"/>
                      <a:pt x="6" y="170"/>
                    </a:cubicBezTo>
                    <a:cubicBezTo>
                      <a:pt x="30" y="180"/>
                      <a:pt x="30" y="180"/>
                      <a:pt x="30" y="180"/>
                    </a:cubicBezTo>
                    <a:cubicBezTo>
                      <a:pt x="29" y="188"/>
                      <a:pt x="28" y="196"/>
                      <a:pt x="28" y="204"/>
                    </a:cubicBezTo>
                    <a:cubicBezTo>
                      <a:pt x="28" y="207"/>
                      <a:pt x="28" y="211"/>
                      <a:pt x="28" y="214"/>
                    </a:cubicBezTo>
                    <a:cubicBezTo>
                      <a:pt x="3" y="222"/>
                      <a:pt x="3" y="222"/>
                      <a:pt x="3" y="222"/>
                    </a:cubicBezTo>
                    <a:cubicBezTo>
                      <a:pt x="2" y="223"/>
                      <a:pt x="0" y="225"/>
                      <a:pt x="1" y="227"/>
                    </a:cubicBezTo>
                    <a:cubicBezTo>
                      <a:pt x="5" y="253"/>
                      <a:pt x="5" y="253"/>
                      <a:pt x="5" y="253"/>
                    </a:cubicBezTo>
                    <a:cubicBezTo>
                      <a:pt x="6" y="256"/>
                      <a:pt x="8" y="257"/>
                      <a:pt x="10" y="257"/>
                    </a:cubicBezTo>
                    <a:cubicBezTo>
                      <a:pt x="36" y="256"/>
                      <a:pt x="36" y="256"/>
                      <a:pt x="36" y="256"/>
                    </a:cubicBezTo>
                    <a:cubicBezTo>
                      <a:pt x="41" y="272"/>
                      <a:pt x="48" y="286"/>
                      <a:pt x="56" y="300"/>
                    </a:cubicBezTo>
                    <a:cubicBezTo>
                      <a:pt x="39" y="319"/>
                      <a:pt x="39" y="319"/>
                      <a:pt x="39" y="319"/>
                    </a:cubicBezTo>
                    <a:cubicBezTo>
                      <a:pt x="37" y="321"/>
                      <a:pt x="37" y="323"/>
                      <a:pt x="39" y="325"/>
                    </a:cubicBezTo>
                    <a:cubicBezTo>
                      <a:pt x="56" y="345"/>
                      <a:pt x="56" y="345"/>
                      <a:pt x="56" y="345"/>
                    </a:cubicBezTo>
                    <a:cubicBezTo>
                      <a:pt x="57" y="347"/>
                      <a:pt x="60" y="347"/>
                      <a:pt x="61" y="346"/>
                    </a:cubicBezTo>
                    <a:cubicBezTo>
                      <a:pt x="84" y="333"/>
                      <a:pt x="84" y="333"/>
                      <a:pt x="84" y="333"/>
                    </a:cubicBezTo>
                    <a:cubicBezTo>
                      <a:pt x="92" y="340"/>
                      <a:pt x="101" y="347"/>
                      <a:pt x="110" y="353"/>
                    </a:cubicBezTo>
                    <a:cubicBezTo>
                      <a:pt x="103" y="378"/>
                      <a:pt x="103" y="378"/>
                      <a:pt x="103" y="378"/>
                    </a:cubicBezTo>
                    <a:cubicBezTo>
                      <a:pt x="102" y="380"/>
                      <a:pt x="103" y="383"/>
                      <a:pt x="105" y="384"/>
                    </a:cubicBezTo>
                    <a:cubicBezTo>
                      <a:pt x="129" y="395"/>
                      <a:pt x="129" y="395"/>
                      <a:pt x="129" y="395"/>
                    </a:cubicBezTo>
                    <a:cubicBezTo>
                      <a:pt x="131" y="396"/>
                      <a:pt x="134" y="395"/>
                      <a:pt x="135" y="393"/>
                    </a:cubicBezTo>
                    <a:cubicBezTo>
                      <a:pt x="149" y="371"/>
                      <a:pt x="149" y="371"/>
                      <a:pt x="149" y="371"/>
                    </a:cubicBezTo>
                    <a:cubicBezTo>
                      <a:pt x="160" y="375"/>
                      <a:pt x="171" y="378"/>
                      <a:pt x="183" y="379"/>
                    </a:cubicBezTo>
                    <a:cubicBezTo>
                      <a:pt x="187" y="405"/>
                      <a:pt x="187" y="405"/>
                      <a:pt x="187" y="405"/>
                    </a:cubicBezTo>
                    <a:cubicBezTo>
                      <a:pt x="187" y="407"/>
                      <a:pt x="189" y="409"/>
                      <a:pt x="191" y="409"/>
                    </a:cubicBezTo>
                    <a:cubicBezTo>
                      <a:pt x="218" y="409"/>
                      <a:pt x="218" y="409"/>
                      <a:pt x="218" y="409"/>
                    </a:cubicBezTo>
                    <a:cubicBezTo>
                      <a:pt x="220" y="409"/>
                      <a:pt x="222" y="407"/>
                      <a:pt x="222" y="405"/>
                    </a:cubicBezTo>
                    <a:cubicBezTo>
                      <a:pt x="226" y="379"/>
                      <a:pt x="226" y="379"/>
                      <a:pt x="226" y="379"/>
                    </a:cubicBezTo>
                    <a:cubicBezTo>
                      <a:pt x="237" y="377"/>
                      <a:pt x="248" y="375"/>
                      <a:pt x="259" y="371"/>
                    </a:cubicBezTo>
                    <a:cubicBezTo>
                      <a:pt x="273" y="393"/>
                      <a:pt x="273" y="393"/>
                      <a:pt x="273" y="393"/>
                    </a:cubicBezTo>
                    <a:cubicBezTo>
                      <a:pt x="275" y="395"/>
                      <a:pt x="277" y="396"/>
                      <a:pt x="279" y="395"/>
                    </a:cubicBezTo>
                    <a:cubicBezTo>
                      <a:pt x="303" y="384"/>
                      <a:pt x="303" y="384"/>
                      <a:pt x="303" y="384"/>
                    </a:cubicBezTo>
                    <a:cubicBezTo>
                      <a:pt x="305" y="383"/>
                      <a:pt x="306" y="380"/>
                      <a:pt x="306" y="378"/>
                    </a:cubicBezTo>
                    <a:cubicBezTo>
                      <a:pt x="298" y="353"/>
                      <a:pt x="298" y="353"/>
                      <a:pt x="298" y="353"/>
                    </a:cubicBezTo>
                    <a:cubicBezTo>
                      <a:pt x="307" y="347"/>
                      <a:pt x="316" y="340"/>
                      <a:pt x="324" y="333"/>
                    </a:cubicBezTo>
                    <a:cubicBezTo>
                      <a:pt x="347" y="346"/>
                      <a:pt x="347" y="346"/>
                      <a:pt x="347" y="346"/>
                    </a:cubicBezTo>
                    <a:cubicBezTo>
                      <a:pt x="349" y="347"/>
                      <a:pt x="351" y="347"/>
                      <a:pt x="353" y="345"/>
                    </a:cubicBezTo>
                    <a:cubicBezTo>
                      <a:pt x="370" y="325"/>
                      <a:pt x="370" y="325"/>
                      <a:pt x="370" y="325"/>
                    </a:cubicBezTo>
                    <a:cubicBezTo>
                      <a:pt x="371" y="323"/>
                      <a:pt x="371" y="321"/>
                      <a:pt x="370" y="319"/>
                    </a:cubicBezTo>
                    <a:cubicBezTo>
                      <a:pt x="352" y="300"/>
                      <a:pt x="352" y="300"/>
                      <a:pt x="352" y="300"/>
                    </a:cubicBezTo>
                    <a:cubicBezTo>
                      <a:pt x="358" y="290"/>
                      <a:pt x="363" y="280"/>
                      <a:pt x="367" y="270"/>
                    </a:cubicBezTo>
                    <a:cubicBezTo>
                      <a:pt x="394" y="273"/>
                      <a:pt x="394" y="273"/>
                      <a:pt x="394" y="273"/>
                    </a:cubicBezTo>
                    <a:cubicBezTo>
                      <a:pt x="396" y="273"/>
                      <a:pt x="398" y="271"/>
                      <a:pt x="398" y="269"/>
                    </a:cubicBezTo>
                    <a:cubicBezTo>
                      <a:pt x="405" y="244"/>
                      <a:pt x="405" y="244"/>
                      <a:pt x="405" y="244"/>
                    </a:cubicBezTo>
                    <a:cubicBezTo>
                      <a:pt x="406" y="242"/>
                      <a:pt x="405" y="239"/>
                      <a:pt x="403" y="238"/>
                    </a:cubicBezTo>
                    <a:cubicBezTo>
                      <a:pt x="378" y="228"/>
                      <a:pt x="378" y="228"/>
                      <a:pt x="378" y="228"/>
                    </a:cubicBezTo>
                    <a:cubicBezTo>
                      <a:pt x="380" y="220"/>
                      <a:pt x="380" y="212"/>
                      <a:pt x="380" y="204"/>
                    </a:cubicBezTo>
                    <a:cubicBezTo>
                      <a:pt x="380" y="201"/>
                      <a:pt x="380" y="198"/>
                      <a:pt x="380" y="195"/>
                    </a:cubicBezTo>
                    <a:cubicBezTo>
                      <a:pt x="405" y="186"/>
                      <a:pt x="405" y="186"/>
                      <a:pt x="405" y="186"/>
                    </a:cubicBezTo>
                    <a:cubicBezTo>
                      <a:pt x="407" y="186"/>
                      <a:pt x="408" y="183"/>
                      <a:pt x="408" y="181"/>
                    </a:cubicBezTo>
                    <a:close/>
                    <a:moveTo>
                      <a:pt x="279" y="329"/>
                    </a:moveTo>
                    <a:cubicBezTo>
                      <a:pt x="270" y="334"/>
                      <a:pt x="261" y="338"/>
                      <a:pt x="252" y="342"/>
                    </a:cubicBezTo>
                    <a:cubicBezTo>
                      <a:pt x="241" y="345"/>
                      <a:pt x="230" y="348"/>
                      <a:pt x="219" y="349"/>
                    </a:cubicBezTo>
                    <a:cubicBezTo>
                      <a:pt x="214" y="349"/>
                      <a:pt x="209" y="350"/>
                      <a:pt x="204" y="350"/>
                    </a:cubicBezTo>
                    <a:cubicBezTo>
                      <a:pt x="199" y="350"/>
                      <a:pt x="194" y="349"/>
                      <a:pt x="189" y="349"/>
                    </a:cubicBezTo>
                    <a:cubicBezTo>
                      <a:pt x="178" y="348"/>
                      <a:pt x="167" y="345"/>
                      <a:pt x="156" y="342"/>
                    </a:cubicBezTo>
                    <a:cubicBezTo>
                      <a:pt x="147" y="338"/>
                      <a:pt x="138" y="334"/>
                      <a:pt x="130" y="329"/>
                    </a:cubicBezTo>
                    <a:cubicBezTo>
                      <a:pt x="120" y="323"/>
                      <a:pt x="111" y="316"/>
                      <a:pt x="103" y="308"/>
                    </a:cubicBezTo>
                    <a:cubicBezTo>
                      <a:pt x="93" y="299"/>
                      <a:pt x="84" y="288"/>
                      <a:pt x="77" y="275"/>
                    </a:cubicBezTo>
                    <a:cubicBezTo>
                      <a:pt x="74" y="269"/>
                      <a:pt x="71" y="263"/>
                      <a:pt x="68" y="256"/>
                    </a:cubicBezTo>
                    <a:cubicBezTo>
                      <a:pt x="63" y="243"/>
                      <a:pt x="60" y="229"/>
                      <a:pt x="59" y="215"/>
                    </a:cubicBezTo>
                    <a:cubicBezTo>
                      <a:pt x="59" y="211"/>
                      <a:pt x="59" y="208"/>
                      <a:pt x="59" y="204"/>
                    </a:cubicBezTo>
                    <a:cubicBezTo>
                      <a:pt x="59" y="196"/>
                      <a:pt x="59" y="188"/>
                      <a:pt x="60" y="181"/>
                    </a:cubicBezTo>
                    <a:cubicBezTo>
                      <a:pt x="62" y="171"/>
                      <a:pt x="65" y="162"/>
                      <a:pt x="68" y="153"/>
                    </a:cubicBezTo>
                    <a:cubicBezTo>
                      <a:pt x="72" y="142"/>
                      <a:pt x="77" y="132"/>
                      <a:pt x="84" y="122"/>
                    </a:cubicBezTo>
                    <a:cubicBezTo>
                      <a:pt x="89" y="114"/>
                      <a:pt x="96" y="107"/>
                      <a:pt x="103" y="100"/>
                    </a:cubicBezTo>
                    <a:cubicBezTo>
                      <a:pt x="111" y="92"/>
                      <a:pt x="120" y="85"/>
                      <a:pt x="130" y="79"/>
                    </a:cubicBezTo>
                    <a:cubicBezTo>
                      <a:pt x="138" y="74"/>
                      <a:pt x="147" y="70"/>
                      <a:pt x="156" y="67"/>
                    </a:cubicBezTo>
                    <a:cubicBezTo>
                      <a:pt x="167" y="63"/>
                      <a:pt x="178" y="61"/>
                      <a:pt x="189" y="59"/>
                    </a:cubicBezTo>
                    <a:cubicBezTo>
                      <a:pt x="194" y="59"/>
                      <a:pt x="199" y="59"/>
                      <a:pt x="204" y="59"/>
                    </a:cubicBezTo>
                    <a:cubicBezTo>
                      <a:pt x="209" y="59"/>
                      <a:pt x="214" y="59"/>
                      <a:pt x="219" y="59"/>
                    </a:cubicBezTo>
                    <a:cubicBezTo>
                      <a:pt x="230" y="61"/>
                      <a:pt x="241" y="63"/>
                      <a:pt x="252" y="67"/>
                    </a:cubicBezTo>
                    <a:cubicBezTo>
                      <a:pt x="261" y="70"/>
                      <a:pt x="270" y="74"/>
                      <a:pt x="279" y="79"/>
                    </a:cubicBezTo>
                    <a:cubicBezTo>
                      <a:pt x="288" y="85"/>
                      <a:pt x="297" y="92"/>
                      <a:pt x="306" y="100"/>
                    </a:cubicBezTo>
                    <a:cubicBezTo>
                      <a:pt x="316" y="110"/>
                      <a:pt x="324" y="121"/>
                      <a:pt x="331" y="133"/>
                    </a:cubicBezTo>
                    <a:cubicBezTo>
                      <a:pt x="335" y="139"/>
                      <a:pt x="338" y="146"/>
                      <a:pt x="340" y="153"/>
                    </a:cubicBezTo>
                    <a:cubicBezTo>
                      <a:pt x="345" y="165"/>
                      <a:pt x="348" y="179"/>
                      <a:pt x="349" y="193"/>
                    </a:cubicBezTo>
                    <a:cubicBezTo>
                      <a:pt x="349" y="197"/>
                      <a:pt x="350" y="201"/>
                      <a:pt x="350" y="204"/>
                    </a:cubicBezTo>
                    <a:cubicBezTo>
                      <a:pt x="350" y="212"/>
                      <a:pt x="349" y="220"/>
                      <a:pt x="348" y="228"/>
                    </a:cubicBezTo>
                    <a:cubicBezTo>
                      <a:pt x="346" y="237"/>
                      <a:pt x="344" y="247"/>
                      <a:pt x="340" y="256"/>
                    </a:cubicBezTo>
                    <a:cubicBezTo>
                      <a:pt x="336" y="267"/>
                      <a:pt x="331" y="277"/>
                      <a:pt x="324" y="286"/>
                    </a:cubicBezTo>
                    <a:cubicBezTo>
                      <a:pt x="319" y="294"/>
                      <a:pt x="313" y="302"/>
                      <a:pt x="306" y="308"/>
                    </a:cubicBezTo>
                    <a:cubicBezTo>
                      <a:pt x="297" y="316"/>
                      <a:pt x="288" y="323"/>
                      <a:pt x="279" y="32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90" name="Freeform 21">
                <a:extLst>
                  <a:ext uri="{FF2B5EF4-FFF2-40B4-BE49-F238E27FC236}">
                    <a16:creationId xmlns:a16="http://schemas.microsoft.com/office/drawing/2014/main" id="{E9FA1719-2EFD-4722-BF09-4C24C4DAABE6}"/>
                  </a:ext>
                </a:extLst>
              </p:cNvPr>
              <p:cNvSpPr>
                <a:spLocks/>
              </p:cNvSpPr>
              <p:nvPr/>
            </p:nvSpPr>
            <p:spPr bwMode="auto">
              <a:xfrm>
                <a:off x="3346097" y="2072128"/>
                <a:ext cx="372621" cy="372622"/>
              </a:xfrm>
              <a:custGeom>
                <a:avLst/>
                <a:gdLst/>
                <a:ahLst/>
                <a:cxnLst>
                  <a:cxn ang="0">
                    <a:pos x="236" y="109"/>
                  </a:cxn>
                  <a:cxn ang="0">
                    <a:pos x="229" y="76"/>
                  </a:cxn>
                  <a:cxn ang="0">
                    <a:pos x="221" y="60"/>
                  </a:cxn>
                  <a:cxn ang="0">
                    <a:pos x="201" y="33"/>
                  </a:cxn>
                  <a:cxn ang="0">
                    <a:pos x="179" y="17"/>
                  </a:cxn>
                  <a:cxn ang="0">
                    <a:pos x="157" y="7"/>
                  </a:cxn>
                  <a:cxn ang="0">
                    <a:pos x="130" y="1"/>
                  </a:cxn>
                  <a:cxn ang="0">
                    <a:pos x="118" y="0"/>
                  </a:cxn>
                  <a:cxn ang="0">
                    <a:pos x="106" y="1"/>
                  </a:cxn>
                  <a:cxn ang="0">
                    <a:pos x="79" y="7"/>
                  </a:cxn>
                  <a:cxn ang="0">
                    <a:pos x="58" y="17"/>
                  </a:cxn>
                  <a:cxn ang="0">
                    <a:pos x="36" y="33"/>
                  </a:cxn>
                  <a:cxn ang="0">
                    <a:pos x="20" y="52"/>
                  </a:cxn>
                  <a:cxn ang="0">
                    <a:pos x="8" y="76"/>
                  </a:cxn>
                  <a:cxn ang="0">
                    <a:pos x="1" y="99"/>
                  </a:cxn>
                  <a:cxn ang="0">
                    <a:pos x="0" y="118"/>
                  </a:cxn>
                  <a:cxn ang="0">
                    <a:pos x="0" y="127"/>
                  </a:cxn>
                  <a:cxn ang="0">
                    <a:pos x="8" y="160"/>
                  </a:cxn>
                  <a:cxn ang="0">
                    <a:pos x="15" y="176"/>
                  </a:cxn>
                  <a:cxn ang="0">
                    <a:pos x="36" y="203"/>
                  </a:cxn>
                  <a:cxn ang="0">
                    <a:pos x="58" y="220"/>
                  </a:cxn>
                  <a:cxn ang="0">
                    <a:pos x="79" y="230"/>
                  </a:cxn>
                  <a:cxn ang="0">
                    <a:pos x="106" y="236"/>
                  </a:cxn>
                  <a:cxn ang="0">
                    <a:pos x="118" y="236"/>
                  </a:cxn>
                  <a:cxn ang="0">
                    <a:pos x="130" y="236"/>
                  </a:cxn>
                  <a:cxn ang="0">
                    <a:pos x="157" y="230"/>
                  </a:cxn>
                  <a:cxn ang="0">
                    <a:pos x="179" y="220"/>
                  </a:cxn>
                  <a:cxn ang="0">
                    <a:pos x="201" y="203"/>
                  </a:cxn>
                  <a:cxn ang="0">
                    <a:pos x="216" y="185"/>
                  </a:cxn>
                  <a:cxn ang="0">
                    <a:pos x="229" y="160"/>
                  </a:cxn>
                  <a:cxn ang="0">
                    <a:pos x="235" y="137"/>
                  </a:cxn>
                  <a:cxn ang="0">
                    <a:pos x="236" y="118"/>
                  </a:cxn>
                  <a:cxn ang="0">
                    <a:pos x="236" y="109"/>
                  </a:cxn>
                </a:cxnLst>
                <a:rect l="0" t="0" r="r" b="b"/>
                <a:pathLst>
                  <a:path w="236" h="236">
                    <a:moveTo>
                      <a:pt x="236" y="109"/>
                    </a:moveTo>
                    <a:cubicBezTo>
                      <a:pt x="235" y="98"/>
                      <a:pt x="233" y="87"/>
                      <a:pt x="229" y="76"/>
                    </a:cubicBezTo>
                    <a:cubicBezTo>
                      <a:pt x="227" y="71"/>
                      <a:pt x="224" y="66"/>
                      <a:pt x="221" y="60"/>
                    </a:cubicBezTo>
                    <a:cubicBezTo>
                      <a:pt x="216" y="51"/>
                      <a:pt x="209" y="41"/>
                      <a:pt x="201" y="33"/>
                    </a:cubicBezTo>
                    <a:cubicBezTo>
                      <a:pt x="194" y="27"/>
                      <a:pt x="187" y="21"/>
                      <a:pt x="179" y="17"/>
                    </a:cubicBezTo>
                    <a:cubicBezTo>
                      <a:pt x="172" y="13"/>
                      <a:pt x="165" y="9"/>
                      <a:pt x="157" y="7"/>
                    </a:cubicBezTo>
                    <a:cubicBezTo>
                      <a:pt x="148" y="4"/>
                      <a:pt x="139" y="2"/>
                      <a:pt x="130" y="1"/>
                    </a:cubicBezTo>
                    <a:cubicBezTo>
                      <a:pt x="126" y="0"/>
                      <a:pt x="122" y="0"/>
                      <a:pt x="118" y="0"/>
                    </a:cubicBezTo>
                    <a:cubicBezTo>
                      <a:pt x="114" y="0"/>
                      <a:pt x="110" y="0"/>
                      <a:pt x="106" y="1"/>
                    </a:cubicBezTo>
                    <a:cubicBezTo>
                      <a:pt x="97" y="2"/>
                      <a:pt x="88" y="4"/>
                      <a:pt x="79" y="7"/>
                    </a:cubicBezTo>
                    <a:cubicBezTo>
                      <a:pt x="72" y="9"/>
                      <a:pt x="64" y="13"/>
                      <a:pt x="58" y="17"/>
                    </a:cubicBezTo>
                    <a:cubicBezTo>
                      <a:pt x="50" y="21"/>
                      <a:pt x="42" y="27"/>
                      <a:pt x="36" y="33"/>
                    </a:cubicBezTo>
                    <a:cubicBezTo>
                      <a:pt x="30" y="39"/>
                      <a:pt x="25" y="45"/>
                      <a:pt x="20" y="52"/>
                    </a:cubicBezTo>
                    <a:cubicBezTo>
                      <a:pt x="15" y="59"/>
                      <a:pt x="11" y="68"/>
                      <a:pt x="8" y="76"/>
                    </a:cubicBezTo>
                    <a:cubicBezTo>
                      <a:pt x="5" y="84"/>
                      <a:pt x="3" y="91"/>
                      <a:pt x="1" y="99"/>
                    </a:cubicBezTo>
                    <a:cubicBezTo>
                      <a:pt x="0" y="105"/>
                      <a:pt x="0" y="112"/>
                      <a:pt x="0" y="118"/>
                    </a:cubicBezTo>
                    <a:cubicBezTo>
                      <a:pt x="0" y="121"/>
                      <a:pt x="0" y="124"/>
                      <a:pt x="0" y="127"/>
                    </a:cubicBezTo>
                    <a:cubicBezTo>
                      <a:pt x="1" y="139"/>
                      <a:pt x="4" y="150"/>
                      <a:pt x="8" y="160"/>
                    </a:cubicBezTo>
                    <a:cubicBezTo>
                      <a:pt x="10" y="166"/>
                      <a:pt x="12" y="171"/>
                      <a:pt x="15" y="176"/>
                    </a:cubicBezTo>
                    <a:cubicBezTo>
                      <a:pt x="21" y="186"/>
                      <a:pt x="28" y="195"/>
                      <a:pt x="36" y="203"/>
                    </a:cubicBezTo>
                    <a:cubicBezTo>
                      <a:pt x="42" y="209"/>
                      <a:pt x="50" y="215"/>
                      <a:pt x="58" y="220"/>
                    </a:cubicBezTo>
                    <a:cubicBezTo>
                      <a:pt x="64" y="224"/>
                      <a:pt x="72" y="227"/>
                      <a:pt x="79" y="230"/>
                    </a:cubicBezTo>
                    <a:cubicBezTo>
                      <a:pt x="88" y="233"/>
                      <a:pt x="97" y="235"/>
                      <a:pt x="106" y="236"/>
                    </a:cubicBezTo>
                    <a:cubicBezTo>
                      <a:pt x="110" y="236"/>
                      <a:pt x="114" y="236"/>
                      <a:pt x="118" y="236"/>
                    </a:cubicBezTo>
                    <a:cubicBezTo>
                      <a:pt x="122" y="236"/>
                      <a:pt x="126" y="236"/>
                      <a:pt x="130" y="236"/>
                    </a:cubicBezTo>
                    <a:cubicBezTo>
                      <a:pt x="139" y="235"/>
                      <a:pt x="148" y="233"/>
                      <a:pt x="157" y="230"/>
                    </a:cubicBezTo>
                    <a:cubicBezTo>
                      <a:pt x="165" y="227"/>
                      <a:pt x="172" y="224"/>
                      <a:pt x="179" y="220"/>
                    </a:cubicBezTo>
                    <a:cubicBezTo>
                      <a:pt x="187" y="215"/>
                      <a:pt x="194" y="209"/>
                      <a:pt x="201" y="203"/>
                    </a:cubicBezTo>
                    <a:cubicBezTo>
                      <a:pt x="206" y="197"/>
                      <a:pt x="211" y="191"/>
                      <a:pt x="216" y="185"/>
                    </a:cubicBezTo>
                    <a:cubicBezTo>
                      <a:pt x="221" y="177"/>
                      <a:pt x="225" y="169"/>
                      <a:pt x="229" y="160"/>
                    </a:cubicBezTo>
                    <a:cubicBezTo>
                      <a:pt x="231" y="153"/>
                      <a:pt x="234" y="145"/>
                      <a:pt x="235" y="137"/>
                    </a:cubicBezTo>
                    <a:cubicBezTo>
                      <a:pt x="236" y="131"/>
                      <a:pt x="236" y="125"/>
                      <a:pt x="236" y="118"/>
                    </a:cubicBezTo>
                    <a:cubicBezTo>
                      <a:pt x="236" y="115"/>
                      <a:pt x="236" y="112"/>
                      <a:pt x="236" y="10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91" name="Freeform 22">
                <a:extLst>
                  <a:ext uri="{FF2B5EF4-FFF2-40B4-BE49-F238E27FC236}">
                    <a16:creationId xmlns:a16="http://schemas.microsoft.com/office/drawing/2014/main" id="{9EC909B3-C9B1-4DD0-B2E4-46666BC6ABB5}"/>
                  </a:ext>
                </a:extLst>
              </p:cNvPr>
              <p:cNvSpPr>
                <a:spLocks noEditPoints="1"/>
              </p:cNvSpPr>
              <p:nvPr/>
            </p:nvSpPr>
            <p:spPr bwMode="auto">
              <a:xfrm>
                <a:off x="3849423" y="2170730"/>
                <a:ext cx="482688" cy="487274"/>
              </a:xfrm>
              <a:custGeom>
                <a:avLst/>
                <a:gdLst/>
                <a:ahLst/>
                <a:cxnLst>
                  <a:cxn ang="0">
                    <a:pos x="300" y="109"/>
                  </a:cxn>
                  <a:cxn ang="0">
                    <a:pos x="276" y="108"/>
                  </a:cxn>
                  <a:cxn ang="0">
                    <a:pos x="272" y="61"/>
                  </a:cxn>
                  <a:cxn ang="0">
                    <a:pos x="258" y="42"/>
                  </a:cxn>
                  <a:cxn ang="0">
                    <a:pos x="238" y="53"/>
                  </a:cxn>
                  <a:cxn ang="0">
                    <a:pos x="222" y="19"/>
                  </a:cxn>
                  <a:cxn ang="0">
                    <a:pos x="201" y="8"/>
                  </a:cxn>
                  <a:cxn ang="0">
                    <a:pos x="187" y="26"/>
                  </a:cxn>
                  <a:cxn ang="0">
                    <a:pos x="158" y="3"/>
                  </a:cxn>
                  <a:cxn ang="0">
                    <a:pos x="134" y="1"/>
                  </a:cxn>
                  <a:cxn ang="0">
                    <a:pos x="129" y="24"/>
                  </a:cxn>
                  <a:cxn ang="0">
                    <a:pos x="93" y="15"/>
                  </a:cxn>
                  <a:cxn ang="0">
                    <a:pos x="71" y="23"/>
                  </a:cxn>
                  <a:cxn ang="0">
                    <a:pos x="76" y="46"/>
                  </a:cxn>
                  <a:cxn ang="0">
                    <a:pos x="40" y="53"/>
                  </a:cxn>
                  <a:cxn ang="0">
                    <a:pos x="24" y="70"/>
                  </a:cxn>
                  <a:cxn ang="0">
                    <a:pos x="38" y="88"/>
                  </a:cxn>
                  <a:cxn ang="0">
                    <a:pos x="8" y="110"/>
                  </a:cxn>
                  <a:cxn ang="0">
                    <a:pos x="0" y="132"/>
                  </a:cxn>
                  <a:cxn ang="0">
                    <a:pos x="21" y="142"/>
                  </a:cxn>
                  <a:cxn ang="0">
                    <a:pos x="21" y="168"/>
                  </a:cxn>
                  <a:cxn ang="0">
                    <a:pos x="1" y="179"/>
                  </a:cxn>
                  <a:cxn ang="0">
                    <a:pos x="9" y="201"/>
                  </a:cxn>
                  <a:cxn ang="0">
                    <a:pos x="45" y="231"/>
                  </a:cxn>
                  <a:cxn ang="0">
                    <a:pos x="33" y="251"/>
                  </a:cxn>
                  <a:cxn ang="0">
                    <a:pos x="51" y="266"/>
                  </a:cxn>
                  <a:cxn ang="0">
                    <a:pos x="88" y="269"/>
                  </a:cxn>
                  <a:cxn ang="0">
                    <a:pos x="85" y="292"/>
                  </a:cxn>
                  <a:cxn ang="0">
                    <a:pos x="108" y="298"/>
                  </a:cxn>
                  <a:cxn ang="0">
                    <a:pos x="143" y="285"/>
                  </a:cxn>
                  <a:cxn ang="0">
                    <a:pos x="151" y="307"/>
                  </a:cxn>
                  <a:cxn ang="0">
                    <a:pos x="174" y="303"/>
                  </a:cxn>
                  <a:cxn ang="0">
                    <a:pos x="200" y="277"/>
                  </a:cxn>
                  <a:cxn ang="0">
                    <a:pos x="216" y="294"/>
                  </a:cxn>
                  <a:cxn ang="0">
                    <a:pos x="235" y="280"/>
                  </a:cxn>
                  <a:cxn ang="0">
                    <a:pos x="248" y="245"/>
                  </a:cxn>
                  <a:cxn ang="0">
                    <a:pos x="269" y="254"/>
                  </a:cxn>
                  <a:cxn ang="0">
                    <a:pos x="281" y="234"/>
                  </a:cxn>
                  <a:cxn ang="0">
                    <a:pos x="277" y="197"/>
                  </a:cxn>
                  <a:cxn ang="0">
                    <a:pos x="300" y="195"/>
                  </a:cxn>
                  <a:cxn ang="0">
                    <a:pos x="303" y="172"/>
                  </a:cxn>
                  <a:cxn ang="0">
                    <a:pos x="284" y="147"/>
                  </a:cxn>
                  <a:cxn ang="0">
                    <a:pos x="302" y="132"/>
                  </a:cxn>
                  <a:cxn ang="0">
                    <a:pos x="213" y="245"/>
                  </a:cxn>
                  <a:cxn ang="0">
                    <a:pos x="169" y="262"/>
                  </a:cxn>
                  <a:cxn ang="0">
                    <a:pos x="147" y="263"/>
                  </a:cxn>
                  <a:cxn ang="0">
                    <a:pos x="101" y="250"/>
                  </a:cxn>
                  <a:cxn ang="0">
                    <a:pos x="60" y="212"/>
                  </a:cxn>
                  <a:cxn ang="0">
                    <a:pos x="44" y="167"/>
                  </a:cxn>
                  <a:cxn ang="0">
                    <a:pos x="44" y="142"/>
                  </a:cxn>
                  <a:cxn ang="0">
                    <a:pos x="59" y="97"/>
                  </a:cxn>
                  <a:cxn ang="0">
                    <a:pos x="92" y="63"/>
                  </a:cxn>
                  <a:cxn ang="0">
                    <a:pos x="136" y="46"/>
                  </a:cxn>
                  <a:cxn ang="0">
                    <a:pos x="158" y="45"/>
                  </a:cxn>
                  <a:cxn ang="0">
                    <a:pos x="203" y="57"/>
                  </a:cxn>
                  <a:cxn ang="0">
                    <a:pos x="245" y="95"/>
                  </a:cxn>
                  <a:cxn ang="0">
                    <a:pos x="261" y="140"/>
                  </a:cxn>
                  <a:cxn ang="0">
                    <a:pos x="261" y="166"/>
                  </a:cxn>
                  <a:cxn ang="0">
                    <a:pos x="246" y="210"/>
                  </a:cxn>
                  <a:cxn ang="0">
                    <a:pos x="213" y="245"/>
                  </a:cxn>
                </a:cxnLst>
                <a:rect l="0" t="0" r="r" b="b"/>
                <a:pathLst>
                  <a:path w="305" h="308">
                    <a:moveTo>
                      <a:pt x="304" y="129"/>
                    </a:moveTo>
                    <a:cubicBezTo>
                      <a:pt x="300" y="109"/>
                      <a:pt x="300" y="109"/>
                      <a:pt x="300" y="109"/>
                    </a:cubicBezTo>
                    <a:cubicBezTo>
                      <a:pt x="299" y="108"/>
                      <a:pt x="298" y="106"/>
                      <a:pt x="296" y="107"/>
                    </a:cubicBezTo>
                    <a:cubicBezTo>
                      <a:pt x="276" y="108"/>
                      <a:pt x="276" y="108"/>
                      <a:pt x="276" y="108"/>
                    </a:cubicBezTo>
                    <a:cubicBezTo>
                      <a:pt x="272" y="97"/>
                      <a:pt x="267" y="86"/>
                      <a:pt x="260" y="77"/>
                    </a:cubicBezTo>
                    <a:cubicBezTo>
                      <a:pt x="272" y="61"/>
                      <a:pt x="272" y="61"/>
                      <a:pt x="272" y="61"/>
                    </a:cubicBezTo>
                    <a:cubicBezTo>
                      <a:pt x="273" y="60"/>
                      <a:pt x="273" y="58"/>
                      <a:pt x="272" y="57"/>
                    </a:cubicBezTo>
                    <a:cubicBezTo>
                      <a:pt x="258" y="42"/>
                      <a:pt x="258" y="42"/>
                      <a:pt x="258" y="42"/>
                    </a:cubicBezTo>
                    <a:cubicBezTo>
                      <a:pt x="257" y="41"/>
                      <a:pt x="255" y="41"/>
                      <a:pt x="254" y="42"/>
                    </a:cubicBezTo>
                    <a:cubicBezTo>
                      <a:pt x="238" y="53"/>
                      <a:pt x="238" y="53"/>
                      <a:pt x="238" y="53"/>
                    </a:cubicBezTo>
                    <a:cubicBezTo>
                      <a:pt x="231" y="47"/>
                      <a:pt x="224" y="43"/>
                      <a:pt x="217" y="38"/>
                    </a:cubicBezTo>
                    <a:cubicBezTo>
                      <a:pt x="222" y="19"/>
                      <a:pt x="222" y="19"/>
                      <a:pt x="222" y="19"/>
                    </a:cubicBezTo>
                    <a:cubicBezTo>
                      <a:pt x="222" y="18"/>
                      <a:pt x="221" y="16"/>
                      <a:pt x="220" y="15"/>
                    </a:cubicBezTo>
                    <a:cubicBezTo>
                      <a:pt x="201" y="8"/>
                      <a:pt x="201" y="8"/>
                      <a:pt x="201" y="8"/>
                    </a:cubicBezTo>
                    <a:cubicBezTo>
                      <a:pt x="200" y="7"/>
                      <a:pt x="198" y="8"/>
                      <a:pt x="197" y="9"/>
                    </a:cubicBezTo>
                    <a:cubicBezTo>
                      <a:pt x="187" y="26"/>
                      <a:pt x="187" y="26"/>
                      <a:pt x="187" y="26"/>
                    </a:cubicBezTo>
                    <a:cubicBezTo>
                      <a:pt x="179" y="24"/>
                      <a:pt x="170" y="22"/>
                      <a:pt x="162" y="22"/>
                    </a:cubicBezTo>
                    <a:cubicBezTo>
                      <a:pt x="158" y="3"/>
                      <a:pt x="158" y="3"/>
                      <a:pt x="158" y="3"/>
                    </a:cubicBezTo>
                    <a:cubicBezTo>
                      <a:pt x="157" y="1"/>
                      <a:pt x="156" y="0"/>
                      <a:pt x="154" y="0"/>
                    </a:cubicBezTo>
                    <a:cubicBezTo>
                      <a:pt x="134" y="1"/>
                      <a:pt x="134" y="1"/>
                      <a:pt x="134" y="1"/>
                    </a:cubicBezTo>
                    <a:cubicBezTo>
                      <a:pt x="132" y="1"/>
                      <a:pt x="131" y="2"/>
                      <a:pt x="131" y="4"/>
                    </a:cubicBezTo>
                    <a:cubicBezTo>
                      <a:pt x="129" y="24"/>
                      <a:pt x="129" y="24"/>
                      <a:pt x="129" y="24"/>
                    </a:cubicBezTo>
                    <a:cubicBezTo>
                      <a:pt x="121" y="25"/>
                      <a:pt x="113" y="27"/>
                      <a:pt x="105" y="30"/>
                    </a:cubicBezTo>
                    <a:cubicBezTo>
                      <a:pt x="93" y="15"/>
                      <a:pt x="93" y="15"/>
                      <a:pt x="93" y="15"/>
                    </a:cubicBezTo>
                    <a:cubicBezTo>
                      <a:pt x="92" y="13"/>
                      <a:pt x="90" y="13"/>
                      <a:pt x="89" y="14"/>
                    </a:cubicBezTo>
                    <a:cubicBezTo>
                      <a:pt x="71" y="23"/>
                      <a:pt x="71" y="23"/>
                      <a:pt x="71" y="23"/>
                    </a:cubicBezTo>
                    <a:cubicBezTo>
                      <a:pt x="70" y="24"/>
                      <a:pt x="69" y="26"/>
                      <a:pt x="70" y="27"/>
                    </a:cubicBezTo>
                    <a:cubicBezTo>
                      <a:pt x="76" y="46"/>
                      <a:pt x="76" y="46"/>
                      <a:pt x="76" y="46"/>
                    </a:cubicBezTo>
                    <a:cubicBezTo>
                      <a:pt x="70" y="50"/>
                      <a:pt x="63" y="56"/>
                      <a:pt x="57" y="62"/>
                    </a:cubicBezTo>
                    <a:cubicBezTo>
                      <a:pt x="40" y="53"/>
                      <a:pt x="40" y="53"/>
                      <a:pt x="40" y="53"/>
                    </a:cubicBezTo>
                    <a:cubicBezTo>
                      <a:pt x="39" y="52"/>
                      <a:pt x="37" y="52"/>
                      <a:pt x="36" y="54"/>
                    </a:cubicBezTo>
                    <a:cubicBezTo>
                      <a:pt x="24" y="70"/>
                      <a:pt x="24" y="70"/>
                      <a:pt x="24" y="70"/>
                    </a:cubicBezTo>
                    <a:cubicBezTo>
                      <a:pt x="23" y="71"/>
                      <a:pt x="23" y="73"/>
                      <a:pt x="24" y="74"/>
                    </a:cubicBezTo>
                    <a:cubicBezTo>
                      <a:pt x="38" y="88"/>
                      <a:pt x="38" y="88"/>
                      <a:pt x="38" y="88"/>
                    </a:cubicBezTo>
                    <a:cubicBezTo>
                      <a:pt x="34" y="95"/>
                      <a:pt x="30" y="103"/>
                      <a:pt x="27" y="111"/>
                    </a:cubicBezTo>
                    <a:cubicBezTo>
                      <a:pt x="8" y="110"/>
                      <a:pt x="8" y="110"/>
                      <a:pt x="8" y="110"/>
                    </a:cubicBezTo>
                    <a:cubicBezTo>
                      <a:pt x="6" y="110"/>
                      <a:pt x="5" y="111"/>
                      <a:pt x="4" y="112"/>
                    </a:cubicBezTo>
                    <a:cubicBezTo>
                      <a:pt x="0" y="132"/>
                      <a:pt x="0" y="132"/>
                      <a:pt x="0" y="132"/>
                    </a:cubicBezTo>
                    <a:cubicBezTo>
                      <a:pt x="0" y="133"/>
                      <a:pt x="1" y="135"/>
                      <a:pt x="2" y="136"/>
                    </a:cubicBezTo>
                    <a:cubicBezTo>
                      <a:pt x="21" y="142"/>
                      <a:pt x="21" y="142"/>
                      <a:pt x="21" y="142"/>
                    </a:cubicBezTo>
                    <a:cubicBezTo>
                      <a:pt x="20" y="148"/>
                      <a:pt x="20" y="154"/>
                      <a:pt x="20" y="160"/>
                    </a:cubicBezTo>
                    <a:cubicBezTo>
                      <a:pt x="21" y="163"/>
                      <a:pt x="21" y="165"/>
                      <a:pt x="21" y="168"/>
                    </a:cubicBezTo>
                    <a:cubicBezTo>
                      <a:pt x="3" y="175"/>
                      <a:pt x="3" y="175"/>
                      <a:pt x="3" y="175"/>
                    </a:cubicBezTo>
                    <a:cubicBezTo>
                      <a:pt x="1" y="175"/>
                      <a:pt x="0" y="177"/>
                      <a:pt x="1" y="179"/>
                    </a:cubicBezTo>
                    <a:cubicBezTo>
                      <a:pt x="5" y="198"/>
                      <a:pt x="5" y="198"/>
                      <a:pt x="5" y="198"/>
                    </a:cubicBezTo>
                    <a:cubicBezTo>
                      <a:pt x="5" y="200"/>
                      <a:pt x="7" y="201"/>
                      <a:pt x="9" y="201"/>
                    </a:cubicBezTo>
                    <a:cubicBezTo>
                      <a:pt x="28" y="199"/>
                      <a:pt x="28" y="199"/>
                      <a:pt x="28" y="199"/>
                    </a:cubicBezTo>
                    <a:cubicBezTo>
                      <a:pt x="33" y="211"/>
                      <a:pt x="38" y="221"/>
                      <a:pt x="45" y="231"/>
                    </a:cubicBezTo>
                    <a:cubicBezTo>
                      <a:pt x="33" y="246"/>
                      <a:pt x="33" y="246"/>
                      <a:pt x="33" y="246"/>
                    </a:cubicBezTo>
                    <a:cubicBezTo>
                      <a:pt x="32" y="247"/>
                      <a:pt x="32" y="249"/>
                      <a:pt x="33" y="251"/>
                    </a:cubicBezTo>
                    <a:cubicBezTo>
                      <a:pt x="47" y="265"/>
                      <a:pt x="47" y="265"/>
                      <a:pt x="47" y="265"/>
                    </a:cubicBezTo>
                    <a:cubicBezTo>
                      <a:pt x="48" y="266"/>
                      <a:pt x="50" y="267"/>
                      <a:pt x="51" y="266"/>
                    </a:cubicBezTo>
                    <a:cubicBezTo>
                      <a:pt x="67" y="255"/>
                      <a:pt x="67" y="255"/>
                      <a:pt x="67" y="255"/>
                    </a:cubicBezTo>
                    <a:cubicBezTo>
                      <a:pt x="74" y="260"/>
                      <a:pt x="81" y="265"/>
                      <a:pt x="88" y="269"/>
                    </a:cubicBezTo>
                    <a:cubicBezTo>
                      <a:pt x="83" y="288"/>
                      <a:pt x="83" y="288"/>
                      <a:pt x="83" y="288"/>
                    </a:cubicBezTo>
                    <a:cubicBezTo>
                      <a:pt x="83" y="290"/>
                      <a:pt x="84" y="291"/>
                      <a:pt x="85" y="292"/>
                    </a:cubicBezTo>
                    <a:cubicBezTo>
                      <a:pt x="104" y="300"/>
                      <a:pt x="104" y="300"/>
                      <a:pt x="104" y="300"/>
                    </a:cubicBezTo>
                    <a:cubicBezTo>
                      <a:pt x="105" y="300"/>
                      <a:pt x="107" y="299"/>
                      <a:pt x="108" y="298"/>
                    </a:cubicBezTo>
                    <a:cubicBezTo>
                      <a:pt x="118" y="281"/>
                      <a:pt x="118" y="281"/>
                      <a:pt x="118" y="281"/>
                    </a:cubicBezTo>
                    <a:cubicBezTo>
                      <a:pt x="126" y="283"/>
                      <a:pt x="135" y="285"/>
                      <a:pt x="143" y="285"/>
                    </a:cubicBezTo>
                    <a:cubicBezTo>
                      <a:pt x="147" y="305"/>
                      <a:pt x="147" y="305"/>
                      <a:pt x="147" y="305"/>
                    </a:cubicBezTo>
                    <a:cubicBezTo>
                      <a:pt x="148" y="306"/>
                      <a:pt x="149" y="308"/>
                      <a:pt x="151" y="307"/>
                    </a:cubicBezTo>
                    <a:cubicBezTo>
                      <a:pt x="171" y="306"/>
                      <a:pt x="171" y="306"/>
                      <a:pt x="171" y="306"/>
                    </a:cubicBezTo>
                    <a:cubicBezTo>
                      <a:pt x="172" y="306"/>
                      <a:pt x="174" y="305"/>
                      <a:pt x="174" y="303"/>
                    </a:cubicBezTo>
                    <a:cubicBezTo>
                      <a:pt x="176" y="284"/>
                      <a:pt x="176" y="284"/>
                      <a:pt x="176" y="284"/>
                    </a:cubicBezTo>
                    <a:cubicBezTo>
                      <a:pt x="184" y="282"/>
                      <a:pt x="192" y="280"/>
                      <a:pt x="200" y="277"/>
                    </a:cubicBezTo>
                    <a:cubicBezTo>
                      <a:pt x="212" y="293"/>
                      <a:pt x="212" y="293"/>
                      <a:pt x="212" y="293"/>
                    </a:cubicBezTo>
                    <a:cubicBezTo>
                      <a:pt x="213" y="294"/>
                      <a:pt x="214" y="294"/>
                      <a:pt x="216" y="294"/>
                    </a:cubicBezTo>
                    <a:cubicBezTo>
                      <a:pt x="234" y="284"/>
                      <a:pt x="234" y="284"/>
                      <a:pt x="234" y="284"/>
                    </a:cubicBezTo>
                    <a:cubicBezTo>
                      <a:pt x="235" y="284"/>
                      <a:pt x="236" y="282"/>
                      <a:pt x="235" y="280"/>
                    </a:cubicBezTo>
                    <a:cubicBezTo>
                      <a:pt x="228" y="262"/>
                      <a:pt x="228" y="262"/>
                      <a:pt x="228" y="262"/>
                    </a:cubicBezTo>
                    <a:cubicBezTo>
                      <a:pt x="235" y="257"/>
                      <a:pt x="242" y="251"/>
                      <a:pt x="248" y="245"/>
                    </a:cubicBezTo>
                    <a:cubicBezTo>
                      <a:pt x="265" y="255"/>
                      <a:pt x="265" y="255"/>
                      <a:pt x="265" y="255"/>
                    </a:cubicBezTo>
                    <a:cubicBezTo>
                      <a:pt x="266" y="255"/>
                      <a:pt x="268" y="255"/>
                      <a:pt x="269" y="254"/>
                    </a:cubicBezTo>
                    <a:cubicBezTo>
                      <a:pt x="281" y="238"/>
                      <a:pt x="281" y="238"/>
                      <a:pt x="281" y="238"/>
                    </a:cubicBezTo>
                    <a:cubicBezTo>
                      <a:pt x="282" y="237"/>
                      <a:pt x="282" y="235"/>
                      <a:pt x="281" y="234"/>
                    </a:cubicBezTo>
                    <a:cubicBezTo>
                      <a:pt x="267" y="219"/>
                      <a:pt x="267" y="219"/>
                      <a:pt x="267" y="219"/>
                    </a:cubicBezTo>
                    <a:cubicBezTo>
                      <a:pt x="271" y="212"/>
                      <a:pt x="275" y="205"/>
                      <a:pt x="277" y="197"/>
                    </a:cubicBezTo>
                    <a:cubicBezTo>
                      <a:pt x="297" y="198"/>
                      <a:pt x="297" y="198"/>
                      <a:pt x="297" y="198"/>
                    </a:cubicBezTo>
                    <a:cubicBezTo>
                      <a:pt x="299" y="198"/>
                      <a:pt x="300" y="197"/>
                      <a:pt x="300" y="195"/>
                    </a:cubicBezTo>
                    <a:cubicBezTo>
                      <a:pt x="305" y="176"/>
                      <a:pt x="305" y="176"/>
                      <a:pt x="305" y="176"/>
                    </a:cubicBezTo>
                    <a:cubicBezTo>
                      <a:pt x="305" y="174"/>
                      <a:pt x="304" y="172"/>
                      <a:pt x="303" y="172"/>
                    </a:cubicBezTo>
                    <a:cubicBezTo>
                      <a:pt x="284" y="165"/>
                      <a:pt x="284" y="165"/>
                      <a:pt x="284" y="165"/>
                    </a:cubicBezTo>
                    <a:cubicBezTo>
                      <a:pt x="285" y="159"/>
                      <a:pt x="285" y="153"/>
                      <a:pt x="284" y="147"/>
                    </a:cubicBezTo>
                    <a:cubicBezTo>
                      <a:pt x="284" y="145"/>
                      <a:pt x="284" y="142"/>
                      <a:pt x="284" y="140"/>
                    </a:cubicBezTo>
                    <a:cubicBezTo>
                      <a:pt x="302" y="132"/>
                      <a:pt x="302" y="132"/>
                      <a:pt x="302" y="132"/>
                    </a:cubicBezTo>
                    <a:cubicBezTo>
                      <a:pt x="304" y="132"/>
                      <a:pt x="305" y="130"/>
                      <a:pt x="304" y="129"/>
                    </a:cubicBezTo>
                    <a:close/>
                    <a:moveTo>
                      <a:pt x="213" y="245"/>
                    </a:moveTo>
                    <a:cubicBezTo>
                      <a:pt x="207" y="249"/>
                      <a:pt x="200" y="252"/>
                      <a:pt x="194" y="255"/>
                    </a:cubicBezTo>
                    <a:cubicBezTo>
                      <a:pt x="186" y="258"/>
                      <a:pt x="178" y="260"/>
                      <a:pt x="169" y="262"/>
                    </a:cubicBezTo>
                    <a:cubicBezTo>
                      <a:pt x="165" y="262"/>
                      <a:pt x="162" y="263"/>
                      <a:pt x="158" y="263"/>
                    </a:cubicBezTo>
                    <a:cubicBezTo>
                      <a:pt x="154" y="263"/>
                      <a:pt x="151" y="263"/>
                      <a:pt x="147" y="263"/>
                    </a:cubicBezTo>
                    <a:cubicBezTo>
                      <a:pt x="138" y="262"/>
                      <a:pt x="130" y="261"/>
                      <a:pt x="122" y="259"/>
                    </a:cubicBezTo>
                    <a:cubicBezTo>
                      <a:pt x="115" y="256"/>
                      <a:pt x="108" y="254"/>
                      <a:pt x="101" y="250"/>
                    </a:cubicBezTo>
                    <a:cubicBezTo>
                      <a:pt x="94" y="246"/>
                      <a:pt x="87" y="241"/>
                      <a:pt x="80" y="236"/>
                    </a:cubicBezTo>
                    <a:cubicBezTo>
                      <a:pt x="72" y="229"/>
                      <a:pt x="66" y="221"/>
                      <a:pt x="60" y="212"/>
                    </a:cubicBezTo>
                    <a:cubicBezTo>
                      <a:pt x="57" y="207"/>
                      <a:pt x="55" y="203"/>
                      <a:pt x="52" y="198"/>
                    </a:cubicBezTo>
                    <a:cubicBezTo>
                      <a:pt x="48" y="188"/>
                      <a:pt x="45" y="178"/>
                      <a:pt x="44" y="167"/>
                    </a:cubicBezTo>
                    <a:cubicBezTo>
                      <a:pt x="44" y="165"/>
                      <a:pt x="43" y="162"/>
                      <a:pt x="43" y="159"/>
                    </a:cubicBezTo>
                    <a:cubicBezTo>
                      <a:pt x="43" y="153"/>
                      <a:pt x="43" y="147"/>
                      <a:pt x="44" y="142"/>
                    </a:cubicBezTo>
                    <a:cubicBezTo>
                      <a:pt x="45" y="134"/>
                      <a:pt x="46" y="127"/>
                      <a:pt x="48" y="120"/>
                    </a:cubicBezTo>
                    <a:cubicBezTo>
                      <a:pt x="51" y="112"/>
                      <a:pt x="55" y="104"/>
                      <a:pt x="59" y="97"/>
                    </a:cubicBezTo>
                    <a:cubicBezTo>
                      <a:pt x="63" y="91"/>
                      <a:pt x="67" y="85"/>
                      <a:pt x="72" y="79"/>
                    </a:cubicBezTo>
                    <a:cubicBezTo>
                      <a:pt x="78" y="73"/>
                      <a:pt x="85" y="68"/>
                      <a:pt x="92" y="63"/>
                    </a:cubicBezTo>
                    <a:cubicBezTo>
                      <a:pt x="98" y="59"/>
                      <a:pt x="104" y="55"/>
                      <a:pt x="111" y="52"/>
                    </a:cubicBezTo>
                    <a:cubicBezTo>
                      <a:pt x="119" y="49"/>
                      <a:pt x="127" y="47"/>
                      <a:pt x="136" y="46"/>
                    </a:cubicBezTo>
                    <a:cubicBezTo>
                      <a:pt x="139" y="45"/>
                      <a:pt x="143" y="45"/>
                      <a:pt x="147" y="45"/>
                    </a:cubicBezTo>
                    <a:cubicBezTo>
                      <a:pt x="151" y="44"/>
                      <a:pt x="154" y="44"/>
                      <a:pt x="158" y="45"/>
                    </a:cubicBezTo>
                    <a:cubicBezTo>
                      <a:pt x="166" y="45"/>
                      <a:pt x="175" y="46"/>
                      <a:pt x="183" y="49"/>
                    </a:cubicBezTo>
                    <a:cubicBezTo>
                      <a:pt x="190" y="51"/>
                      <a:pt x="197" y="54"/>
                      <a:pt x="203" y="57"/>
                    </a:cubicBezTo>
                    <a:cubicBezTo>
                      <a:pt x="211" y="61"/>
                      <a:pt x="218" y="66"/>
                      <a:pt x="224" y="72"/>
                    </a:cubicBezTo>
                    <a:cubicBezTo>
                      <a:pt x="232" y="79"/>
                      <a:pt x="239" y="87"/>
                      <a:pt x="245" y="95"/>
                    </a:cubicBezTo>
                    <a:cubicBezTo>
                      <a:pt x="248" y="100"/>
                      <a:pt x="250" y="105"/>
                      <a:pt x="252" y="110"/>
                    </a:cubicBezTo>
                    <a:cubicBezTo>
                      <a:pt x="257" y="119"/>
                      <a:pt x="259" y="129"/>
                      <a:pt x="261" y="140"/>
                    </a:cubicBezTo>
                    <a:cubicBezTo>
                      <a:pt x="261" y="143"/>
                      <a:pt x="261" y="145"/>
                      <a:pt x="262" y="148"/>
                    </a:cubicBezTo>
                    <a:cubicBezTo>
                      <a:pt x="262" y="154"/>
                      <a:pt x="262" y="160"/>
                      <a:pt x="261" y="166"/>
                    </a:cubicBezTo>
                    <a:cubicBezTo>
                      <a:pt x="260" y="173"/>
                      <a:pt x="259" y="180"/>
                      <a:pt x="256" y="187"/>
                    </a:cubicBezTo>
                    <a:cubicBezTo>
                      <a:pt x="254" y="195"/>
                      <a:pt x="250" y="203"/>
                      <a:pt x="246" y="210"/>
                    </a:cubicBezTo>
                    <a:cubicBezTo>
                      <a:pt x="242" y="217"/>
                      <a:pt x="238" y="223"/>
                      <a:pt x="233" y="228"/>
                    </a:cubicBezTo>
                    <a:cubicBezTo>
                      <a:pt x="227" y="234"/>
                      <a:pt x="220" y="240"/>
                      <a:pt x="213" y="245"/>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92" name="Freeform 23">
                <a:extLst>
                  <a:ext uri="{FF2B5EF4-FFF2-40B4-BE49-F238E27FC236}">
                    <a16:creationId xmlns:a16="http://schemas.microsoft.com/office/drawing/2014/main" id="{2630FE42-D49A-4754-8628-12727F4C68C9}"/>
                  </a:ext>
                </a:extLst>
              </p:cNvPr>
              <p:cNvSpPr>
                <a:spLocks/>
              </p:cNvSpPr>
              <p:nvPr/>
            </p:nvSpPr>
            <p:spPr bwMode="auto">
              <a:xfrm>
                <a:off x="3951464" y="2273917"/>
                <a:ext cx="279753" cy="279753"/>
              </a:xfrm>
              <a:custGeom>
                <a:avLst/>
                <a:gdLst/>
                <a:ahLst/>
                <a:cxnLst>
                  <a:cxn ang="0">
                    <a:pos x="176" y="78"/>
                  </a:cxn>
                  <a:cxn ang="0">
                    <a:pos x="170" y="53"/>
                  </a:cxn>
                  <a:cxn ang="0">
                    <a:pos x="164" y="41"/>
                  </a:cxn>
                  <a:cxn ang="0">
                    <a:pos x="147" y="22"/>
                  </a:cxn>
                  <a:cxn ang="0">
                    <a:pos x="130" y="10"/>
                  </a:cxn>
                  <a:cxn ang="0">
                    <a:pos x="113" y="4"/>
                  </a:cxn>
                  <a:cxn ang="0">
                    <a:pos x="93" y="0"/>
                  </a:cxn>
                  <a:cxn ang="0">
                    <a:pos x="84" y="0"/>
                  </a:cxn>
                  <a:cxn ang="0">
                    <a:pos x="75" y="1"/>
                  </a:cxn>
                  <a:cxn ang="0">
                    <a:pos x="55" y="7"/>
                  </a:cxn>
                  <a:cxn ang="0">
                    <a:pos x="39" y="15"/>
                  </a:cxn>
                  <a:cxn ang="0">
                    <a:pos x="23" y="28"/>
                  </a:cxn>
                  <a:cxn ang="0">
                    <a:pos x="13" y="43"/>
                  </a:cxn>
                  <a:cxn ang="0">
                    <a:pos x="4" y="62"/>
                  </a:cxn>
                  <a:cxn ang="0">
                    <a:pos x="0" y="79"/>
                  </a:cxn>
                  <a:cxn ang="0">
                    <a:pos x="0" y="93"/>
                  </a:cxn>
                  <a:cxn ang="0">
                    <a:pos x="0" y="100"/>
                  </a:cxn>
                  <a:cxn ang="0">
                    <a:pos x="7" y="124"/>
                  </a:cxn>
                  <a:cxn ang="0">
                    <a:pos x="13" y="136"/>
                  </a:cxn>
                  <a:cxn ang="0">
                    <a:pos x="30" y="155"/>
                  </a:cxn>
                  <a:cxn ang="0">
                    <a:pos x="47" y="167"/>
                  </a:cxn>
                  <a:cxn ang="0">
                    <a:pos x="63" y="174"/>
                  </a:cxn>
                  <a:cxn ang="0">
                    <a:pos x="84" y="177"/>
                  </a:cxn>
                  <a:cxn ang="0">
                    <a:pos x="93" y="177"/>
                  </a:cxn>
                  <a:cxn ang="0">
                    <a:pos x="102" y="176"/>
                  </a:cxn>
                  <a:cxn ang="0">
                    <a:pos x="122" y="171"/>
                  </a:cxn>
                  <a:cxn ang="0">
                    <a:pos x="138" y="162"/>
                  </a:cxn>
                  <a:cxn ang="0">
                    <a:pos x="153" y="149"/>
                  </a:cxn>
                  <a:cxn ang="0">
                    <a:pos x="164" y="135"/>
                  </a:cxn>
                  <a:cxn ang="0">
                    <a:pos x="173" y="116"/>
                  </a:cxn>
                  <a:cxn ang="0">
                    <a:pos x="177" y="98"/>
                  </a:cxn>
                  <a:cxn ang="0">
                    <a:pos x="177" y="84"/>
                  </a:cxn>
                  <a:cxn ang="0">
                    <a:pos x="176" y="78"/>
                  </a:cxn>
                </a:cxnLst>
                <a:rect l="0" t="0" r="r" b="b"/>
                <a:pathLst>
                  <a:path w="177" h="177">
                    <a:moveTo>
                      <a:pt x="176" y="78"/>
                    </a:moveTo>
                    <a:cubicBezTo>
                      <a:pt x="175" y="69"/>
                      <a:pt x="173" y="61"/>
                      <a:pt x="170" y="53"/>
                    </a:cubicBezTo>
                    <a:cubicBezTo>
                      <a:pt x="168" y="49"/>
                      <a:pt x="166" y="45"/>
                      <a:pt x="164" y="41"/>
                    </a:cubicBezTo>
                    <a:cubicBezTo>
                      <a:pt x="159" y="34"/>
                      <a:pt x="153" y="28"/>
                      <a:pt x="147" y="22"/>
                    </a:cubicBezTo>
                    <a:cubicBezTo>
                      <a:pt x="142" y="17"/>
                      <a:pt x="136" y="13"/>
                      <a:pt x="130" y="10"/>
                    </a:cubicBezTo>
                    <a:cubicBezTo>
                      <a:pt x="125" y="7"/>
                      <a:pt x="119" y="5"/>
                      <a:pt x="113" y="4"/>
                    </a:cubicBezTo>
                    <a:cubicBezTo>
                      <a:pt x="107" y="2"/>
                      <a:pt x="100" y="0"/>
                      <a:pt x="93" y="0"/>
                    </a:cubicBezTo>
                    <a:cubicBezTo>
                      <a:pt x="90" y="0"/>
                      <a:pt x="87" y="0"/>
                      <a:pt x="84" y="0"/>
                    </a:cubicBezTo>
                    <a:cubicBezTo>
                      <a:pt x="81" y="0"/>
                      <a:pt x="78" y="1"/>
                      <a:pt x="75" y="1"/>
                    </a:cubicBezTo>
                    <a:cubicBezTo>
                      <a:pt x="68" y="2"/>
                      <a:pt x="61" y="4"/>
                      <a:pt x="55" y="7"/>
                    </a:cubicBezTo>
                    <a:cubicBezTo>
                      <a:pt x="49" y="9"/>
                      <a:pt x="44" y="12"/>
                      <a:pt x="39" y="15"/>
                    </a:cubicBezTo>
                    <a:cubicBezTo>
                      <a:pt x="33" y="19"/>
                      <a:pt x="28" y="23"/>
                      <a:pt x="23" y="28"/>
                    </a:cubicBezTo>
                    <a:cubicBezTo>
                      <a:pt x="19" y="33"/>
                      <a:pt x="16" y="37"/>
                      <a:pt x="13" y="43"/>
                    </a:cubicBezTo>
                    <a:cubicBezTo>
                      <a:pt x="9" y="48"/>
                      <a:pt x="6" y="55"/>
                      <a:pt x="4" y="62"/>
                    </a:cubicBezTo>
                    <a:cubicBezTo>
                      <a:pt x="2" y="67"/>
                      <a:pt x="1" y="73"/>
                      <a:pt x="0" y="79"/>
                    </a:cubicBezTo>
                    <a:cubicBezTo>
                      <a:pt x="0" y="84"/>
                      <a:pt x="0" y="88"/>
                      <a:pt x="0" y="93"/>
                    </a:cubicBezTo>
                    <a:cubicBezTo>
                      <a:pt x="0" y="95"/>
                      <a:pt x="0" y="98"/>
                      <a:pt x="0" y="100"/>
                    </a:cubicBezTo>
                    <a:cubicBezTo>
                      <a:pt x="1" y="108"/>
                      <a:pt x="4" y="117"/>
                      <a:pt x="7" y="124"/>
                    </a:cubicBezTo>
                    <a:cubicBezTo>
                      <a:pt x="9" y="128"/>
                      <a:pt x="11" y="132"/>
                      <a:pt x="13" y="136"/>
                    </a:cubicBezTo>
                    <a:cubicBezTo>
                      <a:pt x="18" y="143"/>
                      <a:pt x="23" y="150"/>
                      <a:pt x="30" y="155"/>
                    </a:cubicBezTo>
                    <a:cubicBezTo>
                      <a:pt x="35" y="160"/>
                      <a:pt x="41" y="164"/>
                      <a:pt x="47" y="167"/>
                    </a:cubicBezTo>
                    <a:cubicBezTo>
                      <a:pt x="52" y="170"/>
                      <a:pt x="58" y="172"/>
                      <a:pt x="63" y="174"/>
                    </a:cubicBezTo>
                    <a:cubicBezTo>
                      <a:pt x="70" y="176"/>
                      <a:pt x="77" y="177"/>
                      <a:pt x="84" y="177"/>
                    </a:cubicBezTo>
                    <a:cubicBezTo>
                      <a:pt x="87" y="177"/>
                      <a:pt x="90" y="177"/>
                      <a:pt x="93" y="177"/>
                    </a:cubicBezTo>
                    <a:cubicBezTo>
                      <a:pt x="96" y="177"/>
                      <a:pt x="99" y="177"/>
                      <a:pt x="102" y="176"/>
                    </a:cubicBezTo>
                    <a:cubicBezTo>
                      <a:pt x="109" y="175"/>
                      <a:pt x="116" y="173"/>
                      <a:pt x="122" y="171"/>
                    </a:cubicBezTo>
                    <a:cubicBezTo>
                      <a:pt x="127" y="169"/>
                      <a:pt x="133" y="166"/>
                      <a:pt x="138" y="162"/>
                    </a:cubicBezTo>
                    <a:cubicBezTo>
                      <a:pt x="143" y="159"/>
                      <a:pt x="149" y="154"/>
                      <a:pt x="153" y="149"/>
                    </a:cubicBezTo>
                    <a:cubicBezTo>
                      <a:pt x="157" y="145"/>
                      <a:pt x="161" y="140"/>
                      <a:pt x="164" y="135"/>
                    </a:cubicBezTo>
                    <a:cubicBezTo>
                      <a:pt x="168" y="129"/>
                      <a:pt x="171" y="123"/>
                      <a:pt x="173" y="116"/>
                    </a:cubicBezTo>
                    <a:cubicBezTo>
                      <a:pt x="175" y="110"/>
                      <a:pt x="176" y="104"/>
                      <a:pt x="177" y="98"/>
                    </a:cubicBezTo>
                    <a:cubicBezTo>
                      <a:pt x="177" y="94"/>
                      <a:pt x="177" y="89"/>
                      <a:pt x="177" y="84"/>
                    </a:cubicBezTo>
                    <a:cubicBezTo>
                      <a:pt x="177" y="82"/>
                      <a:pt x="177" y="80"/>
                      <a:pt x="176" y="7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93" name="Freeform 24">
                <a:extLst>
                  <a:ext uri="{FF2B5EF4-FFF2-40B4-BE49-F238E27FC236}">
                    <a16:creationId xmlns:a16="http://schemas.microsoft.com/office/drawing/2014/main" id="{2374F6C8-605F-467C-AC55-AED3BC97BE2E}"/>
                  </a:ext>
                </a:extLst>
              </p:cNvPr>
              <p:cNvSpPr>
                <a:spLocks noEditPoints="1"/>
              </p:cNvSpPr>
              <p:nvPr/>
            </p:nvSpPr>
            <p:spPr bwMode="auto">
              <a:xfrm>
                <a:off x="3780631" y="1913908"/>
                <a:ext cx="292365" cy="302683"/>
              </a:xfrm>
              <a:custGeom>
                <a:avLst/>
                <a:gdLst/>
                <a:ahLst/>
                <a:cxnLst>
                  <a:cxn ang="0">
                    <a:pos x="150" y="122"/>
                  </a:cxn>
                  <a:cxn ang="0">
                    <a:pos x="154" y="86"/>
                  </a:cxn>
                  <a:cxn ang="0">
                    <a:pos x="184" y="68"/>
                  </a:cxn>
                  <a:cxn ang="0">
                    <a:pos x="169" y="50"/>
                  </a:cxn>
                  <a:cxn ang="0">
                    <a:pos x="114" y="37"/>
                  </a:cxn>
                  <a:cxn ang="0">
                    <a:pos x="114" y="3"/>
                  </a:cxn>
                  <a:cxn ang="0">
                    <a:pos x="91" y="6"/>
                  </a:cxn>
                  <a:cxn ang="0">
                    <a:pos x="52" y="47"/>
                  </a:cxn>
                  <a:cxn ang="0">
                    <a:pos x="22" y="30"/>
                  </a:cxn>
                  <a:cxn ang="0">
                    <a:pos x="14" y="52"/>
                  </a:cxn>
                  <a:cxn ang="0">
                    <a:pos x="30" y="88"/>
                  </a:cxn>
                  <a:cxn ang="0">
                    <a:pos x="6" y="118"/>
                  </a:cxn>
                  <a:cxn ang="0">
                    <a:pos x="8" y="142"/>
                  </a:cxn>
                  <a:cxn ang="0">
                    <a:pos x="41" y="133"/>
                  </a:cxn>
                  <a:cxn ang="0">
                    <a:pos x="68" y="182"/>
                  </a:cxn>
                  <a:cxn ang="0">
                    <a:pos x="90" y="192"/>
                  </a:cxn>
                  <a:cxn ang="0">
                    <a:pos x="99" y="159"/>
                  </a:cxn>
                  <a:cxn ang="0">
                    <a:pos x="155" y="160"/>
                  </a:cxn>
                  <a:cxn ang="0">
                    <a:pos x="174" y="146"/>
                  </a:cxn>
                  <a:cxn ang="0">
                    <a:pos x="138" y="102"/>
                  </a:cxn>
                  <a:cxn ang="0">
                    <a:pos x="109" y="100"/>
                  </a:cxn>
                  <a:cxn ang="0">
                    <a:pos x="110" y="96"/>
                  </a:cxn>
                  <a:cxn ang="0">
                    <a:pos x="138" y="102"/>
                  </a:cxn>
                  <a:cxn ang="0">
                    <a:pos x="53" y="74"/>
                  </a:cxn>
                  <a:cxn ang="0">
                    <a:pos x="75" y="94"/>
                  </a:cxn>
                  <a:cxn ang="0">
                    <a:pos x="48" y="107"/>
                  </a:cxn>
                  <a:cxn ang="0">
                    <a:pos x="132" y="73"/>
                  </a:cxn>
                  <a:cxn ang="0">
                    <a:pos x="101" y="81"/>
                  </a:cxn>
                  <a:cxn ang="0">
                    <a:pos x="132" y="73"/>
                  </a:cxn>
                  <a:cxn ang="0">
                    <a:pos x="88" y="79"/>
                  </a:cxn>
                  <a:cxn ang="0">
                    <a:pos x="60" y="63"/>
                  </a:cxn>
                  <a:cxn ang="0">
                    <a:pos x="53" y="119"/>
                  </a:cxn>
                  <a:cxn ang="0">
                    <a:pos x="84" y="111"/>
                  </a:cxn>
                  <a:cxn ang="0">
                    <a:pos x="53" y="119"/>
                  </a:cxn>
                  <a:cxn ang="0">
                    <a:pos x="97" y="113"/>
                  </a:cxn>
                  <a:cxn ang="0">
                    <a:pos x="124" y="129"/>
                  </a:cxn>
                </a:cxnLst>
                <a:rect l="0" t="0" r="r" b="b"/>
                <a:pathLst>
                  <a:path w="185" h="192">
                    <a:moveTo>
                      <a:pt x="171" y="140"/>
                    </a:moveTo>
                    <a:cubicBezTo>
                      <a:pt x="150" y="122"/>
                      <a:pt x="150" y="122"/>
                      <a:pt x="150" y="122"/>
                    </a:cubicBezTo>
                    <a:cubicBezTo>
                      <a:pt x="152" y="116"/>
                      <a:pt x="154" y="110"/>
                      <a:pt x="155" y="104"/>
                    </a:cubicBezTo>
                    <a:cubicBezTo>
                      <a:pt x="156" y="98"/>
                      <a:pt x="155" y="92"/>
                      <a:pt x="154" y="86"/>
                    </a:cubicBezTo>
                    <a:cubicBezTo>
                      <a:pt x="179" y="74"/>
                      <a:pt x="179" y="74"/>
                      <a:pt x="179" y="74"/>
                    </a:cubicBezTo>
                    <a:cubicBezTo>
                      <a:pt x="182" y="72"/>
                      <a:pt x="185" y="69"/>
                      <a:pt x="184" y="68"/>
                    </a:cubicBezTo>
                    <a:cubicBezTo>
                      <a:pt x="177" y="50"/>
                      <a:pt x="177" y="50"/>
                      <a:pt x="177" y="50"/>
                    </a:cubicBezTo>
                    <a:cubicBezTo>
                      <a:pt x="176" y="49"/>
                      <a:pt x="173" y="49"/>
                      <a:pt x="169" y="50"/>
                    </a:cubicBezTo>
                    <a:cubicBezTo>
                      <a:pt x="143" y="59"/>
                      <a:pt x="143" y="59"/>
                      <a:pt x="143" y="59"/>
                    </a:cubicBezTo>
                    <a:cubicBezTo>
                      <a:pt x="136" y="49"/>
                      <a:pt x="126" y="41"/>
                      <a:pt x="114" y="37"/>
                    </a:cubicBezTo>
                    <a:cubicBezTo>
                      <a:pt x="116" y="10"/>
                      <a:pt x="116" y="10"/>
                      <a:pt x="116" y="10"/>
                    </a:cubicBezTo>
                    <a:cubicBezTo>
                      <a:pt x="117" y="6"/>
                      <a:pt x="116" y="3"/>
                      <a:pt x="114" y="3"/>
                    </a:cubicBezTo>
                    <a:cubicBezTo>
                      <a:pt x="95" y="0"/>
                      <a:pt x="95" y="0"/>
                      <a:pt x="95" y="0"/>
                    </a:cubicBezTo>
                    <a:cubicBezTo>
                      <a:pt x="94" y="0"/>
                      <a:pt x="92" y="3"/>
                      <a:pt x="91" y="6"/>
                    </a:cubicBezTo>
                    <a:cubicBezTo>
                      <a:pt x="86" y="33"/>
                      <a:pt x="86" y="33"/>
                      <a:pt x="86" y="33"/>
                    </a:cubicBezTo>
                    <a:cubicBezTo>
                      <a:pt x="73" y="35"/>
                      <a:pt x="62" y="40"/>
                      <a:pt x="52" y="47"/>
                    </a:cubicBezTo>
                    <a:cubicBezTo>
                      <a:pt x="30" y="32"/>
                      <a:pt x="30" y="32"/>
                      <a:pt x="30" y="32"/>
                    </a:cubicBezTo>
                    <a:cubicBezTo>
                      <a:pt x="27" y="30"/>
                      <a:pt x="23" y="29"/>
                      <a:pt x="22" y="30"/>
                    </a:cubicBezTo>
                    <a:cubicBezTo>
                      <a:pt x="11" y="46"/>
                      <a:pt x="11" y="46"/>
                      <a:pt x="11" y="46"/>
                    </a:cubicBezTo>
                    <a:cubicBezTo>
                      <a:pt x="10" y="47"/>
                      <a:pt x="11" y="50"/>
                      <a:pt x="14" y="52"/>
                    </a:cubicBezTo>
                    <a:cubicBezTo>
                      <a:pt x="35" y="70"/>
                      <a:pt x="35" y="70"/>
                      <a:pt x="35" y="70"/>
                    </a:cubicBezTo>
                    <a:cubicBezTo>
                      <a:pt x="32" y="76"/>
                      <a:pt x="31" y="82"/>
                      <a:pt x="30" y="88"/>
                    </a:cubicBezTo>
                    <a:cubicBezTo>
                      <a:pt x="29" y="94"/>
                      <a:pt x="29" y="100"/>
                      <a:pt x="30" y="106"/>
                    </a:cubicBezTo>
                    <a:cubicBezTo>
                      <a:pt x="6" y="118"/>
                      <a:pt x="6" y="118"/>
                      <a:pt x="6" y="118"/>
                    </a:cubicBezTo>
                    <a:cubicBezTo>
                      <a:pt x="2" y="120"/>
                      <a:pt x="0" y="122"/>
                      <a:pt x="1" y="124"/>
                    </a:cubicBezTo>
                    <a:cubicBezTo>
                      <a:pt x="8" y="142"/>
                      <a:pt x="8" y="142"/>
                      <a:pt x="8" y="142"/>
                    </a:cubicBezTo>
                    <a:cubicBezTo>
                      <a:pt x="9" y="143"/>
                      <a:pt x="12" y="143"/>
                      <a:pt x="15" y="142"/>
                    </a:cubicBezTo>
                    <a:cubicBezTo>
                      <a:pt x="41" y="133"/>
                      <a:pt x="41" y="133"/>
                      <a:pt x="41" y="133"/>
                    </a:cubicBezTo>
                    <a:cubicBezTo>
                      <a:pt x="48" y="143"/>
                      <a:pt x="58" y="150"/>
                      <a:pt x="70" y="155"/>
                    </a:cubicBezTo>
                    <a:cubicBezTo>
                      <a:pt x="68" y="182"/>
                      <a:pt x="68" y="182"/>
                      <a:pt x="68" y="182"/>
                    </a:cubicBezTo>
                    <a:cubicBezTo>
                      <a:pt x="68" y="186"/>
                      <a:pt x="69" y="189"/>
                      <a:pt x="71" y="189"/>
                    </a:cubicBezTo>
                    <a:cubicBezTo>
                      <a:pt x="90" y="192"/>
                      <a:pt x="90" y="192"/>
                      <a:pt x="90" y="192"/>
                    </a:cubicBezTo>
                    <a:cubicBezTo>
                      <a:pt x="91" y="192"/>
                      <a:pt x="93" y="189"/>
                      <a:pt x="94" y="185"/>
                    </a:cubicBezTo>
                    <a:cubicBezTo>
                      <a:pt x="99" y="159"/>
                      <a:pt x="99" y="159"/>
                      <a:pt x="99" y="159"/>
                    </a:cubicBezTo>
                    <a:cubicBezTo>
                      <a:pt x="111" y="157"/>
                      <a:pt x="123" y="152"/>
                      <a:pt x="132" y="145"/>
                    </a:cubicBezTo>
                    <a:cubicBezTo>
                      <a:pt x="155" y="160"/>
                      <a:pt x="155" y="160"/>
                      <a:pt x="155" y="160"/>
                    </a:cubicBezTo>
                    <a:cubicBezTo>
                      <a:pt x="158" y="162"/>
                      <a:pt x="161" y="163"/>
                      <a:pt x="162" y="161"/>
                    </a:cubicBezTo>
                    <a:cubicBezTo>
                      <a:pt x="174" y="146"/>
                      <a:pt x="174" y="146"/>
                      <a:pt x="174" y="146"/>
                    </a:cubicBezTo>
                    <a:cubicBezTo>
                      <a:pt x="175" y="145"/>
                      <a:pt x="173" y="142"/>
                      <a:pt x="171" y="140"/>
                    </a:cubicBezTo>
                    <a:close/>
                    <a:moveTo>
                      <a:pt x="138" y="102"/>
                    </a:moveTo>
                    <a:cubicBezTo>
                      <a:pt x="137" y="108"/>
                      <a:pt x="135" y="113"/>
                      <a:pt x="132" y="118"/>
                    </a:cubicBezTo>
                    <a:cubicBezTo>
                      <a:pt x="109" y="100"/>
                      <a:pt x="109" y="100"/>
                      <a:pt x="109" y="100"/>
                    </a:cubicBezTo>
                    <a:cubicBezTo>
                      <a:pt x="109" y="100"/>
                      <a:pt x="109" y="99"/>
                      <a:pt x="110" y="98"/>
                    </a:cubicBezTo>
                    <a:cubicBezTo>
                      <a:pt x="110" y="97"/>
                      <a:pt x="110" y="97"/>
                      <a:pt x="110" y="96"/>
                    </a:cubicBezTo>
                    <a:cubicBezTo>
                      <a:pt x="137" y="85"/>
                      <a:pt x="137" y="85"/>
                      <a:pt x="137" y="85"/>
                    </a:cubicBezTo>
                    <a:cubicBezTo>
                      <a:pt x="138" y="90"/>
                      <a:pt x="138" y="96"/>
                      <a:pt x="138" y="102"/>
                    </a:cubicBezTo>
                    <a:close/>
                    <a:moveTo>
                      <a:pt x="47" y="90"/>
                    </a:moveTo>
                    <a:cubicBezTo>
                      <a:pt x="48" y="84"/>
                      <a:pt x="50" y="79"/>
                      <a:pt x="53" y="74"/>
                    </a:cubicBezTo>
                    <a:cubicBezTo>
                      <a:pt x="76" y="91"/>
                      <a:pt x="76" y="91"/>
                      <a:pt x="76" y="91"/>
                    </a:cubicBezTo>
                    <a:cubicBezTo>
                      <a:pt x="75" y="92"/>
                      <a:pt x="75" y="93"/>
                      <a:pt x="75" y="94"/>
                    </a:cubicBezTo>
                    <a:cubicBezTo>
                      <a:pt x="75" y="94"/>
                      <a:pt x="75" y="95"/>
                      <a:pt x="75" y="96"/>
                    </a:cubicBezTo>
                    <a:cubicBezTo>
                      <a:pt x="48" y="107"/>
                      <a:pt x="48" y="107"/>
                      <a:pt x="48" y="107"/>
                    </a:cubicBezTo>
                    <a:cubicBezTo>
                      <a:pt x="47" y="102"/>
                      <a:pt x="46" y="96"/>
                      <a:pt x="47" y="90"/>
                    </a:cubicBezTo>
                    <a:close/>
                    <a:moveTo>
                      <a:pt x="132" y="73"/>
                    </a:moveTo>
                    <a:cubicBezTo>
                      <a:pt x="105" y="84"/>
                      <a:pt x="105" y="84"/>
                      <a:pt x="105" y="84"/>
                    </a:cubicBezTo>
                    <a:cubicBezTo>
                      <a:pt x="104" y="83"/>
                      <a:pt x="102" y="82"/>
                      <a:pt x="101" y="81"/>
                    </a:cubicBezTo>
                    <a:cubicBezTo>
                      <a:pt x="105" y="52"/>
                      <a:pt x="105" y="52"/>
                      <a:pt x="105" y="52"/>
                    </a:cubicBezTo>
                    <a:cubicBezTo>
                      <a:pt x="116" y="55"/>
                      <a:pt x="126" y="63"/>
                      <a:pt x="132" y="73"/>
                    </a:cubicBezTo>
                    <a:close/>
                    <a:moveTo>
                      <a:pt x="92" y="50"/>
                    </a:moveTo>
                    <a:cubicBezTo>
                      <a:pt x="88" y="79"/>
                      <a:pt x="88" y="79"/>
                      <a:pt x="88" y="79"/>
                    </a:cubicBezTo>
                    <a:cubicBezTo>
                      <a:pt x="86" y="80"/>
                      <a:pt x="85" y="80"/>
                      <a:pt x="84" y="81"/>
                    </a:cubicBezTo>
                    <a:cubicBezTo>
                      <a:pt x="60" y="63"/>
                      <a:pt x="60" y="63"/>
                      <a:pt x="60" y="63"/>
                    </a:cubicBezTo>
                    <a:cubicBezTo>
                      <a:pt x="69" y="55"/>
                      <a:pt x="80" y="50"/>
                      <a:pt x="92" y="50"/>
                    </a:cubicBezTo>
                    <a:close/>
                    <a:moveTo>
                      <a:pt x="53" y="119"/>
                    </a:moveTo>
                    <a:cubicBezTo>
                      <a:pt x="80" y="108"/>
                      <a:pt x="80" y="108"/>
                      <a:pt x="80" y="108"/>
                    </a:cubicBezTo>
                    <a:cubicBezTo>
                      <a:pt x="81" y="109"/>
                      <a:pt x="82" y="110"/>
                      <a:pt x="84" y="111"/>
                    </a:cubicBezTo>
                    <a:cubicBezTo>
                      <a:pt x="80" y="140"/>
                      <a:pt x="80" y="140"/>
                      <a:pt x="80" y="140"/>
                    </a:cubicBezTo>
                    <a:cubicBezTo>
                      <a:pt x="69" y="137"/>
                      <a:pt x="59" y="129"/>
                      <a:pt x="53" y="119"/>
                    </a:cubicBezTo>
                    <a:close/>
                    <a:moveTo>
                      <a:pt x="93" y="142"/>
                    </a:moveTo>
                    <a:cubicBezTo>
                      <a:pt x="97" y="113"/>
                      <a:pt x="97" y="113"/>
                      <a:pt x="97" y="113"/>
                    </a:cubicBezTo>
                    <a:cubicBezTo>
                      <a:pt x="98" y="112"/>
                      <a:pt x="100" y="112"/>
                      <a:pt x="101" y="111"/>
                    </a:cubicBezTo>
                    <a:cubicBezTo>
                      <a:pt x="124" y="129"/>
                      <a:pt x="124" y="129"/>
                      <a:pt x="124" y="129"/>
                    </a:cubicBezTo>
                    <a:cubicBezTo>
                      <a:pt x="116" y="137"/>
                      <a:pt x="105" y="141"/>
                      <a:pt x="93" y="14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94" name="Freeform 25">
                <a:extLst>
                  <a:ext uri="{FF2B5EF4-FFF2-40B4-BE49-F238E27FC236}">
                    <a16:creationId xmlns:a16="http://schemas.microsoft.com/office/drawing/2014/main" id="{B2827E40-C8B9-4142-BE2E-DB0B5C1F60D0}"/>
                  </a:ext>
                </a:extLst>
              </p:cNvPr>
              <p:cNvSpPr>
                <a:spLocks noEditPoints="1"/>
              </p:cNvSpPr>
              <p:nvPr/>
            </p:nvSpPr>
            <p:spPr bwMode="auto">
              <a:xfrm>
                <a:off x="3488267" y="1237456"/>
                <a:ext cx="722312" cy="728045"/>
              </a:xfrm>
              <a:custGeom>
                <a:avLst/>
                <a:gdLst/>
                <a:ahLst/>
                <a:cxnLst>
                  <a:cxn ang="0">
                    <a:pos x="449" y="164"/>
                  </a:cxn>
                  <a:cxn ang="0">
                    <a:pos x="414" y="163"/>
                  </a:cxn>
                  <a:cxn ang="0">
                    <a:pos x="408" y="92"/>
                  </a:cxn>
                  <a:cxn ang="0">
                    <a:pos x="387" y="64"/>
                  </a:cxn>
                  <a:cxn ang="0">
                    <a:pos x="356" y="80"/>
                  </a:cxn>
                  <a:cxn ang="0">
                    <a:pos x="332" y="29"/>
                  </a:cxn>
                  <a:cxn ang="0">
                    <a:pos x="302" y="12"/>
                  </a:cxn>
                  <a:cxn ang="0">
                    <a:pos x="280" y="40"/>
                  </a:cxn>
                  <a:cxn ang="0">
                    <a:pos x="236" y="4"/>
                  </a:cxn>
                  <a:cxn ang="0">
                    <a:pos x="201" y="2"/>
                  </a:cxn>
                  <a:cxn ang="0">
                    <a:pos x="194" y="36"/>
                  </a:cxn>
                  <a:cxn ang="0">
                    <a:pos x="140" y="22"/>
                  </a:cxn>
                  <a:cxn ang="0">
                    <a:pos x="107" y="35"/>
                  </a:cxn>
                  <a:cxn ang="0">
                    <a:pos x="115" y="69"/>
                  </a:cxn>
                  <a:cxn ang="0">
                    <a:pos x="60" y="79"/>
                  </a:cxn>
                  <a:cxn ang="0">
                    <a:pos x="36" y="105"/>
                  </a:cxn>
                  <a:cxn ang="0">
                    <a:pos x="57" y="132"/>
                  </a:cxn>
                  <a:cxn ang="0">
                    <a:pos x="12" y="165"/>
                  </a:cxn>
                  <a:cxn ang="0">
                    <a:pos x="0" y="198"/>
                  </a:cxn>
                  <a:cxn ang="0">
                    <a:pos x="31" y="214"/>
                  </a:cxn>
                  <a:cxn ang="0">
                    <a:pos x="32" y="251"/>
                  </a:cxn>
                  <a:cxn ang="0">
                    <a:pos x="1" y="268"/>
                  </a:cxn>
                  <a:cxn ang="0">
                    <a:pos x="13" y="301"/>
                  </a:cxn>
                  <a:cxn ang="0">
                    <a:pos x="68" y="346"/>
                  </a:cxn>
                  <a:cxn ang="0">
                    <a:pos x="49" y="376"/>
                  </a:cxn>
                  <a:cxn ang="0">
                    <a:pos x="76" y="398"/>
                  </a:cxn>
                  <a:cxn ang="0">
                    <a:pos x="132" y="403"/>
                  </a:cxn>
                  <a:cxn ang="0">
                    <a:pos x="127" y="438"/>
                  </a:cxn>
                  <a:cxn ang="0">
                    <a:pos x="161" y="447"/>
                  </a:cxn>
                  <a:cxn ang="0">
                    <a:pos x="215" y="428"/>
                  </a:cxn>
                  <a:cxn ang="0">
                    <a:pos x="226" y="461"/>
                  </a:cxn>
                  <a:cxn ang="0">
                    <a:pos x="260" y="455"/>
                  </a:cxn>
                  <a:cxn ang="0">
                    <a:pos x="299" y="415"/>
                  </a:cxn>
                  <a:cxn ang="0">
                    <a:pos x="323" y="441"/>
                  </a:cxn>
                  <a:cxn ang="0">
                    <a:pos x="352" y="421"/>
                  </a:cxn>
                  <a:cxn ang="0">
                    <a:pos x="371" y="368"/>
                  </a:cxn>
                  <a:cxn ang="0">
                    <a:pos x="403" y="381"/>
                  </a:cxn>
                  <a:cxn ang="0">
                    <a:pos x="421" y="350"/>
                  </a:cxn>
                  <a:cxn ang="0">
                    <a:pos x="416" y="295"/>
                  </a:cxn>
                  <a:cxn ang="0">
                    <a:pos x="450" y="293"/>
                  </a:cxn>
                  <a:cxn ang="0">
                    <a:pos x="453" y="258"/>
                  </a:cxn>
                  <a:cxn ang="0">
                    <a:pos x="426" y="221"/>
                  </a:cxn>
                  <a:cxn ang="0">
                    <a:pos x="453" y="199"/>
                  </a:cxn>
                  <a:cxn ang="0">
                    <a:pos x="319" y="367"/>
                  </a:cxn>
                  <a:cxn ang="0">
                    <a:pos x="253" y="392"/>
                  </a:cxn>
                  <a:cxn ang="0">
                    <a:pos x="220" y="394"/>
                  </a:cxn>
                  <a:cxn ang="0">
                    <a:pos x="152" y="375"/>
                  </a:cxn>
                  <a:cxn ang="0">
                    <a:pos x="90" y="318"/>
                  </a:cxn>
                  <a:cxn ang="0">
                    <a:pos x="66" y="251"/>
                  </a:cxn>
                  <a:cxn ang="0">
                    <a:pos x="66" y="213"/>
                  </a:cxn>
                  <a:cxn ang="0">
                    <a:pos x="89" y="146"/>
                  </a:cxn>
                  <a:cxn ang="0">
                    <a:pos x="138" y="95"/>
                  </a:cxn>
                  <a:cxn ang="0">
                    <a:pos x="204" y="69"/>
                  </a:cxn>
                  <a:cxn ang="0">
                    <a:pos x="237" y="67"/>
                  </a:cxn>
                  <a:cxn ang="0">
                    <a:pos x="305" y="86"/>
                  </a:cxn>
                  <a:cxn ang="0">
                    <a:pos x="367" y="144"/>
                  </a:cxn>
                  <a:cxn ang="0">
                    <a:pos x="391" y="210"/>
                  </a:cxn>
                  <a:cxn ang="0">
                    <a:pos x="391" y="249"/>
                  </a:cxn>
                  <a:cxn ang="0">
                    <a:pos x="368" y="316"/>
                  </a:cxn>
                  <a:cxn ang="0">
                    <a:pos x="319" y="367"/>
                  </a:cxn>
                </a:cxnLst>
                <a:rect l="0" t="0" r="r" b="b"/>
                <a:pathLst>
                  <a:path w="457" h="461">
                    <a:moveTo>
                      <a:pt x="456" y="193"/>
                    </a:moveTo>
                    <a:cubicBezTo>
                      <a:pt x="449" y="164"/>
                      <a:pt x="449" y="164"/>
                      <a:pt x="449" y="164"/>
                    </a:cubicBezTo>
                    <a:cubicBezTo>
                      <a:pt x="448" y="162"/>
                      <a:pt x="446" y="160"/>
                      <a:pt x="444" y="160"/>
                    </a:cubicBezTo>
                    <a:cubicBezTo>
                      <a:pt x="414" y="163"/>
                      <a:pt x="414" y="163"/>
                      <a:pt x="414" y="163"/>
                    </a:cubicBezTo>
                    <a:cubicBezTo>
                      <a:pt x="408" y="146"/>
                      <a:pt x="399" y="130"/>
                      <a:pt x="389" y="115"/>
                    </a:cubicBezTo>
                    <a:cubicBezTo>
                      <a:pt x="408" y="92"/>
                      <a:pt x="408" y="92"/>
                      <a:pt x="408" y="92"/>
                    </a:cubicBezTo>
                    <a:cubicBezTo>
                      <a:pt x="409" y="90"/>
                      <a:pt x="409" y="87"/>
                      <a:pt x="407" y="86"/>
                    </a:cubicBezTo>
                    <a:cubicBezTo>
                      <a:pt x="387" y="64"/>
                      <a:pt x="387" y="64"/>
                      <a:pt x="387" y="64"/>
                    </a:cubicBezTo>
                    <a:cubicBezTo>
                      <a:pt x="385" y="62"/>
                      <a:pt x="383" y="62"/>
                      <a:pt x="381" y="63"/>
                    </a:cubicBezTo>
                    <a:cubicBezTo>
                      <a:pt x="356" y="80"/>
                      <a:pt x="356" y="80"/>
                      <a:pt x="356" y="80"/>
                    </a:cubicBezTo>
                    <a:cubicBezTo>
                      <a:pt x="346" y="72"/>
                      <a:pt x="336" y="64"/>
                      <a:pt x="325" y="58"/>
                    </a:cubicBezTo>
                    <a:cubicBezTo>
                      <a:pt x="332" y="29"/>
                      <a:pt x="332" y="29"/>
                      <a:pt x="332" y="29"/>
                    </a:cubicBezTo>
                    <a:cubicBezTo>
                      <a:pt x="333" y="27"/>
                      <a:pt x="332" y="25"/>
                      <a:pt x="329" y="24"/>
                    </a:cubicBezTo>
                    <a:cubicBezTo>
                      <a:pt x="302" y="12"/>
                      <a:pt x="302" y="12"/>
                      <a:pt x="302" y="12"/>
                    </a:cubicBezTo>
                    <a:cubicBezTo>
                      <a:pt x="299" y="11"/>
                      <a:pt x="297" y="12"/>
                      <a:pt x="295" y="14"/>
                    </a:cubicBezTo>
                    <a:cubicBezTo>
                      <a:pt x="280" y="40"/>
                      <a:pt x="280" y="40"/>
                      <a:pt x="280" y="40"/>
                    </a:cubicBezTo>
                    <a:cubicBezTo>
                      <a:pt x="268" y="36"/>
                      <a:pt x="255" y="34"/>
                      <a:pt x="242" y="33"/>
                    </a:cubicBezTo>
                    <a:cubicBezTo>
                      <a:pt x="236" y="4"/>
                      <a:pt x="236" y="4"/>
                      <a:pt x="236" y="4"/>
                    </a:cubicBezTo>
                    <a:cubicBezTo>
                      <a:pt x="236" y="2"/>
                      <a:pt x="233" y="0"/>
                      <a:pt x="231" y="0"/>
                    </a:cubicBezTo>
                    <a:cubicBezTo>
                      <a:pt x="201" y="2"/>
                      <a:pt x="201" y="2"/>
                      <a:pt x="201" y="2"/>
                    </a:cubicBezTo>
                    <a:cubicBezTo>
                      <a:pt x="199" y="2"/>
                      <a:pt x="197" y="4"/>
                      <a:pt x="196" y="6"/>
                    </a:cubicBezTo>
                    <a:cubicBezTo>
                      <a:pt x="194" y="36"/>
                      <a:pt x="194" y="36"/>
                      <a:pt x="194" y="36"/>
                    </a:cubicBezTo>
                    <a:cubicBezTo>
                      <a:pt x="181" y="38"/>
                      <a:pt x="169" y="42"/>
                      <a:pt x="157" y="46"/>
                    </a:cubicBezTo>
                    <a:cubicBezTo>
                      <a:pt x="140" y="22"/>
                      <a:pt x="140" y="22"/>
                      <a:pt x="140" y="22"/>
                    </a:cubicBezTo>
                    <a:cubicBezTo>
                      <a:pt x="138" y="20"/>
                      <a:pt x="136" y="20"/>
                      <a:pt x="133" y="21"/>
                    </a:cubicBezTo>
                    <a:cubicBezTo>
                      <a:pt x="107" y="35"/>
                      <a:pt x="107" y="35"/>
                      <a:pt x="107" y="35"/>
                    </a:cubicBezTo>
                    <a:cubicBezTo>
                      <a:pt x="105" y="36"/>
                      <a:pt x="104" y="39"/>
                      <a:pt x="105" y="41"/>
                    </a:cubicBezTo>
                    <a:cubicBezTo>
                      <a:pt x="115" y="69"/>
                      <a:pt x="115" y="69"/>
                      <a:pt x="115" y="69"/>
                    </a:cubicBezTo>
                    <a:cubicBezTo>
                      <a:pt x="104" y="76"/>
                      <a:pt x="95" y="84"/>
                      <a:pt x="86" y="93"/>
                    </a:cubicBezTo>
                    <a:cubicBezTo>
                      <a:pt x="60" y="79"/>
                      <a:pt x="60" y="79"/>
                      <a:pt x="60" y="79"/>
                    </a:cubicBezTo>
                    <a:cubicBezTo>
                      <a:pt x="58" y="78"/>
                      <a:pt x="55" y="79"/>
                      <a:pt x="54" y="81"/>
                    </a:cubicBezTo>
                    <a:cubicBezTo>
                      <a:pt x="36" y="105"/>
                      <a:pt x="36" y="105"/>
                      <a:pt x="36" y="105"/>
                    </a:cubicBezTo>
                    <a:cubicBezTo>
                      <a:pt x="34" y="106"/>
                      <a:pt x="34" y="109"/>
                      <a:pt x="36" y="111"/>
                    </a:cubicBezTo>
                    <a:cubicBezTo>
                      <a:pt x="57" y="132"/>
                      <a:pt x="57" y="132"/>
                      <a:pt x="57" y="132"/>
                    </a:cubicBezTo>
                    <a:cubicBezTo>
                      <a:pt x="51" y="143"/>
                      <a:pt x="45" y="154"/>
                      <a:pt x="41" y="166"/>
                    </a:cubicBezTo>
                    <a:cubicBezTo>
                      <a:pt x="12" y="165"/>
                      <a:pt x="12" y="165"/>
                      <a:pt x="12" y="165"/>
                    </a:cubicBezTo>
                    <a:cubicBezTo>
                      <a:pt x="9" y="164"/>
                      <a:pt x="7" y="166"/>
                      <a:pt x="7" y="169"/>
                    </a:cubicBezTo>
                    <a:cubicBezTo>
                      <a:pt x="0" y="198"/>
                      <a:pt x="0" y="198"/>
                      <a:pt x="0" y="198"/>
                    </a:cubicBezTo>
                    <a:cubicBezTo>
                      <a:pt x="0" y="200"/>
                      <a:pt x="1" y="203"/>
                      <a:pt x="3" y="204"/>
                    </a:cubicBezTo>
                    <a:cubicBezTo>
                      <a:pt x="31" y="214"/>
                      <a:pt x="31" y="214"/>
                      <a:pt x="31" y="214"/>
                    </a:cubicBezTo>
                    <a:cubicBezTo>
                      <a:pt x="31" y="223"/>
                      <a:pt x="30" y="232"/>
                      <a:pt x="31" y="241"/>
                    </a:cubicBezTo>
                    <a:cubicBezTo>
                      <a:pt x="31" y="244"/>
                      <a:pt x="31" y="248"/>
                      <a:pt x="32" y="251"/>
                    </a:cubicBezTo>
                    <a:cubicBezTo>
                      <a:pt x="4" y="262"/>
                      <a:pt x="4" y="262"/>
                      <a:pt x="4" y="262"/>
                    </a:cubicBezTo>
                    <a:cubicBezTo>
                      <a:pt x="2" y="263"/>
                      <a:pt x="1" y="266"/>
                      <a:pt x="1" y="268"/>
                    </a:cubicBezTo>
                    <a:cubicBezTo>
                      <a:pt x="8" y="297"/>
                      <a:pt x="8" y="297"/>
                      <a:pt x="8" y="297"/>
                    </a:cubicBezTo>
                    <a:cubicBezTo>
                      <a:pt x="8" y="300"/>
                      <a:pt x="11" y="301"/>
                      <a:pt x="13" y="301"/>
                    </a:cubicBezTo>
                    <a:cubicBezTo>
                      <a:pt x="43" y="299"/>
                      <a:pt x="43" y="299"/>
                      <a:pt x="43" y="299"/>
                    </a:cubicBezTo>
                    <a:cubicBezTo>
                      <a:pt x="49" y="316"/>
                      <a:pt x="57" y="332"/>
                      <a:pt x="68" y="346"/>
                    </a:cubicBezTo>
                    <a:cubicBezTo>
                      <a:pt x="49" y="369"/>
                      <a:pt x="49" y="369"/>
                      <a:pt x="49" y="369"/>
                    </a:cubicBezTo>
                    <a:cubicBezTo>
                      <a:pt x="48" y="371"/>
                      <a:pt x="48" y="374"/>
                      <a:pt x="49" y="376"/>
                    </a:cubicBezTo>
                    <a:cubicBezTo>
                      <a:pt x="70" y="398"/>
                      <a:pt x="70" y="398"/>
                      <a:pt x="70" y="398"/>
                    </a:cubicBezTo>
                    <a:cubicBezTo>
                      <a:pt x="71" y="399"/>
                      <a:pt x="74" y="400"/>
                      <a:pt x="76" y="398"/>
                    </a:cubicBezTo>
                    <a:cubicBezTo>
                      <a:pt x="101" y="382"/>
                      <a:pt x="101" y="382"/>
                      <a:pt x="101" y="382"/>
                    </a:cubicBezTo>
                    <a:cubicBezTo>
                      <a:pt x="110" y="390"/>
                      <a:pt x="121" y="397"/>
                      <a:pt x="132" y="403"/>
                    </a:cubicBezTo>
                    <a:cubicBezTo>
                      <a:pt x="124" y="432"/>
                      <a:pt x="124" y="432"/>
                      <a:pt x="124" y="432"/>
                    </a:cubicBezTo>
                    <a:cubicBezTo>
                      <a:pt x="124" y="434"/>
                      <a:pt x="125" y="437"/>
                      <a:pt x="127" y="438"/>
                    </a:cubicBezTo>
                    <a:cubicBezTo>
                      <a:pt x="155" y="449"/>
                      <a:pt x="155" y="449"/>
                      <a:pt x="155" y="449"/>
                    </a:cubicBezTo>
                    <a:cubicBezTo>
                      <a:pt x="157" y="450"/>
                      <a:pt x="160" y="449"/>
                      <a:pt x="161" y="447"/>
                    </a:cubicBezTo>
                    <a:cubicBezTo>
                      <a:pt x="177" y="422"/>
                      <a:pt x="177" y="422"/>
                      <a:pt x="177" y="422"/>
                    </a:cubicBezTo>
                    <a:cubicBezTo>
                      <a:pt x="189" y="425"/>
                      <a:pt x="202" y="427"/>
                      <a:pt x="215" y="428"/>
                    </a:cubicBezTo>
                    <a:cubicBezTo>
                      <a:pt x="221" y="457"/>
                      <a:pt x="221" y="457"/>
                      <a:pt x="221" y="457"/>
                    </a:cubicBezTo>
                    <a:cubicBezTo>
                      <a:pt x="221" y="459"/>
                      <a:pt x="223" y="461"/>
                      <a:pt x="226" y="461"/>
                    </a:cubicBezTo>
                    <a:cubicBezTo>
                      <a:pt x="256" y="460"/>
                      <a:pt x="256" y="460"/>
                      <a:pt x="256" y="460"/>
                    </a:cubicBezTo>
                    <a:cubicBezTo>
                      <a:pt x="258" y="459"/>
                      <a:pt x="260" y="457"/>
                      <a:pt x="260" y="455"/>
                    </a:cubicBezTo>
                    <a:cubicBezTo>
                      <a:pt x="263" y="426"/>
                      <a:pt x="263" y="426"/>
                      <a:pt x="263" y="426"/>
                    </a:cubicBezTo>
                    <a:cubicBezTo>
                      <a:pt x="276" y="423"/>
                      <a:pt x="288" y="420"/>
                      <a:pt x="299" y="415"/>
                    </a:cubicBezTo>
                    <a:cubicBezTo>
                      <a:pt x="317" y="439"/>
                      <a:pt x="317" y="439"/>
                      <a:pt x="317" y="439"/>
                    </a:cubicBezTo>
                    <a:cubicBezTo>
                      <a:pt x="318" y="441"/>
                      <a:pt x="321" y="442"/>
                      <a:pt x="323" y="441"/>
                    </a:cubicBezTo>
                    <a:cubicBezTo>
                      <a:pt x="350" y="427"/>
                      <a:pt x="350" y="427"/>
                      <a:pt x="350" y="427"/>
                    </a:cubicBezTo>
                    <a:cubicBezTo>
                      <a:pt x="352" y="425"/>
                      <a:pt x="353" y="423"/>
                      <a:pt x="352" y="421"/>
                    </a:cubicBezTo>
                    <a:cubicBezTo>
                      <a:pt x="342" y="393"/>
                      <a:pt x="342" y="393"/>
                      <a:pt x="342" y="393"/>
                    </a:cubicBezTo>
                    <a:cubicBezTo>
                      <a:pt x="353" y="385"/>
                      <a:pt x="362" y="377"/>
                      <a:pt x="371" y="368"/>
                    </a:cubicBezTo>
                    <a:cubicBezTo>
                      <a:pt x="397" y="382"/>
                      <a:pt x="397" y="382"/>
                      <a:pt x="397" y="382"/>
                    </a:cubicBezTo>
                    <a:cubicBezTo>
                      <a:pt x="399" y="383"/>
                      <a:pt x="402" y="383"/>
                      <a:pt x="403" y="381"/>
                    </a:cubicBezTo>
                    <a:cubicBezTo>
                      <a:pt x="421" y="357"/>
                      <a:pt x="421" y="357"/>
                      <a:pt x="421" y="357"/>
                    </a:cubicBezTo>
                    <a:cubicBezTo>
                      <a:pt x="423" y="355"/>
                      <a:pt x="423" y="352"/>
                      <a:pt x="421" y="350"/>
                    </a:cubicBezTo>
                    <a:cubicBezTo>
                      <a:pt x="400" y="329"/>
                      <a:pt x="400" y="329"/>
                      <a:pt x="400" y="329"/>
                    </a:cubicBezTo>
                    <a:cubicBezTo>
                      <a:pt x="406" y="318"/>
                      <a:pt x="411" y="307"/>
                      <a:pt x="416" y="295"/>
                    </a:cubicBezTo>
                    <a:cubicBezTo>
                      <a:pt x="445" y="297"/>
                      <a:pt x="445" y="297"/>
                      <a:pt x="445" y="297"/>
                    </a:cubicBezTo>
                    <a:cubicBezTo>
                      <a:pt x="447" y="297"/>
                      <a:pt x="450" y="295"/>
                      <a:pt x="450" y="293"/>
                    </a:cubicBezTo>
                    <a:cubicBezTo>
                      <a:pt x="456" y="264"/>
                      <a:pt x="456" y="264"/>
                      <a:pt x="456" y="264"/>
                    </a:cubicBezTo>
                    <a:cubicBezTo>
                      <a:pt x="457" y="261"/>
                      <a:pt x="456" y="259"/>
                      <a:pt x="453" y="258"/>
                    </a:cubicBezTo>
                    <a:cubicBezTo>
                      <a:pt x="426" y="248"/>
                      <a:pt x="426" y="248"/>
                      <a:pt x="426" y="248"/>
                    </a:cubicBezTo>
                    <a:cubicBezTo>
                      <a:pt x="426" y="239"/>
                      <a:pt x="426" y="230"/>
                      <a:pt x="426" y="221"/>
                    </a:cubicBezTo>
                    <a:cubicBezTo>
                      <a:pt x="426" y="217"/>
                      <a:pt x="425" y="214"/>
                      <a:pt x="425" y="210"/>
                    </a:cubicBezTo>
                    <a:cubicBezTo>
                      <a:pt x="453" y="199"/>
                      <a:pt x="453" y="199"/>
                      <a:pt x="453" y="199"/>
                    </a:cubicBezTo>
                    <a:cubicBezTo>
                      <a:pt x="455" y="198"/>
                      <a:pt x="456" y="196"/>
                      <a:pt x="456" y="193"/>
                    </a:cubicBezTo>
                    <a:close/>
                    <a:moveTo>
                      <a:pt x="319" y="367"/>
                    </a:moveTo>
                    <a:cubicBezTo>
                      <a:pt x="310" y="373"/>
                      <a:pt x="300" y="378"/>
                      <a:pt x="290" y="382"/>
                    </a:cubicBezTo>
                    <a:cubicBezTo>
                      <a:pt x="278" y="387"/>
                      <a:pt x="266" y="391"/>
                      <a:pt x="253" y="392"/>
                    </a:cubicBezTo>
                    <a:cubicBezTo>
                      <a:pt x="248" y="393"/>
                      <a:pt x="242" y="394"/>
                      <a:pt x="237" y="394"/>
                    </a:cubicBezTo>
                    <a:cubicBezTo>
                      <a:pt x="231" y="394"/>
                      <a:pt x="226" y="394"/>
                      <a:pt x="220" y="394"/>
                    </a:cubicBezTo>
                    <a:cubicBezTo>
                      <a:pt x="207" y="393"/>
                      <a:pt x="195" y="391"/>
                      <a:pt x="182" y="388"/>
                    </a:cubicBezTo>
                    <a:cubicBezTo>
                      <a:pt x="172" y="385"/>
                      <a:pt x="162" y="380"/>
                      <a:pt x="152" y="375"/>
                    </a:cubicBezTo>
                    <a:cubicBezTo>
                      <a:pt x="141" y="369"/>
                      <a:pt x="130" y="362"/>
                      <a:pt x="120" y="354"/>
                    </a:cubicBezTo>
                    <a:cubicBezTo>
                      <a:pt x="109" y="343"/>
                      <a:pt x="98" y="331"/>
                      <a:pt x="90" y="318"/>
                    </a:cubicBezTo>
                    <a:cubicBezTo>
                      <a:pt x="86" y="311"/>
                      <a:pt x="82" y="304"/>
                      <a:pt x="79" y="296"/>
                    </a:cubicBezTo>
                    <a:cubicBezTo>
                      <a:pt x="72" y="282"/>
                      <a:pt x="68" y="267"/>
                      <a:pt x="66" y="251"/>
                    </a:cubicBezTo>
                    <a:cubicBezTo>
                      <a:pt x="66" y="247"/>
                      <a:pt x="65" y="243"/>
                      <a:pt x="65" y="239"/>
                    </a:cubicBezTo>
                    <a:cubicBezTo>
                      <a:pt x="65" y="230"/>
                      <a:pt x="65" y="221"/>
                      <a:pt x="66" y="213"/>
                    </a:cubicBezTo>
                    <a:cubicBezTo>
                      <a:pt x="67" y="202"/>
                      <a:pt x="69" y="191"/>
                      <a:pt x="73" y="181"/>
                    </a:cubicBezTo>
                    <a:cubicBezTo>
                      <a:pt x="77" y="168"/>
                      <a:pt x="82" y="157"/>
                      <a:pt x="89" y="146"/>
                    </a:cubicBezTo>
                    <a:cubicBezTo>
                      <a:pt x="94" y="136"/>
                      <a:pt x="101" y="128"/>
                      <a:pt x="108" y="119"/>
                    </a:cubicBezTo>
                    <a:cubicBezTo>
                      <a:pt x="117" y="110"/>
                      <a:pt x="127" y="102"/>
                      <a:pt x="138" y="95"/>
                    </a:cubicBezTo>
                    <a:cubicBezTo>
                      <a:pt x="147" y="89"/>
                      <a:pt x="157" y="83"/>
                      <a:pt x="167" y="79"/>
                    </a:cubicBezTo>
                    <a:cubicBezTo>
                      <a:pt x="178" y="74"/>
                      <a:pt x="191" y="71"/>
                      <a:pt x="204" y="69"/>
                    </a:cubicBezTo>
                    <a:cubicBezTo>
                      <a:pt x="209" y="68"/>
                      <a:pt x="215" y="68"/>
                      <a:pt x="220" y="67"/>
                    </a:cubicBezTo>
                    <a:cubicBezTo>
                      <a:pt x="226" y="67"/>
                      <a:pt x="231" y="67"/>
                      <a:pt x="237" y="67"/>
                    </a:cubicBezTo>
                    <a:cubicBezTo>
                      <a:pt x="250" y="68"/>
                      <a:pt x="262" y="70"/>
                      <a:pt x="274" y="74"/>
                    </a:cubicBezTo>
                    <a:cubicBezTo>
                      <a:pt x="285" y="77"/>
                      <a:pt x="295" y="81"/>
                      <a:pt x="305" y="86"/>
                    </a:cubicBezTo>
                    <a:cubicBezTo>
                      <a:pt x="316" y="92"/>
                      <a:pt x="327" y="99"/>
                      <a:pt x="336" y="108"/>
                    </a:cubicBezTo>
                    <a:cubicBezTo>
                      <a:pt x="348" y="118"/>
                      <a:pt x="358" y="130"/>
                      <a:pt x="367" y="144"/>
                    </a:cubicBezTo>
                    <a:cubicBezTo>
                      <a:pt x="371" y="151"/>
                      <a:pt x="375" y="158"/>
                      <a:pt x="378" y="165"/>
                    </a:cubicBezTo>
                    <a:cubicBezTo>
                      <a:pt x="384" y="179"/>
                      <a:pt x="389" y="194"/>
                      <a:pt x="391" y="210"/>
                    </a:cubicBezTo>
                    <a:cubicBezTo>
                      <a:pt x="391" y="214"/>
                      <a:pt x="392" y="218"/>
                      <a:pt x="392" y="222"/>
                    </a:cubicBezTo>
                    <a:cubicBezTo>
                      <a:pt x="392" y="231"/>
                      <a:pt x="392" y="240"/>
                      <a:pt x="391" y="249"/>
                    </a:cubicBezTo>
                    <a:cubicBezTo>
                      <a:pt x="390" y="260"/>
                      <a:pt x="387" y="271"/>
                      <a:pt x="384" y="281"/>
                    </a:cubicBezTo>
                    <a:cubicBezTo>
                      <a:pt x="380" y="293"/>
                      <a:pt x="375" y="305"/>
                      <a:pt x="368" y="316"/>
                    </a:cubicBezTo>
                    <a:cubicBezTo>
                      <a:pt x="362" y="325"/>
                      <a:pt x="356" y="334"/>
                      <a:pt x="348" y="342"/>
                    </a:cubicBezTo>
                    <a:cubicBezTo>
                      <a:pt x="340" y="351"/>
                      <a:pt x="330" y="360"/>
                      <a:pt x="319" y="36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95" name="Freeform 26">
                <a:extLst>
                  <a:ext uri="{FF2B5EF4-FFF2-40B4-BE49-F238E27FC236}">
                    <a16:creationId xmlns:a16="http://schemas.microsoft.com/office/drawing/2014/main" id="{48EEAC93-E7E0-4592-A594-166A77E74624}"/>
                  </a:ext>
                </a:extLst>
              </p:cNvPr>
              <p:cNvSpPr>
                <a:spLocks/>
              </p:cNvSpPr>
              <p:nvPr/>
            </p:nvSpPr>
            <p:spPr bwMode="auto">
              <a:xfrm>
                <a:off x="3638462" y="1392238"/>
                <a:ext cx="419629" cy="420776"/>
              </a:xfrm>
              <a:custGeom>
                <a:avLst/>
                <a:gdLst/>
                <a:ahLst/>
                <a:cxnLst>
                  <a:cxn ang="0">
                    <a:pos x="265" y="116"/>
                  </a:cxn>
                  <a:cxn ang="0">
                    <a:pos x="255" y="79"/>
                  </a:cxn>
                  <a:cxn ang="0">
                    <a:pos x="246" y="62"/>
                  </a:cxn>
                  <a:cxn ang="0">
                    <a:pos x="221" y="33"/>
                  </a:cxn>
                  <a:cxn ang="0">
                    <a:pos x="195" y="15"/>
                  </a:cxn>
                  <a:cxn ang="0">
                    <a:pos x="171" y="5"/>
                  </a:cxn>
                  <a:cxn ang="0">
                    <a:pos x="140" y="0"/>
                  </a:cxn>
                  <a:cxn ang="0">
                    <a:pos x="127" y="0"/>
                  </a:cxn>
                  <a:cxn ang="0">
                    <a:pos x="113" y="1"/>
                  </a:cxn>
                  <a:cxn ang="0">
                    <a:pos x="83" y="10"/>
                  </a:cxn>
                  <a:cxn ang="0">
                    <a:pos x="60" y="22"/>
                  </a:cxn>
                  <a:cxn ang="0">
                    <a:pos x="36" y="42"/>
                  </a:cxn>
                  <a:cxn ang="0">
                    <a:pos x="20" y="64"/>
                  </a:cxn>
                  <a:cxn ang="0">
                    <a:pos x="7" y="92"/>
                  </a:cxn>
                  <a:cxn ang="0">
                    <a:pos x="1" y="118"/>
                  </a:cxn>
                  <a:cxn ang="0">
                    <a:pos x="1" y="139"/>
                  </a:cxn>
                  <a:cxn ang="0">
                    <a:pos x="2" y="149"/>
                  </a:cxn>
                  <a:cxn ang="0">
                    <a:pos x="12" y="186"/>
                  </a:cxn>
                  <a:cxn ang="0">
                    <a:pos x="21" y="203"/>
                  </a:cxn>
                  <a:cxn ang="0">
                    <a:pos x="46" y="233"/>
                  </a:cxn>
                  <a:cxn ang="0">
                    <a:pos x="71" y="250"/>
                  </a:cxn>
                  <a:cxn ang="0">
                    <a:pos x="96" y="260"/>
                  </a:cxn>
                  <a:cxn ang="0">
                    <a:pos x="127" y="266"/>
                  </a:cxn>
                  <a:cxn ang="0">
                    <a:pos x="140" y="266"/>
                  </a:cxn>
                  <a:cxn ang="0">
                    <a:pos x="153" y="264"/>
                  </a:cxn>
                  <a:cxn ang="0">
                    <a:pos x="184" y="256"/>
                  </a:cxn>
                  <a:cxn ang="0">
                    <a:pos x="207" y="243"/>
                  </a:cxn>
                  <a:cxn ang="0">
                    <a:pos x="231" y="223"/>
                  </a:cxn>
                  <a:cxn ang="0">
                    <a:pos x="247" y="202"/>
                  </a:cxn>
                  <a:cxn ang="0">
                    <a:pos x="260" y="174"/>
                  </a:cxn>
                  <a:cxn ang="0">
                    <a:pos x="266" y="147"/>
                  </a:cxn>
                  <a:cxn ang="0">
                    <a:pos x="266" y="126"/>
                  </a:cxn>
                  <a:cxn ang="0">
                    <a:pos x="265" y="116"/>
                  </a:cxn>
                </a:cxnLst>
                <a:rect l="0" t="0" r="r" b="b"/>
                <a:pathLst>
                  <a:path w="266" h="266">
                    <a:moveTo>
                      <a:pt x="265" y="116"/>
                    </a:moveTo>
                    <a:cubicBezTo>
                      <a:pt x="264" y="103"/>
                      <a:pt x="260" y="91"/>
                      <a:pt x="255" y="79"/>
                    </a:cubicBezTo>
                    <a:cubicBezTo>
                      <a:pt x="252" y="73"/>
                      <a:pt x="249" y="68"/>
                      <a:pt x="246" y="62"/>
                    </a:cubicBezTo>
                    <a:cubicBezTo>
                      <a:pt x="239" y="51"/>
                      <a:pt x="231" y="41"/>
                      <a:pt x="221" y="33"/>
                    </a:cubicBezTo>
                    <a:cubicBezTo>
                      <a:pt x="213" y="26"/>
                      <a:pt x="205" y="20"/>
                      <a:pt x="195" y="15"/>
                    </a:cubicBezTo>
                    <a:cubicBezTo>
                      <a:pt x="188" y="11"/>
                      <a:pt x="179" y="8"/>
                      <a:pt x="171" y="5"/>
                    </a:cubicBezTo>
                    <a:cubicBezTo>
                      <a:pt x="161" y="2"/>
                      <a:pt x="151" y="1"/>
                      <a:pt x="140" y="0"/>
                    </a:cubicBezTo>
                    <a:cubicBezTo>
                      <a:pt x="136" y="0"/>
                      <a:pt x="131" y="0"/>
                      <a:pt x="127" y="0"/>
                    </a:cubicBezTo>
                    <a:cubicBezTo>
                      <a:pt x="122" y="0"/>
                      <a:pt x="118" y="1"/>
                      <a:pt x="113" y="1"/>
                    </a:cubicBezTo>
                    <a:cubicBezTo>
                      <a:pt x="103" y="3"/>
                      <a:pt x="93" y="6"/>
                      <a:pt x="83" y="10"/>
                    </a:cubicBezTo>
                    <a:cubicBezTo>
                      <a:pt x="75" y="13"/>
                      <a:pt x="67" y="17"/>
                      <a:pt x="60" y="22"/>
                    </a:cubicBezTo>
                    <a:cubicBezTo>
                      <a:pt x="51" y="28"/>
                      <a:pt x="43" y="35"/>
                      <a:pt x="36" y="42"/>
                    </a:cubicBezTo>
                    <a:cubicBezTo>
                      <a:pt x="30" y="49"/>
                      <a:pt x="25" y="56"/>
                      <a:pt x="20" y="64"/>
                    </a:cubicBezTo>
                    <a:cubicBezTo>
                      <a:pt x="14" y="72"/>
                      <a:pt x="10" y="82"/>
                      <a:pt x="7" y="92"/>
                    </a:cubicBezTo>
                    <a:cubicBezTo>
                      <a:pt x="4" y="100"/>
                      <a:pt x="2" y="109"/>
                      <a:pt x="1" y="118"/>
                    </a:cubicBezTo>
                    <a:cubicBezTo>
                      <a:pt x="1" y="125"/>
                      <a:pt x="0" y="132"/>
                      <a:pt x="1" y="139"/>
                    </a:cubicBezTo>
                    <a:cubicBezTo>
                      <a:pt x="1" y="143"/>
                      <a:pt x="1" y="146"/>
                      <a:pt x="2" y="149"/>
                    </a:cubicBezTo>
                    <a:cubicBezTo>
                      <a:pt x="3" y="162"/>
                      <a:pt x="7" y="175"/>
                      <a:pt x="12" y="186"/>
                    </a:cubicBezTo>
                    <a:cubicBezTo>
                      <a:pt x="14" y="192"/>
                      <a:pt x="17" y="198"/>
                      <a:pt x="21" y="203"/>
                    </a:cubicBezTo>
                    <a:cubicBezTo>
                      <a:pt x="28" y="214"/>
                      <a:pt x="36" y="224"/>
                      <a:pt x="46" y="233"/>
                    </a:cubicBezTo>
                    <a:cubicBezTo>
                      <a:pt x="53" y="239"/>
                      <a:pt x="62" y="245"/>
                      <a:pt x="71" y="250"/>
                    </a:cubicBezTo>
                    <a:cubicBezTo>
                      <a:pt x="79" y="254"/>
                      <a:pt x="87" y="258"/>
                      <a:pt x="96" y="260"/>
                    </a:cubicBezTo>
                    <a:cubicBezTo>
                      <a:pt x="106" y="263"/>
                      <a:pt x="116" y="265"/>
                      <a:pt x="127" y="266"/>
                    </a:cubicBezTo>
                    <a:cubicBezTo>
                      <a:pt x="131" y="266"/>
                      <a:pt x="136" y="266"/>
                      <a:pt x="140" y="266"/>
                    </a:cubicBezTo>
                    <a:cubicBezTo>
                      <a:pt x="145" y="265"/>
                      <a:pt x="149" y="265"/>
                      <a:pt x="153" y="264"/>
                    </a:cubicBezTo>
                    <a:cubicBezTo>
                      <a:pt x="164" y="263"/>
                      <a:pt x="174" y="260"/>
                      <a:pt x="184" y="256"/>
                    </a:cubicBezTo>
                    <a:cubicBezTo>
                      <a:pt x="192" y="252"/>
                      <a:pt x="200" y="248"/>
                      <a:pt x="207" y="243"/>
                    </a:cubicBezTo>
                    <a:cubicBezTo>
                      <a:pt x="216" y="238"/>
                      <a:pt x="224" y="231"/>
                      <a:pt x="231" y="223"/>
                    </a:cubicBezTo>
                    <a:cubicBezTo>
                      <a:pt x="237" y="217"/>
                      <a:pt x="242" y="209"/>
                      <a:pt x="247" y="202"/>
                    </a:cubicBezTo>
                    <a:cubicBezTo>
                      <a:pt x="252" y="193"/>
                      <a:pt x="257" y="184"/>
                      <a:pt x="260" y="174"/>
                    </a:cubicBezTo>
                    <a:cubicBezTo>
                      <a:pt x="263" y="165"/>
                      <a:pt x="265" y="156"/>
                      <a:pt x="266" y="147"/>
                    </a:cubicBezTo>
                    <a:cubicBezTo>
                      <a:pt x="266" y="140"/>
                      <a:pt x="266" y="133"/>
                      <a:pt x="266" y="126"/>
                    </a:cubicBezTo>
                    <a:cubicBezTo>
                      <a:pt x="266" y="123"/>
                      <a:pt x="266" y="119"/>
                      <a:pt x="265" y="116"/>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96" name="Freeform 27">
                <a:extLst>
                  <a:ext uri="{FF2B5EF4-FFF2-40B4-BE49-F238E27FC236}">
                    <a16:creationId xmlns:a16="http://schemas.microsoft.com/office/drawing/2014/main" id="{08E20391-7F12-4110-8F54-CA5200119F1D}"/>
                  </a:ext>
                </a:extLst>
              </p:cNvPr>
              <p:cNvSpPr>
                <a:spLocks noEditPoints="1"/>
              </p:cNvSpPr>
              <p:nvPr/>
            </p:nvSpPr>
            <p:spPr bwMode="auto">
              <a:xfrm>
                <a:off x="4360774" y="1873779"/>
                <a:ext cx="803716" cy="806009"/>
              </a:xfrm>
              <a:custGeom>
                <a:avLst/>
                <a:gdLst/>
                <a:ahLst/>
                <a:cxnLst>
                  <a:cxn ang="0">
                    <a:pos x="503" y="193"/>
                  </a:cxn>
                  <a:cxn ang="0">
                    <a:pos x="464" y="190"/>
                  </a:cxn>
                  <a:cxn ang="0">
                    <a:pos x="461" y="111"/>
                  </a:cxn>
                  <a:cxn ang="0">
                    <a:pos x="440" y="79"/>
                  </a:cxn>
                  <a:cxn ang="0">
                    <a:pos x="404" y="94"/>
                  </a:cxn>
                  <a:cxn ang="0">
                    <a:pos x="381" y="37"/>
                  </a:cxn>
                  <a:cxn ang="0">
                    <a:pos x="348" y="17"/>
                  </a:cxn>
                  <a:cxn ang="0">
                    <a:pos x="323" y="46"/>
                  </a:cxn>
                  <a:cxn ang="0">
                    <a:pos x="276" y="4"/>
                  </a:cxn>
                  <a:cxn ang="0">
                    <a:pos x="237" y="0"/>
                  </a:cxn>
                  <a:cxn ang="0">
                    <a:pos x="227" y="37"/>
                  </a:cxn>
                  <a:cxn ang="0">
                    <a:pos x="168" y="19"/>
                  </a:cxn>
                  <a:cxn ang="0">
                    <a:pos x="131" y="31"/>
                  </a:cxn>
                  <a:cxn ang="0">
                    <a:pos x="137" y="69"/>
                  </a:cxn>
                  <a:cxn ang="0">
                    <a:pos x="76" y="77"/>
                  </a:cxn>
                  <a:cxn ang="0">
                    <a:pos x="48" y="104"/>
                  </a:cxn>
                  <a:cxn ang="0">
                    <a:pos x="70" y="136"/>
                  </a:cxn>
                  <a:cxn ang="0">
                    <a:pos x="18" y="169"/>
                  </a:cxn>
                  <a:cxn ang="0">
                    <a:pos x="3" y="206"/>
                  </a:cxn>
                  <a:cxn ang="0">
                    <a:pos x="37" y="225"/>
                  </a:cxn>
                  <a:cxn ang="0">
                    <a:pos x="35" y="267"/>
                  </a:cxn>
                  <a:cxn ang="0">
                    <a:pos x="0" y="284"/>
                  </a:cxn>
                  <a:cxn ang="0">
                    <a:pos x="12" y="321"/>
                  </a:cxn>
                  <a:cxn ang="0">
                    <a:pos x="70" y="374"/>
                  </a:cxn>
                  <a:cxn ang="0">
                    <a:pos x="48" y="406"/>
                  </a:cxn>
                  <a:cxn ang="0">
                    <a:pos x="76" y="432"/>
                  </a:cxn>
                  <a:cxn ang="0">
                    <a:pos x="137" y="441"/>
                  </a:cxn>
                  <a:cxn ang="0">
                    <a:pos x="131" y="479"/>
                  </a:cxn>
                  <a:cxn ang="0">
                    <a:pos x="168" y="491"/>
                  </a:cxn>
                  <a:cxn ang="0">
                    <a:pos x="228" y="473"/>
                  </a:cxn>
                  <a:cxn ang="0">
                    <a:pos x="238" y="510"/>
                  </a:cxn>
                  <a:cxn ang="0">
                    <a:pos x="277" y="505"/>
                  </a:cxn>
                  <a:cxn ang="0">
                    <a:pos x="323" y="464"/>
                  </a:cxn>
                  <a:cxn ang="0">
                    <a:pos x="348" y="493"/>
                  </a:cxn>
                  <a:cxn ang="0">
                    <a:pos x="381" y="472"/>
                  </a:cxn>
                  <a:cxn ang="0">
                    <a:pos x="404" y="415"/>
                  </a:cxn>
                  <a:cxn ang="0">
                    <a:pos x="440" y="431"/>
                  </a:cxn>
                  <a:cxn ang="0">
                    <a:pos x="461" y="398"/>
                  </a:cxn>
                  <a:cxn ang="0">
                    <a:pos x="458" y="337"/>
                  </a:cxn>
                  <a:cxn ang="0">
                    <a:pos x="497" y="336"/>
                  </a:cxn>
                  <a:cxn ang="0">
                    <a:pos x="502" y="298"/>
                  </a:cxn>
                  <a:cxn ang="0">
                    <a:pos x="474" y="255"/>
                  </a:cxn>
                  <a:cxn ang="0">
                    <a:pos x="505" y="232"/>
                  </a:cxn>
                  <a:cxn ang="0">
                    <a:pos x="347" y="411"/>
                  </a:cxn>
                  <a:cxn ang="0">
                    <a:pos x="273" y="436"/>
                  </a:cxn>
                  <a:cxn ang="0">
                    <a:pos x="236" y="436"/>
                  </a:cxn>
                  <a:cxn ang="0">
                    <a:pos x="161" y="411"/>
                  </a:cxn>
                  <a:cxn ang="0">
                    <a:pos x="96" y="344"/>
                  </a:cxn>
                  <a:cxn ang="0">
                    <a:pos x="73" y="268"/>
                  </a:cxn>
                  <a:cxn ang="0">
                    <a:pos x="75" y="226"/>
                  </a:cxn>
                  <a:cxn ang="0">
                    <a:pos x="104" y="153"/>
                  </a:cxn>
                  <a:cxn ang="0">
                    <a:pos x="161" y="99"/>
                  </a:cxn>
                  <a:cxn ang="0">
                    <a:pos x="236" y="74"/>
                  </a:cxn>
                  <a:cxn ang="0">
                    <a:pos x="273" y="74"/>
                  </a:cxn>
                  <a:cxn ang="0">
                    <a:pos x="347" y="99"/>
                  </a:cxn>
                  <a:cxn ang="0">
                    <a:pos x="413" y="166"/>
                  </a:cxn>
                  <a:cxn ang="0">
                    <a:pos x="436" y="241"/>
                  </a:cxn>
                  <a:cxn ang="0">
                    <a:pos x="434" y="284"/>
                  </a:cxn>
                  <a:cxn ang="0">
                    <a:pos x="404" y="357"/>
                  </a:cxn>
                  <a:cxn ang="0">
                    <a:pos x="347" y="411"/>
                  </a:cxn>
                </a:cxnLst>
                <a:rect l="0" t="0" r="r" b="b"/>
                <a:pathLst>
                  <a:path w="509" h="510">
                    <a:moveTo>
                      <a:pt x="508" y="226"/>
                    </a:moveTo>
                    <a:cubicBezTo>
                      <a:pt x="503" y="193"/>
                      <a:pt x="503" y="193"/>
                      <a:pt x="503" y="193"/>
                    </a:cubicBezTo>
                    <a:cubicBezTo>
                      <a:pt x="502" y="191"/>
                      <a:pt x="500" y="189"/>
                      <a:pt x="497" y="189"/>
                    </a:cubicBezTo>
                    <a:cubicBezTo>
                      <a:pt x="464" y="190"/>
                      <a:pt x="464" y="190"/>
                      <a:pt x="464" y="190"/>
                    </a:cubicBezTo>
                    <a:cubicBezTo>
                      <a:pt x="458" y="171"/>
                      <a:pt x="450" y="152"/>
                      <a:pt x="439" y="136"/>
                    </a:cubicBezTo>
                    <a:cubicBezTo>
                      <a:pt x="461" y="111"/>
                      <a:pt x="461" y="111"/>
                      <a:pt x="461" y="111"/>
                    </a:cubicBezTo>
                    <a:cubicBezTo>
                      <a:pt x="463" y="109"/>
                      <a:pt x="463" y="106"/>
                      <a:pt x="461" y="104"/>
                    </a:cubicBezTo>
                    <a:cubicBezTo>
                      <a:pt x="440" y="79"/>
                      <a:pt x="440" y="79"/>
                      <a:pt x="440" y="79"/>
                    </a:cubicBezTo>
                    <a:cubicBezTo>
                      <a:pt x="438" y="77"/>
                      <a:pt x="435" y="76"/>
                      <a:pt x="433" y="77"/>
                    </a:cubicBezTo>
                    <a:cubicBezTo>
                      <a:pt x="404" y="94"/>
                      <a:pt x="404" y="94"/>
                      <a:pt x="404" y="94"/>
                    </a:cubicBezTo>
                    <a:cubicBezTo>
                      <a:pt x="394" y="85"/>
                      <a:pt x="383" y="76"/>
                      <a:pt x="371" y="69"/>
                    </a:cubicBezTo>
                    <a:cubicBezTo>
                      <a:pt x="381" y="37"/>
                      <a:pt x="381" y="37"/>
                      <a:pt x="381" y="37"/>
                    </a:cubicBezTo>
                    <a:cubicBezTo>
                      <a:pt x="382" y="35"/>
                      <a:pt x="380" y="32"/>
                      <a:pt x="378" y="31"/>
                    </a:cubicBezTo>
                    <a:cubicBezTo>
                      <a:pt x="348" y="17"/>
                      <a:pt x="348" y="17"/>
                      <a:pt x="348" y="17"/>
                    </a:cubicBezTo>
                    <a:cubicBezTo>
                      <a:pt x="345" y="16"/>
                      <a:pt x="342" y="17"/>
                      <a:pt x="341" y="19"/>
                    </a:cubicBezTo>
                    <a:cubicBezTo>
                      <a:pt x="323" y="46"/>
                      <a:pt x="323" y="46"/>
                      <a:pt x="323" y="46"/>
                    </a:cubicBezTo>
                    <a:cubicBezTo>
                      <a:pt x="309" y="42"/>
                      <a:pt x="295" y="38"/>
                      <a:pt x="281" y="37"/>
                    </a:cubicBezTo>
                    <a:cubicBezTo>
                      <a:pt x="276" y="4"/>
                      <a:pt x="276" y="4"/>
                      <a:pt x="276" y="4"/>
                    </a:cubicBezTo>
                    <a:cubicBezTo>
                      <a:pt x="275" y="2"/>
                      <a:pt x="273" y="0"/>
                      <a:pt x="270" y="0"/>
                    </a:cubicBezTo>
                    <a:cubicBezTo>
                      <a:pt x="237" y="0"/>
                      <a:pt x="237" y="0"/>
                      <a:pt x="237" y="0"/>
                    </a:cubicBezTo>
                    <a:cubicBezTo>
                      <a:pt x="234" y="0"/>
                      <a:pt x="232" y="2"/>
                      <a:pt x="231" y="4"/>
                    </a:cubicBezTo>
                    <a:cubicBezTo>
                      <a:pt x="227" y="37"/>
                      <a:pt x="227" y="37"/>
                      <a:pt x="227" y="37"/>
                    </a:cubicBezTo>
                    <a:cubicBezTo>
                      <a:pt x="213" y="39"/>
                      <a:pt x="199" y="42"/>
                      <a:pt x="186" y="46"/>
                    </a:cubicBezTo>
                    <a:cubicBezTo>
                      <a:pt x="168" y="19"/>
                      <a:pt x="168" y="19"/>
                      <a:pt x="168" y="19"/>
                    </a:cubicBezTo>
                    <a:cubicBezTo>
                      <a:pt x="166" y="17"/>
                      <a:pt x="163" y="16"/>
                      <a:pt x="161" y="17"/>
                    </a:cubicBezTo>
                    <a:cubicBezTo>
                      <a:pt x="131" y="31"/>
                      <a:pt x="131" y="31"/>
                      <a:pt x="131" y="31"/>
                    </a:cubicBezTo>
                    <a:cubicBezTo>
                      <a:pt x="128" y="32"/>
                      <a:pt x="127" y="35"/>
                      <a:pt x="128" y="37"/>
                    </a:cubicBezTo>
                    <a:cubicBezTo>
                      <a:pt x="137" y="69"/>
                      <a:pt x="137" y="69"/>
                      <a:pt x="137" y="69"/>
                    </a:cubicBezTo>
                    <a:cubicBezTo>
                      <a:pt x="125" y="76"/>
                      <a:pt x="114" y="85"/>
                      <a:pt x="104" y="94"/>
                    </a:cubicBezTo>
                    <a:cubicBezTo>
                      <a:pt x="76" y="77"/>
                      <a:pt x="76" y="77"/>
                      <a:pt x="76" y="77"/>
                    </a:cubicBezTo>
                    <a:cubicBezTo>
                      <a:pt x="74" y="76"/>
                      <a:pt x="71" y="77"/>
                      <a:pt x="69" y="79"/>
                    </a:cubicBezTo>
                    <a:cubicBezTo>
                      <a:pt x="48" y="104"/>
                      <a:pt x="48" y="104"/>
                      <a:pt x="48" y="104"/>
                    </a:cubicBezTo>
                    <a:cubicBezTo>
                      <a:pt x="46" y="106"/>
                      <a:pt x="46" y="109"/>
                      <a:pt x="48" y="111"/>
                    </a:cubicBezTo>
                    <a:cubicBezTo>
                      <a:pt x="70" y="136"/>
                      <a:pt x="70" y="136"/>
                      <a:pt x="70" y="136"/>
                    </a:cubicBezTo>
                    <a:cubicBezTo>
                      <a:pt x="62" y="147"/>
                      <a:pt x="56" y="160"/>
                      <a:pt x="50" y="173"/>
                    </a:cubicBezTo>
                    <a:cubicBezTo>
                      <a:pt x="18" y="169"/>
                      <a:pt x="18" y="169"/>
                      <a:pt x="18" y="169"/>
                    </a:cubicBezTo>
                    <a:cubicBezTo>
                      <a:pt x="15" y="169"/>
                      <a:pt x="13" y="171"/>
                      <a:pt x="12" y="173"/>
                    </a:cubicBezTo>
                    <a:cubicBezTo>
                      <a:pt x="3" y="206"/>
                      <a:pt x="3" y="206"/>
                      <a:pt x="3" y="206"/>
                    </a:cubicBezTo>
                    <a:cubicBezTo>
                      <a:pt x="3" y="208"/>
                      <a:pt x="4" y="211"/>
                      <a:pt x="6" y="212"/>
                    </a:cubicBezTo>
                    <a:cubicBezTo>
                      <a:pt x="37" y="225"/>
                      <a:pt x="37" y="225"/>
                      <a:pt x="37" y="225"/>
                    </a:cubicBezTo>
                    <a:cubicBezTo>
                      <a:pt x="35" y="235"/>
                      <a:pt x="35" y="245"/>
                      <a:pt x="35" y="255"/>
                    </a:cubicBezTo>
                    <a:cubicBezTo>
                      <a:pt x="35" y="259"/>
                      <a:pt x="35" y="263"/>
                      <a:pt x="35" y="267"/>
                    </a:cubicBezTo>
                    <a:cubicBezTo>
                      <a:pt x="4" y="277"/>
                      <a:pt x="4" y="277"/>
                      <a:pt x="4" y="277"/>
                    </a:cubicBezTo>
                    <a:cubicBezTo>
                      <a:pt x="1" y="278"/>
                      <a:pt x="0" y="281"/>
                      <a:pt x="0" y="284"/>
                    </a:cubicBezTo>
                    <a:cubicBezTo>
                      <a:pt x="6" y="316"/>
                      <a:pt x="6" y="316"/>
                      <a:pt x="6" y="316"/>
                    </a:cubicBezTo>
                    <a:cubicBezTo>
                      <a:pt x="6" y="319"/>
                      <a:pt x="9" y="321"/>
                      <a:pt x="12" y="321"/>
                    </a:cubicBezTo>
                    <a:cubicBezTo>
                      <a:pt x="44" y="320"/>
                      <a:pt x="44" y="320"/>
                      <a:pt x="44" y="320"/>
                    </a:cubicBezTo>
                    <a:cubicBezTo>
                      <a:pt x="50" y="339"/>
                      <a:pt x="59" y="357"/>
                      <a:pt x="70" y="374"/>
                    </a:cubicBezTo>
                    <a:cubicBezTo>
                      <a:pt x="48" y="398"/>
                      <a:pt x="48" y="398"/>
                      <a:pt x="48" y="398"/>
                    </a:cubicBezTo>
                    <a:cubicBezTo>
                      <a:pt x="46" y="400"/>
                      <a:pt x="46" y="404"/>
                      <a:pt x="48" y="406"/>
                    </a:cubicBezTo>
                    <a:cubicBezTo>
                      <a:pt x="69" y="431"/>
                      <a:pt x="69" y="431"/>
                      <a:pt x="69" y="431"/>
                    </a:cubicBezTo>
                    <a:cubicBezTo>
                      <a:pt x="71" y="433"/>
                      <a:pt x="74" y="434"/>
                      <a:pt x="76" y="432"/>
                    </a:cubicBezTo>
                    <a:cubicBezTo>
                      <a:pt x="104" y="415"/>
                      <a:pt x="104" y="415"/>
                      <a:pt x="104" y="415"/>
                    </a:cubicBezTo>
                    <a:cubicBezTo>
                      <a:pt x="114" y="425"/>
                      <a:pt x="125" y="433"/>
                      <a:pt x="137" y="441"/>
                    </a:cubicBezTo>
                    <a:cubicBezTo>
                      <a:pt x="128" y="472"/>
                      <a:pt x="128" y="472"/>
                      <a:pt x="128" y="472"/>
                    </a:cubicBezTo>
                    <a:cubicBezTo>
                      <a:pt x="127" y="475"/>
                      <a:pt x="128" y="478"/>
                      <a:pt x="131" y="479"/>
                    </a:cubicBezTo>
                    <a:cubicBezTo>
                      <a:pt x="161" y="493"/>
                      <a:pt x="161" y="493"/>
                      <a:pt x="161" y="493"/>
                    </a:cubicBezTo>
                    <a:cubicBezTo>
                      <a:pt x="163" y="494"/>
                      <a:pt x="166" y="493"/>
                      <a:pt x="168" y="491"/>
                    </a:cubicBezTo>
                    <a:cubicBezTo>
                      <a:pt x="186" y="464"/>
                      <a:pt x="186" y="464"/>
                      <a:pt x="186" y="464"/>
                    </a:cubicBezTo>
                    <a:cubicBezTo>
                      <a:pt x="199" y="468"/>
                      <a:pt x="213" y="471"/>
                      <a:pt x="228" y="473"/>
                    </a:cubicBezTo>
                    <a:cubicBezTo>
                      <a:pt x="233" y="505"/>
                      <a:pt x="233" y="505"/>
                      <a:pt x="233" y="505"/>
                    </a:cubicBezTo>
                    <a:cubicBezTo>
                      <a:pt x="233" y="508"/>
                      <a:pt x="236" y="510"/>
                      <a:pt x="238" y="510"/>
                    </a:cubicBezTo>
                    <a:cubicBezTo>
                      <a:pt x="272" y="510"/>
                      <a:pt x="272" y="510"/>
                      <a:pt x="272" y="510"/>
                    </a:cubicBezTo>
                    <a:cubicBezTo>
                      <a:pt x="274" y="510"/>
                      <a:pt x="277" y="508"/>
                      <a:pt x="277" y="505"/>
                    </a:cubicBezTo>
                    <a:cubicBezTo>
                      <a:pt x="282" y="473"/>
                      <a:pt x="282" y="473"/>
                      <a:pt x="282" y="473"/>
                    </a:cubicBezTo>
                    <a:cubicBezTo>
                      <a:pt x="296" y="471"/>
                      <a:pt x="309" y="468"/>
                      <a:pt x="323" y="464"/>
                    </a:cubicBezTo>
                    <a:cubicBezTo>
                      <a:pt x="341" y="491"/>
                      <a:pt x="341" y="491"/>
                      <a:pt x="341" y="491"/>
                    </a:cubicBezTo>
                    <a:cubicBezTo>
                      <a:pt x="342" y="493"/>
                      <a:pt x="345" y="494"/>
                      <a:pt x="348" y="493"/>
                    </a:cubicBezTo>
                    <a:cubicBezTo>
                      <a:pt x="378" y="479"/>
                      <a:pt x="378" y="479"/>
                      <a:pt x="378" y="479"/>
                    </a:cubicBezTo>
                    <a:cubicBezTo>
                      <a:pt x="380" y="478"/>
                      <a:pt x="382" y="475"/>
                      <a:pt x="381" y="472"/>
                    </a:cubicBezTo>
                    <a:cubicBezTo>
                      <a:pt x="371" y="441"/>
                      <a:pt x="371" y="441"/>
                      <a:pt x="371" y="441"/>
                    </a:cubicBezTo>
                    <a:cubicBezTo>
                      <a:pt x="383" y="433"/>
                      <a:pt x="394" y="425"/>
                      <a:pt x="404" y="415"/>
                    </a:cubicBezTo>
                    <a:cubicBezTo>
                      <a:pt x="433" y="432"/>
                      <a:pt x="433" y="432"/>
                      <a:pt x="433" y="432"/>
                    </a:cubicBezTo>
                    <a:cubicBezTo>
                      <a:pt x="435" y="434"/>
                      <a:pt x="438" y="433"/>
                      <a:pt x="440" y="431"/>
                    </a:cubicBezTo>
                    <a:cubicBezTo>
                      <a:pt x="461" y="406"/>
                      <a:pt x="461" y="406"/>
                      <a:pt x="461" y="406"/>
                    </a:cubicBezTo>
                    <a:cubicBezTo>
                      <a:pt x="463" y="404"/>
                      <a:pt x="463" y="400"/>
                      <a:pt x="461" y="398"/>
                    </a:cubicBezTo>
                    <a:cubicBezTo>
                      <a:pt x="439" y="374"/>
                      <a:pt x="439" y="374"/>
                      <a:pt x="439" y="374"/>
                    </a:cubicBezTo>
                    <a:cubicBezTo>
                      <a:pt x="446" y="362"/>
                      <a:pt x="453" y="350"/>
                      <a:pt x="458" y="337"/>
                    </a:cubicBezTo>
                    <a:cubicBezTo>
                      <a:pt x="491" y="340"/>
                      <a:pt x="491" y="340"/>
                      <a:pt x="491" y="340"/>
                    </a:cubicBezTo>
                    <a:cubicBezTo>
                      <a:pt x="493" y="341"/>
                      <a:pt x="496" y="339"/>
                      <a:pt x="497" y="336"/>
                    </a:cubicBezTo>
                    <a:cubicBezTo>
                      <a:pt x="505" y="304"/>
                      <a:pt x="505" y="304"/>
                      <a:pt x="505" y="304"/>
                    </a:cubicBezTo>
                    <a:cubicBezTo>
                      <a:pt x="506" y="302"/>
                      <a:pt x="505" y="299"/>
                      <a:pt x="502" y="298"/>
                    </a:cubicBezTo>
                    <a:cubicBezTo>
                      <a:pt x="472" y="285"/>
                      <a:pt x="472" y="285"/>
                      <a:pt x="472" y="285"/>
                    </a:cubicBezTo>
                    <a:cubicBezTo>
                      <a:pt x="473" y="275"/>
                      <a:pt x="474" y="265"/>
                      <a:pt x="474" y="255"/>
                    </a:cubicBezTo>
                    <a:cubicBezTo>
                      <a:pt x="474" y="251"/>
                      <a:pt x="474" y="247"/>
                      <a:pt x="474" y="243"/>
                    </a:cubicBezTo>
                    <a:cubicBezTo>
                      <a:pt x="505" y="232"/>
                      <a:pt x="505" y="232"/>
                      <a:pt x="505" y="232"/>
                    </a:cubicBezTo>
                    <a:cubicBezTo>
                      <a:pt x="507" y="232"/>
                      <a:pt x="509" y="229"/>
                      <a:pt x="508" y="226"/>
                    </a:cubicBezTo>
                    <a:close/>
                    <a:moveTo>
                      <a:pt x="347" y="411"/>
                    </a:moveTo>
                    <a:cubicBezTo>
                      <a:pt x="337" y="417"/>
                      <a:pt x="326" y="422"/>
                      <a:pt x="314" y="426"/>
                    </a:cubicBezTo>
                    <a:cubicBezTo>
                      <a:pt x="301" y="431"/>
                      <a:pt x="287" y="434"/>
                      <a:pt x="273" y="436"/>
                    </a:cubicBezTo>
                    <a:cubicBezTo>
                      <a:pt x="267" y="436"/>
                      <a:pt x="261" y="436"/>
                      <a:pt x="254" y="436"/>
                    </a:cubicBezTo>
                    <a:cubicBezTo>
                      <a:pt x="248" y="436"/>
                      <a:pt x="242" y="436"/>
                      <a:pt x="236" y="436"/>
                    </a:cubicBezTo>
                    <a:cubicBezTo>
                      <a:pt x="222" y="434"/>
                      <a:pt x="208" y="431"/>
                      <a:pt x="194" y="426"/>
                    </a:cubicBezTo>
                    <a:cubicBezTo>
                      <a:pt x="183" y="422"/>
                      <a:pt x="172" y="417"/>
                      <a:pt x="161" y="411"/>
                    </a:cubicBezTo>
                    <a:cubicBezTo>
                      <a:pt x="149" y="404"/>
                      <a:pt x="138" y="395"/>
                      <a:pt x="128" y="385"/>
                    </a:cubicBezTo>
                    <a:cubicBezTo>
                      <a:pt x="115" y="373"/>
                      <a:pt x="104" y="359"/>
                      <a:pt x="96" y="344"/>
                    </a:cubicBezTo>
                    <a:cubicBezTo>
                      <a:pt x="91" y="336"/>
                      <a:pt x="88" y="328"/>
                      <a:pt x="84" y="319"/>
                    </a:cubicBezTo>
                    <a:cubicBezTo>
                      <a:pt x="78" y="303"/>
                      <a:pt x="75" y="286"/>
                      <a:pt x="73" y="268"/>
                    </a:cubicBezTo>
                    <a:cubicBezTo>
                      <a:pt x="73" y="264"/>
                      <a:pt x="73" y="259"/>
                      <a:pt x="73" y="255"/>
                    </a:cubicBezTo>
                    <a:cubicBezTo>
                      <a:pt x="73" y="245"/>
                      <a:pt x="73" y="235"/>
                      <a:pt x="75" y="226"/>
                    </a:cubicBezTo>
                    <a:cubicBezTo>
                      <a:pt x="77" y="213"/>
                      <a:pt x="80" y="202"/>
                      <a:pt x="84" y="190"/>
                    </a:cubicBezTo>
                    <a:cubicBezTo>
                      <a:pt x="90" y="177"/>
                      <a:pt x="96" y="164"/>
                      <a:pt x="104" y="153"/>
                    </a:cubicBezTo>
                    <a:cubicBezTo>
                      <a:pt x="111" y="143"/>
                      <a:pt x="119" y="133"/>
                      <a:pt x="128" y="125"/>
                    </a:cubicBezTo>
                    <a:cubicBezTo>
                      <a:pt x="138" y="115"/>
                      <a:pt x="149" y="106"/>
                      <a:pt x="161" y="99"/>
                    </a:cubicBezTo>
                    <a:cubicBezTo>
                      <a:pt x="172" y="93"/>
                      <a:pt x="183" y="87"/>
                      <a:pt x="194" y="83"/>
                    </a:cubicBezTo>
                    <a:cubicBezTo>
                      <a:pt x="208" y="79"/>
                      <a:pt x="222" y="76"/>
                      <a:pt x="236" y="74"/>
                    </a:cubicBezTo>
                    <a:cubicBezTo>
                      <a:pt x="242" y="73"/>
                      <a:pt x="248" y="73"/>
                      <a:pt x="254" y="73"/>
                    </a:cubicBezTo>
                    <a:cubicBezTo>
                      <a:pt x="261" y="73"/>
                      <a:pt x="267" y="73"/>
                      <a:pt x="273" y="74"/>
                    </a:cubicBezTo>
                    <a:cubicBezTo>
                      <a:pt x="287" y="76"/>
                      <a:pt x="301" y="79"/>
                      <a:pt x="314" y="83"/>
                    </a:cubicBezTo>
                    <a:cubicBezTo>
                      <a:pt x="326" y="87"/>
                      <a:pt x="337" y="93"/>
                      <a:pt x="347" y="99"/>
                    </a:cubicBezTo>
                    <a:cubicBezTo>
                      <a:pt x="359" y="106"/>
                      <a:pt x="371" y="115"/>
                      <a:pt x="381" y="125"/>
                    </a:cubicBezTo>
                    <a:cubicBezTo>
                      <a:pt x="394" y="137"/>
                      <a:pt x="404" y="151"/>
                      <a:pt x="413" y="166"/>
                    </a:cubicBezTo>
                    <a:cubicBezTo>
                      <a:pt x="417" y="174"/>
                      <a:pt x="421" y="182"/>
                      <a:pt x="424" y="190"/>
                    </a:cubicBezTo>
                    <a:cubicBezTo>
                      <a:pt x="430" y="206"/>
                      <a:pt x="434" y="224"/>
                      <a:pt x="436" y="241"/>
                    </a:cubicBezTo>
                    <a:cubicBezTo>
                      <a:pt x="436" y="246"/>
                      <a:pt x="436" y="250"/>
                      <a:pt x="436" y="255"/>
                    </a:cubicBezTo>
                    <a:cubicBezTo>
                      <a:pt x="436" y="265"/>
                      <a:pt x="435" y="275"/>
                      <a:pt x="434" y="284"/>
                    </a:cubicBezTo>
                    <a:cubicBezTo>
                      <a:pt x="432" y="296"/>
                      <a:pt x="428" y="308"/>
                      <a:pt x="424" y="319"/>
                    </a:cubicBezTo>
                    <a:cubicBezTo>
                      <a:pt x="419" y="333"/>
                      <a:pt x="412" y="345"/>
                      <a:pt x="404" y="357"/>
                    </a:cubicBezTo>
                    <a:cubicBezTo>
                      <a:pt x="398" y="367"/>
                      <a:pt x="390" y="376"/>
                      <a:pt x="381" y="385"/>
                    </a:cubicBezTo>
                    <a:cubicBezTo>
                      <a:pt x="371" y="395"/>
                      <a:pt x="359" y="404"/>
                      <a:pt x="347" y="41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97" name="Freeform 28">
                <a:extLst>
                  <a:ext uri="{FF2B5EF4-FFF2-40B4-BE49-F238E27FC236}">
                    <a16:creationId xmlns:a16="http://schemas.microsoft.com/office/drawing/2014/main" id="{381EF4BB-0CB5-40AB-8A91-EEE5CB1B0F10}"/>
                  </a:ext>
                </a:extLst>
              </p:cNvPr>
              <p:cNvSpPr>
                <a:spLocks/>
              </p:cNvSpPr>
              <p:nvPr/>
            </p:nvSpPr>
            <p:spPr bwMode="auto">
              <a:xfrm>
                <a:off x="4529314" y="2043465"/>
                <a:ext cx="466637" cy="465490"/>
              </a:xfrm>
              <a:custGeom>
                <a:avLst/>
                <a:gdLst/>
                <a:ahLst/>
                <a:cxnLst>
                  <a:cxn ang="0">
                    <a:pos x="295" y="137"/>
                  </a:cxn>
                  <a:cxn ang="0">
                    <a:pos x="285" y="96"/>
                  </a:cxn>
                  <a:cxn ang="0">
                    <a:pos x="276" y="76"/>
                  </a:cxn>
                  <a:cxn ang="0">
                    <a:pos x="250" y="42"/>
                  </a:cxn>
                  <a:cxn ang="0">
                    <a:pos x="223" y="21"/>
                  </a:cxn>
                  <a:cxn ang="0">
                    <a:pos x="196" y="9"/>
                  </a:cxn>
                  <a:cxn ang="0">
                    <a:pos x="162" y="1"/>
                  </a:cxn>
                  <a:cxn ang="0">
                    <a:pos x="147" y="0"/>
                  </a:cxn>
                  <a:cxn ang="0">
                    <a:pos x="133" y="1"/>
                  </a:cxn>
                  <a:cxn ang="0">
                    <a:pos x="99" y="9"/>
                  </a:cxn>
                  <a:cxn ang="0">
                    <a:pos x="72" y="21"/>
                  </a:cxn>
                  <a:cxn ang="0">
                    <a:pos x="44" y="42"/>
                  </a:cxn>
                  <a:cxn ang="0">
                    <a:pos x="25" y="65"/>
                  </a:cxn>
                  <a:cxn ang="0">
                    <a:pos x="9" y="96"/>
                  </a:cxn>
                  <a:cxn ang="0">
                    <a:pos x="2" y="124"/>
                  </a:cxn>
                  <a:cxn ang="0">
                    <a:pos x="0" y="148"/>
                  </a:cxn>
                  <a:cxn ang="0">
                    <a:pos x="0" y="159"/>
                  </a:cxn>
                  <a:cxn ang="0">
                    <a:pos x="9" y="200"/>
                  </a:cxn>
                  <a:cxn ang="0">
                    <a:pos x="19" y="220"/>
                  </a:cxn>
                  <a:cxn ang="0">
                    <a:pos x="44" y="254"/>
                  </a:cxn>
                  <a:cxn ang="0">
                    <a:pos x="72" y="275"/>
                  </a:cxn>
                  <a:cxn ang="0">
                    <a:pos x="99" y="287"/>
                  </a:cxn>
                  <a:cxn ang="0">
                    <a:pos x="133" y="295"/>
                  </a:cxn>
                  <a:cxn ang="0">
                    <a:pos x="147" y="295"/>
                  </a:cxn>
                  <a:cxn ang="0">
                    <a:pos x="162" y="295"/>
                  </a:cxn>
                  <a:cxn ang="0">
                    <a:pos x="196" y="287"/>
                  </a:cxn>
                  <a:cxn ang="0">
                    <a:pos x="223" y="275"/>
                  </a:cxn>
                  <a:cxn ang="0">
                    <a:pos x="250" y="254"/>
                  </a:cxn>
                  <a:cxn ang="0">
                    <a:pos x="269" y="231"/>
                  </a:cxn>
                  <a:cxn ang="0">
                    <a:pos x="285" y="200"/>
                  </a:cxn>
                  <a:cxn ang="0">
                    <a:pos x="293" y="172"/>
                  </a:cxn>
                  <a:cxn ang="0">
                    <a:pos x="295" y="148"/>
                  </a:cxn>
                  <a:cxn ang="0">
                    <a:pos x="295" y="137"/>
                  </a:cxn>
                </a:cxnLst>
                <a:rect l="0" t="0" r="r" b="b"/>
                <a:pathLst>
                  <a:path w="295" h="295">
                    <a:moveTo>
                      <a:pt x="295" y="137"/>
                    </a:moveTo>
                    <a:cubicBezTo>
                      <a:pt x="293" y="122"/>
                      <a:pt x="290" y="109"/>
                      <a:pt x="285" y="96"/>
                    </a:cubicBezTo>
                    <a:cubicBezTo>
                      <a:pt x="283" y="89"/>
                      <a:pt x="280" y="82"/>
                      <a:pt x="276" y="76"/>
                    </a:cubicBezTo>
                    <a:cubicBezTo>
                      <a:pt x="269" y="63"/>
                      <a:pt x="260" y="52"/>
                      <a:pt x="250" y="42"/>
                    </a:cubicBezTo>
                    <a:cubicBezTo>
                      <a:pt x="242" y="34"/>
                      <a:pt x="233" y="27"/>
                      <a:pt x="223" y="21"/>
                    </a:cubicBezTo>
                    <a:cubicBezTo>
                      <a:pt x="214" y="16"/>
                      <a:pt x="205" y="12"/>
                      <a:pt x="196" y="9"/>
                    </a:cubicBezTo>
                    <a:cubicBezTo>
                      <a:pt x="185" y="5"/>
                      <a:pt x="174" y="2"/>
                      <a:pt x="162" y="1"/>
                    </a:cubicBezTo>
                    <a:cubicBezTo>
                      <a:pt x="157" y="0"/>
                      <a:pt x="152" y="0"/>
                      <a:pt x="147" y="0"/>
                    </a:cubicBezTo>
                    <a:cubicBezTo>
                      <a:pt x="142" y="0"/>
                      <a:pt x="137" y="0"/>
                      <a:pt x="133" y="1"/>
                    </a:cubicBezTo>
                    <a:cubicBezTo>
                      <a:pt x="121" y="2"/>
                      <a:pt x="109" y="5"/>
                      <a:pt x="99" y="9"/>
                    </a:cubicBezTo>
                    <a:cubicBezTo>
                      <a:pt x="89" y="12"/>
                      <a:pt x="80" y="16"/>
                      <a:pt x="72" y="21"/>
                    </a:cubicBezTo>
                    <a:cubicBezTo>
                      <a:pt x="62" y="27"/>
                      <a:pt x="53" y="34"/>
                      <a:pt x="44" y="42"/>
                    </a:cubicBezTo>
                    <a:cubicBezTo>
                      <a:pt x="37" y="49"/>
                      <a:pt x="31" y="57"/>
                      <a:pt x="25" y="65"/>
                    </a:cubicBezTo>
                    <a:cubicBezTo>
                      <a:pt x="19" y="74"/>
                      <a:pt x="13" y="85"/>
                      <a:pt x="9" y="96"/>
                    </a:cubicBezTo>
                    <a:cubicBezTo>
                      <a:pt x="6" y="105"/>
                      <a:pt x="3" y="114"/>
                      <a:pt x="2" y="124"/>
                    </a:cubicBezTo>
                    <a:cubicBezTo>
                      <a:pt x="0" y="132"/>
                      <a:pt x="0" y="140"/>
                      <a:pt x="0" y="148"/>
                    </a:cubicBezTo>
                    <a:cubicBezTo>
                      <a:pt x="0" y="152"/>
                      <a:pt x="0" y="155"/>
                      <a:pt x="0" y="159"/>
                    </a:cubicBezTo>
                    <a:cubicBezTo>
                      <a:pt x="1" y="173"/>
                      <a:pt x="4" y="187"/>
                      <a:pt x="9" y="200"/>
                    </a:cubicBezTo>
                    <a:cubicBezTo>
                      <a:pt x="12" y="207"/>
                      <a:pt x="15" y="214"/>
                      <a:pt x="19" y="220"/>
                    </a:cubicBezTo>
                    <a:cubicBezTo>
                      <a:pt x="25" y="232"/>
                      <a:pt x="34" y="244"/>
                      <a:pt x="44" y="254"/>
                    </a:cubicBezTo>
                    <a:cubicBezTo>
                      <a:pt x="53" y="262"/>
                      <a:pt x="62" y="269"/>
                      <a:pt x="72" y="275"/>
                    </a:cubicBezTo>
                    <a:cubicBezTo>
                      <a:pt x="80" y="280"/>
                      <a:pt x="89" y="284"/>
                      <a:pt x="99" y="287"/>
                    </a:cubicBezTo>
                    <a:cubicBezTo>
                      <a:pt x="109" y="291"/>
                      <a:pt x="121" y="293"/>
                      <a:pt x="133" y="295"/>
                    </a:cubicBezTo>
                    <a:cubicBezTo>
                      <a:pt x="137" y="295"/>
                      <a:pt x="142" y="295"/>
                      <a:pt x="147" y="295"/>
                    </a:cubicBezTo>
                    <a:cubicBezTo>
                      <a:pt x="152" y="295"/>
                      <a:pt x="157" y="295"/>
                      <a:pt x="162" y="295"/>
                    </a:cubicBezTo>
                    <a:cubicBezTo>
                      <a:pt x="174" y="293"/>
                      <a:pt x="185" y="291"/>
                      <a:pt x="196" y="287"/>
                    </a:cubicBezTo>
                    <a:cubicBezTo>
                      <a:pt x="205" y="284"/>
                      <a:pt x="214" y="280"/>
                      <a:pt x="223" y="275"/>
                    </a:cubicBezTo>
                    <a:cubicBezTo>
                      <a:pt x="233" y="269"/>
                      <a:pt x="242" y="262"/>
                      <a:pt x="250" y="254"/>
                    </a:cubicBezTo>
                    <a:cubicBezTo>
                      <a:pt x="257" y="247"/>
                      <a:pt x="264" y="239"/>
                      <a:pt x="269" y="231"/>
                    </a:cubicBezTo>
                    <a:cubicBezTo>
                      <a:pt x="276" y="221"/>
                      <a:pt x="281" y="211"/>
                      <a:pt x="285" y="200"/>
                    </a:cubicBezTo>
                    <a:cubicBezTo>
                      <a:pt x="289" y="191"/>
                      <a:pt x="291" y="181"/>
                      <a:pt x="293" y="172"/>
                    </a:cubicBezTo>
                    <a:cubicBezTo>
                      <a:pt x="294" y="164"/>
                      <a:pt x="295" y="156"/>
                      <a:pt x="295" y="148"/>
                    </a:cubicBezTo>
                    <a:cubicBezTo>
                      <a:pt x="295" y="144"/>
                      <a:pt x="295" y="141"/>
                      <a:pt x="295" y="13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98" name="Freeform 29">
                <a:extLst>
                  <a:ext uri="{FF2B5EF4-FFF2-40B4-BE49-F238E27FC236}">
                    <a16:creationId xmlns:a16="http://schemas.microsoft.com/office/drawing/2014/main" id="{DBDFBB91-DB08-44A5-A2ED-D9A0148961B6}"/>
                  </a:ext>
                </a:extLst>
              </p:cNvPr>
              <p:cNvSpPr>
                <a:spLocks noEditPoints="1"/>
              </p:cNvSpPr>
              <p:nvPr/>
            </p:nvSpPr>
            <p:spPr bwMode="auto">
              <a:xfrm>
                <a:off x="4224337" y="2488318"/>
                <a:ext cx="338226" cy="355424"/>
              </a:xfrm>
              <a:custGeom>
                <a:avLst/>
                <a:gdLst/>
                <a:ahLst/>
                <a:cxnLst>
                  <a:cxn ang="0">
                    <a:pos x="179" y="127"/>
                  </a:cxn>
                  <a:cxn ang="0">
                    <a:pos x="175" y="85"/>
                  </a:cxn>
                  <a:cxn ang="0">
                    <a:pos x="205" y="57"/>
                  </a:cxn>
                  <a:cxn ang="0">
                    <a:pos x="183" y="40"/>
                  </a:cxn>
                  <a:cxn ang="0">
                    <a:pos x="117" y="40"/>
                  </a:cxn>
                  <a:cxn ang="0">
                    <a:pos x="108" y="0"/>
                  </a:cxn>
                  <a:cxn ang="0">
                    <a:pos x="82" y="11"/>
                  </a:cxn>
                  <a:cxn ang="0">
                    <a:pos x="49" y="67"/>
                  </a:cxn>
                  <a:cxn ang="0">
                    <a:pos x="10" y="56"/>
                  </a:cxn>
                  <a:cxn ang="0">
                    <a:pos x="7" y="83"/>
                  </a:cxn>
                  <a:cxn ang="0">
                    <a:pos x="34" y="120"/>
                  </a:cxn>
                  <a:cxn ang="0">
                    <a:pos x="14" y="161"/>
                  </a:cxn>
                  <a:cxn ang="0">
                    <a:pos x="23" y="187"/>
                  </a:cxn>
                  <a:cxn ang="0">
                    <a:pos x="59" y="168"/>
                  </a:cxn>
                  <a:cxn ang="0">
                    <a:pos x="102" y="217"/>
                  </a:cxn>
                  <a:cxn ang="0">
                    <a:pos x="129" y="223"/>
                  </a:cxn>
                  <a:cxn ang="0">
                    <a:pos x="131" y="182"/>
                  </a:cxn>
                  <a:cxn ang="0">
                    <a:pos x="195" y="169"/>
                  </a:cxn>
                  <a:cxn ang="0">
                    <a:pos x="213" y="149"/>
                  </a:cxn>
                  <a:cxn ang="0">
                    <a:pos x="160" y="108"/>
                  </a:cxn>
                  <a:cxn ang="0">
                    <a:pos x="127" y="113"/>
                  </a:cxn>
                  <a:cxn ang="0">
                    <a:pos x="127" y="108"/>
                  </a:cxn>
                  <a:cxn ang="0">
                    <a:pos x="160" y="108"/>
                  </a:cxn>
                  <a:cxn ang="0">
                    <a:pos x="56" y="98"/>
                  </a:cxn>
                  <a:cxn ang="0">
                    <a:pos x="87" y="114"/>
                  </a:cxn>
                  <a:cxn ang="0">
                    <a:pos x="60" y="137"/>
                  </a:cxn>
                  <a:cxn ang="0">
                    <a:pos x="146" y="76"/>
                  </a:cxn>
                  <a:cxn ang="0">
                    <a:pos x="113" y="93"/>
                  </a:cxn>
                  <a:cxn ang="0">
                    <a:pos x="146" y="76"/>
                  </a:cxn>
                  <a:cxn ang="0">
                    <a:pos x="98" y="95"/>
                  </a:cxn>
                  <a:cxn ang="0">
                    <a:pos x="62" y="84"/>
                  </a:cxn>
                  <a:cxn ang="0">
                    <a:pos x="69" y="149"/>
                  </a:cxn>
                  <a:cxn ang="0">
                    <a:pos x="101" y="132"/>
                  </a:cxn>
                  <a:cxn ang="0">
                    <a:pos x="69" y="149"/>
                  </a:cxn>
                  <a:cxn ang="0">
                    <a:pos x="117" y="131"/>
                  </a:cxn>
                  <a:cxn ang="0">
                    <a:pos x="152" y="142"/>
                  </a:cxn>
                </a:cxnLst>
                <a:rect l="0" t="0" r="r" b="b"/>
                <a:pathLst>
                  <a:path w="214" h="225">
                    <a:moveTo>
                      <a:pt x="208" y="142"/>
                    </a:moveTo>
                    <a:cubicBezTo>
                      <a:pt x="179" y="127"/>
                      <a:pt x="179" y="127"/>
                      <a:pt x="179" y="127"/>
                    </a:cubicBezTo>
                    <a:cubicBezTo>
                      <a:pt x="181" y="120"/>
                      <a:pt x="181" y="113"/>
                      <a:pt x="180" y="106"/>
                    </a:cubicBezTo>
                    <a:cubicBezTo>
                      <a:pt x="180" y="98"/>
                      <a:pt x="178" y="91"/>
                      <a:pt x="175" y="85"/>
                    </a:cubicBezTo>
                    <a:cubicBezTo>
                      <a:pt x="200" y="65"/>
                      <a:pt x="200" y="65"/>
                      <a:pt x="200" y="65"/>
                    </a:cubicBezTo>
                    <a:cubicBezTo>
                      <a:pt x="204" y="62"/>
                      <a:pt x="206" y="58"/>
                      <a:pt x="205" y="57"/>
                    </a:cubicBezTo>
                    <a:cubicBezTo>
                      <a:pt x="192" y="39"/>
                      <a:pt x="192" y="39"/>
                      <a:pt x="192" y="39"/>
                    </a:cubicBezTo>
                    <a:cubicBezTo>
                      <a:pt x="191" y="37"/>
                      <a:pt x="187" y="38"/>
                      <a:pt x="183" y="40"/>
                    </a:cubicBezTo>
                    <a:cubicBezTo>
                      <a:pt x="156" y="57"/>
                      <a:pt x="156" y="57"/>
                      <a:pt x="156" y="57"/>
                    </a:cubicBezTo>
                    <a:cubicBezTo>
                      <a:pt x="145" y="48"/>
                      <a:pt x="132" y="42"/>
                      <a:pt x="117" y="40"/>
                    </a:cubicBezTo>
                    <a:cubicBezTo>
                      <a:pt x="112" y="8"/>
                      <a:pt x="112" y="8"/>
                      <a:pt x="112" y="8"/>
                    </a:cubicBezTo>
                    <a:cubicBezTo>
                      <a:pt x="111" y="4"/>
                      <a:pt x="109" y="0"/>
                      <a:pt x="108" y="0"/>
                    </a:cubicBezTo>
                    <a:cubicBezTo>
                      <a:pt x="85" y="3"/>
                      <a:pt x="85" y="3"/>
                      <a:pt x="85" y="3"/>
                    </a:cubicBezTo>
                    <a:cubicBezTo>
                      <a:pt x="84" y="3"/>
                      <a:pt x="82" y="6"/>
                      <a:pt x="82" y="11"/>
                    </a:cubicBezTo>
                    <a:cubicBezTo>
                      <a:pt x="84" y="43"/>
                      <a:pt x="84" y="43"/>
                      <a:pt x="84" y="43"/>
                    </a:cubicBezTo>
                    <a:cubicBezTo>
                      <a:pt x="70" y="48"/>
                      <a:pt x="58" y="56"/>
                      <a:pt x="49" y="67"/>
                    </a:cubicBezTo>
                    <a:cubicBezTo>
                      <a:pt x="19" y="56"/>
                      <a:pt x="19" y="56"/>
                      <a:pt x="19" y="56"/>
                    </a:cubicBezTo>
                    <a:cubicBezTo>
                      <a:pt x="15" y="54"/>
                      <a:pt x="11" y="54"/>
                      <a:pt x="10" y="56"/>
                    </a:cubicBezTo>
                    <a:cubicBezTo>
                      <a:pt x="1" y="77"/>
                      <a:pt x="1" y="77"/>
                      <a:pt x="1" y="77"/>
                    </a:cubicBezTo>
                    <a:cubicBezTo>
                      <a:pt x="0" y="78"/>
                      <a:pt x="3" y="81"/>
                      <a:pt x="7" y="83"/>
                    </a:cubicBezTo>
                    <a:cubicBezTo>
                      <a:pt x="35" y="98"/>
                      <a:pt x="35" y="98"/>
                      <a:pt x="35" y="98"/>
                    </a:cubicBezTo>
                    <a:cubicBezTo>
                      <a:pt x="34" y="105"/>
                      <a:pt x="33" y="112"/>
                      <a:pt x="34" y="120"/>
                    </a:cubicBezTo>
                    <a:cubicBezTo>
                      <a:pt x="35" y="127"/>
                      <a:pt x="36" y="134"/>
                      <a:pt x="39" y="140"/>
                    </a:cubicBezTo>
                    <a:cubicBezTo>
                      <a:pt x="14" y="161"/>
                      <a:pt x="14" y="161"/>
                      <a:pt x="14" y="161"/>
                    </a:cubicBezTo>
                    <a:cubicBezTo>
                      <a:pt x="11" y="163"/>
                      <a:pt x="9" y="167"/>
                      <a:pt x="10" y="168"/>
                    </a:cubicBezTo>
                    <a:cubicBezTo>
                      <a:pt x="23" y="187"/>
                      <a:pt x="23" y="187"/>
                      <a:pt x="23" y="187"/>
                    </a:cubicBezTo>
                    <a:cubicBezTo>
                      <a:pt x="24" y="188"/>
                      <a:pt x="28" y="187"/>
                      <a:pt x="31" y="185"/>
                    </a:cubicBezTo>
                    <a:cubicBezTo>
                      <a:pt x="59" y="168"/>
                      <a:pt x="59" y="168"/>
                      <a:pt x="59" y="168"/>
                    </a:cubicBezTo>
                    <a:cubicBezTo>
                      <a:pt x="69" y="177"/>
                      <a:pt x="83" y="184"/>
                      <a:pt x="97" y="186"/>
                    </a:cubicBezTo>
                    <a:cubicBezTo>
                      <a:pt x="102" y="217"/>
                      <a:pt x="102" y="217"/>
                      <a:pt x="102" y="217"/>
                    </a:cubicBezTo>
                    <a:cubicBezTo>
                      <a:pt x="103" y="221"/>
                      <a:pt x="105" y="225"/>
                      <a:pt x="107" y="225"/>
                    </a:cubicBezTo>
                    <a:cubicBezTo>
                      <a:pt x="129" y="223"/>
                      <a:pt x="129" y="223"/>
                      <a:pt x="129" y="223"/>
                    </a:cubicBezTo>
                    <a:cubicBezTo>
                      <a:pt x="131" y="222"/>
                      <a:pt x="132" y="219"/>
                      <a:pt x="132" y="214"/>
                    </a:cubicBezTo>
                    <a:cubicBezTo>
                      <a:pt x="131" y="182"/>
                      <a:pt x="131" y="182"/>
                      <a:pt x="131" y="182"/>
                    </a:cubicBezTo>
                    <a:cubicBezTo>
                      <a:pt x="145" y="178"/>
                      <a:pt x="157" y="169"/>
                      <a:pt x="165" y="158"/>
                    </a:cubicBezTo>
                    <a:cubicBezTo>
                      <a:pt x="195" y="169"/>
                      <a:pt x="195" y="169"/>
                      <a:pt x="195" y="169"/>
                    </a:cubicBezTo>
                    <a:cubicBezTo>
                      <a:pt x="199" y="171"/>
                      <a:pt x="203" y="171"/>
                      <a:pt x="204" y="169"/>
                    </a:cubicBezTo>
                    <a:cubicBezTo>
                      <a:pt x="213" y="149"/>
                      <a:pt x="213" y="149"/>
                      <a:pt x="213" y="149"/>
                    </a:cubicBezTo>
                    <a:cubicBezTo>
                      <a:pt x="214" y="147"/>
                      <a:pt x="212" y="144"/>
                      <a:pt x="208" y="142"/>
                    </a:cubicBezTo>
                    <a:close/>
                    <a:moveTo>
                      <a:pt x="160" y="108"/>
                    </a:moveTo>
                    <a:cubicBezTo>
                      <a:pt x="161" y="115"/>
                      <a:pt x="160" y="121"/>
                      <a:pt x="158" y="128"/>
                    </a:cubicBezTo>
                    <a:cubicBezTo>
                      <a:pt x="127" y="113"/>
                      <a:pt x="127" y="113"/>
                      <a:pt x="127" y="113"/>
                    </a:cubicBezTo>
                    <a:cubicBezTo>
                      <a:pt x="127" y="113"/>
                      <a:pt x="127" y="112"/>
                      <a:pt x="127" y="111"/>
                    </a:cubicBezTo>
                    <a:cubicBezTo>
                      <a:pt x="127" y="110"/>
                      <a:pt x="127" y="109"/>
                      <a:pt x="127" y="108"/>
                    </a:cubicBezTo>
                    <a:cubicBezTo>
                      <a:pt x="155" y="88"/>
                      <a:pt x="155" y="88"/>
                      <a:pt x="155" y="88"/>
                    </a:cubicBezTo>
                    <a:cubicBezTo>
                      <a:pt x="158" y="94"/>
                      <a:pt x="160" y="101"/>
                      <a:pt x="160" y="108"/>
                    </a:cubicBezTo>
                    <a:close/>
                    <a:moveTo>
                      <a:pt x="54" y="118"/>
                    </a:moveTo>
                    <a:cubicBezTo>
                      <a:pt x="53" y="111"/>
                      <a:pt x="54" y="104"/>
                      <a:pt x="56" y="98"/>
                    </a:cubicBezTo>
                    <a:cubicBezTo>
                      <a:pt x="87" y="112"/>
                      <a:pt x="87" y="112"/>
                      <a:pt x="87" y="112"/>
                    </a:cubicBezTo>
                    <a:cubicBezTo>
                      <a:pt x="87" y="113"/>
                      <a:pt x="87" y="114"/>
                      <a:pt x="87" y="114"/>
                    </a:cubicBezTo>
                    <a:cubicBezTo>
                      <a:pt x="87" y="115"/>
                      <a:pt x="87" y="116"/>
                      <a:pt x="87" y="117"/>
                    </a:cubicBezTo>
                    <a:cubicBezTo>
                      <a:pt x="60" y="137"/>
                      <a:pt x="60" y="137"/>
                      <a:pt x="60" y="137"/>
                    </a:cubicBezTo>
                    <a:cubicBezTo>
                      <a:pt x="57" y="131"/>
                      <a:pt x="55" y="125"/>
                      <a:pt x="54" y="118"/>
                    </a:cubicBezTo>
                    <a:close/>
                    <a:moveTo>
                      <a:pt x="146" y="76"/>
                    </a:moveTo>
                    <a:cubicBezTo>
                      <a:pt x="118" y="95"/>
                      <a:pt x="118" y="95"/>
                      <a:pt x="118" y="95"/>
                    </a:cubicBezTo>
                    <a:cubicBezTo>
                      <a:pt x="116" y="94"/>
                      <a:pt x="115" y="94"/>
                      <a:pt x="113" y="93"/>
                    </a:cubicBezTo>
                    <a:cubicBezTo>
                      <a:pt x="110" y="59"/>
                      <a:pt x="110" y="59"/>
                      <a:pt x="110" y="59"/>
                    </a:cubicBezTo>
                    <a:cubicBezTo>
                      <a:pt x="124" y="60"/>
                      <a:pt x="137" y="66"/>
                      <a:pt x="146" y="76"/>
                    </a:cubicBezTo>
                    <a:close/>
                    <a:moveTo>
                      <a:pt x="95" y="61"/>
                    </a:moveTo>
                    <a:cubicBezTo>
                      <a:pt x="98" y="95"/>
                      <a:pt x="98" y="95"/>
                      <a:pt x="98" y="95"/>
                    </a:cubicBezTo>
                    <a:cubicBezTo>
                      <a:pt x="96" y="95"/>
                      <a:pt x="95" y="97"/>
                      <a:pt x="93" y="98"/>
                    </a:cubicBezTo>
                    <a:cubicBezTo>
                      <a:pt x="62" y="84"/>
                      <a:pt x="62" y="84"/>
                      <a:pt x="62" y="84"/>
                    </a:cubicBezTo>
                    <a:cubicBezTo>
                      <a:pt x="70" y="72"/>
                      <a:pt x="81" y="64"/>
                      <a:pt x="95" y="61"/>
                    </a:cubicBezTo>
                    <a:close/>
                    <a:moveTo>
                      <a:pt x="69" y="149"/>
                    </a:moveTo>
                    <a:cubicBezTo>
                      <a:pt x="96" y="130"/>
                      <a:pt x="96" y="130"/>
                      <a:pt x="96" y="130"/>
                    </a:cubicBezTo>
                    <a:cubicBezTo>
                      <a:pt x="98" y="131"/>
                      <a:pt x="100" y="131"/>
                      <a:pt x="101" y="132"/>
                    </a:cubicBezTo>
                    <a:cubicBezTo>
                      <a:pt x="105" y="166"/>
                      <a:pt x="105" y="166"/>
                      <a:pt x="105" y="166"/>
                    </a:cubicBezTo>
                    <a:cubicBezTo>
                      <a:pt x="91" y="165"/>
                      <a:pt x="78" y="159"/>
                      <a:pt x="69" y="149"/>
                    </a:cubicBezTo>
                    <a:close/>
                    <a:moveTo>
                      <a:pt x="120" y="164"/>
                    </a:moveTo>
                    <a:cubicBezTo>
                      <a:pt x="117" y="131"/>
                      <a:pt x="117" y="131"/>
                      <a:pt x="117" y="131"/>
                    </a:cubicBezTo>
                    <a:cubicBezTo>
                      <a:pt x="118" y="130"/>
                      <a:pt x="120" y="129"/>
                      <a:pt x="121" y="127"/>
                    </a:cubicBezTo>
                    <a:cubicBezTo>
                      <a:pt x="152" y="142"/>
                      <a:pt x="152" y="142"/>
                      <a:pt x="152" y="142"/>
                    </a:cubicBezTo>
                    <a:cubicBezTo>
                      <a:pt x="145" y="153"/>
                      <a:pt x="133" y="161"/>
                      <a:pt x="120" y="164"/>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99" name="Freeform 30">
                <a:extLst>
                  <a:ext uri="{FF2B5EF4-FFF2-40B4-BE49-F238E27FC236}">
                    <a16:creationId xmlns:a16="http://schemas.microsoft.com/office/drawing/2014/main" id="{63B8F2A2-5567-4F78-85B4-7ECB05DC419E}"/>
                  </a:ext>
                </a:extLst>
              </p:cNvPr>
              <p:cNvSpPr>
                <a:spLocks noEditPoints="1"/>
              </p:cNvSpPr>
              <p:nvPr/>
            </p:nvSpPr>
            <p:spPr bwMode="auto">
              <a:xfrm>
                <a:off x="3526102" y="2500930"/>
                <a:ext cx="380647" cy="376061"/>
              </a:xfrm>
              <a:custGeom>
                <a:avLst/>
                <a:gdLst/>
                <a:ahLst/>
                <a:cxnLst>
                  <a:cxn ang="0">
                    <a:pos x="241" y="105"/>
                  </a:cxn>
                  <a:cxn ang="0">
                    <a:pos x="236" y="81"/>
                  </a:cxn>
                  <a:cxn ang="0">
                    <a:pos x="227" y="79"/>
                  </a:cxn>
                  <a:cxn ang="0">
                    <a:pos x="193" y="85"/>
                  </a:cxn>
                  <a:cxn ang="0">
                    <a:pos x="162" y="51"/>
                  </a:cxn>
                  <a:cxn ang="0">
                    <a:pos x="170" y="17"/>
                  </a:cxn>
                  <a:cxn ang="0">
                    <a:pos x="169" y="8"/>
                  </a:cxn>
                  <a:cxn ang="0">
                    <a:pos x="146" y="1"/>
                  </a:cxn>
                  <a:cxn ang="0">
                    <a:pos x="139" y="8"/>
                  </a:cxn>
                  <a:cxn ang="0">
                    <a:pos x="127" y="40"/>
                  </a:cxn>
                  <a:cxn ang="0">
                    <a:pos x="82" y="50"/>
                  </a:cxn>
                  <a:cxn ang="0">
                    <a:pos x="57" y="25"/>
                  </a:cxn>
                  <a:cxn ang="0">
                    <a:pos x="49" y="22"/>
                  </a:cxn>
                  <a:cxn ang="0">
                    <a:pos x="31" y="38"/>
                  </a:cxn>
                  <a:cxn ang="0">
                    <a:pos x="34" y="47"/>
                  </a:cxn>
                  <a:cxn ang="0">
                    <a:pos x="55" y="74"/>
                  </a:cxn>
                  <a:cxn ang="0">
                    <a:pos x="45" y="95"/>
                  </a:cxn>
                  <a:cxn ang="0">
                    <a:pos x="42" y="118"/>
                  </a:cxn>
                  <a:cxn ang="0">
                    <a:pos x="8" y="127"/>
                  </a:cxn>
                  <a:cxn ang="0">
                    <a:pos x="1" y="133"/>
                  </a:cxn>
                  <a:cxn ang="0">
                    <a:pos x="6" y="157"/>
                  </a:cxn>
                  <a:cxn ang="0">
                    <a:pos x="15" y="159"/>
                  </a:cxn>
                  <a:cxn ang="0">
                    <a:pos x="49" y="153"/>
                  </a:cxn>
                  <a:cxn ang="0">
                    <a:pos x="80" y="187"/>
                  </a:cxn>
                  <a:cxn ang="0">
                    <a:pos x="72" y="221"/>
                  </a:cxn>
                  <a:cxn ang="0">
                    <a:pos x="73" y="230"/>
                  </a:cxn>
                  <a:cxn ang="0">
                    <a:pos x="96" y="237"/>
                  </a:cxn>
                  <a:cxn ang="0">
                    <a:pos x="102" y="230"/>
                  </a:cxn>
                  <a:cxn ang="0">
                    <a:pos x="115" y="198"/>
                  </a:cxn>
                  <a:cxn ang="0">
                    <a:pos x="160" y="188"/>
                  </a:cxn>
                  <a:cxn ang="0">
                    <a:pos x="184" y="212"/>
                  </a:cxn>
                  <a:cxn ang="0">
                    <a:pos x="193" y="216"/>
                  </a:cxn>
                  <a:cxn ang="0">
                    <a:pos x="211" y="200"/>
                  </a:cxn>
                  <a:cxn ang="0">
                    <a:pos x="208" y="191"/>
                  </a:cxn>
                  <a:cxn ang="0">
                    <a:pos x="186" y="164"/>
                  </a:cxn>
                  <a:cxn ang="0">
                    <a:pos x="197" y="143"/>
                  </a:cxn>
                  <a:cxn ang="0">
                    <a:pos x="200" y="120"/>
                  </a:cxn>
                  <a:cxn ang="0">
                    <a:pos x="234" y="111"/>
                  </a:cxn>
                  <a:cxn ang="0">
                    <a:pos x="241" y="105"/>
                  </a:cxn>
                  <a:cxn ang="0">
                    <a:pos x="107" y="179"/>
                  </a:cxn>
                  <a:cxn ang="0">
                    <a:pos x="61" y="105"/>
                  </a:cxn>
                  <a:cxn ang="0">
                    <a:pos x="135" y="59"/>
                  </a:cxn>
                  <a:cxn ang="0">
                    <a:pos x="181" y="133"/>
                  </a:cxn>
                  <a:cxn ang="0">
                    <a:pos x="107" y="179"/>
                  </a:cxn>
                </a:cxnLst>
                <a:rect l="0" t="0" r="r" b="b"/>
                <a:pathLst>
                  <a:path w="241" h="238">
                    <a:moveTo>
                      <a:pt x="241" y="105"/>
                    </a:moveTo>
                    <a:cubicBezTo>
                      <a:pt x="236" y="81"/>
                      <a:pt x="236" y="81"/>
                      <a:pt x="236" y="81"/>
                    </a:cubicBezTo>
                    <a:cubicBezTo>
                      <a:pt x="235" y="80"/>
                      <a:pt x="231" y="79"/>
                      <a:pt x="227" y="79"/>
                    </a:cubicBezTo>
                    <a:cubicBezTo>
                      <a:pt x="193" y="85"/>
                      <a:pt x="193" y="85"/>
                      <a:pt x="193" y="85"/>
                    </a:cubicBezTo>
                    <a:cubicBezTo>
                      <a:pt x="186" y="71"/>
                      <a:pt x="175" y="59"/>
                      <a:pt x="162" y="51"/>
                    </a:cubicBezTo>
                    <a:cubicBezTo>
                      <a:pt x="170" y="17"/>
                      <a:pt x="170" y="17"/>
                      <a:pt x="170" y="17"/>
                    </a:cubicBezTo>
                    <a:cubicBezTo>
                      <a:pt x="171" y="13"/>
                      <a:pt x="171" y="9"/>
                      <a:pt x="169" y="8"/>
                    </a:cubicBezTo>
                    <a:cubicBezTo>
                      <a:pt x="146" y="1"/>
                      <a:pt x="146" y="1"/>
                      <a:pt x="146" y="1"/>
                    </a:cubicBezTo>
                    <a:cubicBezTo>
                      <a:pt x="144" y="0"/>
                      <a:pt x="141" y="3"/>
                      <a:pt x="139" y="8"/>
                    </a:cubicBezTo>
                    <a:cubicBezTo>
                      <a:pt x="127" y="40"/>
                      <a:pt x="127" y="40"/>
                      <a:pt x="127" y="40"/>
                    </a:cubicBezTo>
                    <a:cubicBezTo>
                      <a:pt x="111" y="39"/>
                      <a:pt x="96" y="42"/>
                      <a:pt x="82" y="50"/>
                    </a:cubicBezTo>
                    <a:cubicBezTo>
                      <a:pt x="57" y="25"/>
                      <a:pt x="57" y="25"/>
                      <a:pt x="57" y="25"/>
                    </a:cubicBezTo>
                    <a:cubicBezTo>
                      <a:pt x="54" y="22"/>
                      <a:pt x="50" y="21"/>
                      <a:pt x="49" y="22"/>
                    </a:cubicBezTo>
                    <a:cubicBezTo>
                      <a:pt x="31" y="38"/>
                      <a:pt x="31" y="38"/>
                      <a:pt x="31" y="38"/>
                    </a:cubicBezTo>
                    <a:cubicBezTo>
                      <a:pt x="30" y="39"/>
                      <a:pt x="31" y="44"/>
                      <a:pt x="34" y="47"/>
                    </a:cubicBezTo>
                    <a:cubicBezTo>
                      <a:pt x="55" y="74"/>
                      <a:pt x="55" y="74"/>
                      <a:pt x="55" y="74"/>
                    </a:cubicBezTo>
                    <a:cubicBezTo>
                      <a:pt x="51" y="80"/>
                      <a:pt x="48" y="87"/>
                      <a:pt x="45" y="95"/>
                    </a:cubicBezTo>
                    <a:cubicBezTo>
                      <a:pt x="43" y="102"/>
                      <a:pt x="42" y="110"/>
                      <a:pt x="42" y="118"/>
                    </a:cubicBezTo>
                    <a:cubicBezTo>
                      <a:pt x="8" y="127"/>
                      <a:pt x="8" y="127"/>
                      <a:pt x="8" y="127"/>
                    </a:cubicBezTo>
                    <a:cubicBezTo>
                      <a:pt x="4" y="128"/>
                      <a:pt x="0" y="131"/>
                      <a:pt x="1" y="133"/>
                    </a:cubicBezTo>
                    <a:cubicBezTo>
                      <a:pt x="6" y="157"/>
                      <a:pt x="6" y="157"/>
                      <a:pt x="6" y="157"/>
                    </a:cubicBezTo>
                    <a:cubicBezTo>
                      <a:pt x="6" y="158"/>
                      <a:pt x="11" y="159"/>
                      <a:pt x="15" y="159"/>
                    </a:cubicBezTo>
                    <a:cubicBezTo>
                      <a:pt x="49" y="153"/>
                      <a:pt x="49" y="153"/>
                      <a:pt x="49" y="153"/>
                    </a:cubicBezTo>
                    <a:cubicBezTo>
                      <a:pt x="56" y="167"/>
                      <a:pt x="67" y="179"/>
                      <a:pt x="80" y="187"/>
                    </a:cubicBezTo>
                    <a:cubicBezTo>
                      <a:pt x="72" y="221"/>
                      <a:pt x="72" y="221"/>
                      <a:pt x="72" y="221"/>
                    </a:cubicBezTo>
                    <a:cubicBezTo>
                      <a:pt x="71" y="225"/>
                      <a:pt x="71" y="229"/>
                      <a:pt x="73" y="230"/>
                    </a:cubicBezTo>
                    <a:cubicBezTo>
                      <a:pt x="96" y="237"/>
                      <a:pt x="96" y="237"/>
                      <a:pt x="96" y="237"/>
                    </a:cubicBezTo>
                    <a:cubicBezTo>
                      <a:pt x="98" y="238"/>
                      <a:pt x="101" y="235"/>
                      <a:pt x="102" y="230"/>
                    </a:cubicBezTo>
                    <a:cubicBezTo>
                      <a:pt x="115" y="198"/>
                      <a:pt x="115" y="198"/>
                      <a:pt x="115" y="198"/>
                    </a:cubicBezTo>
                    <a:cubicBezTo>
                      <a:pt x="131" y="199"/>
                      <a:pt x="146" y="196"/>
                      <a:pt x="160" y="188"/>
                    </a:cubicBezTo>
                    <a:cubicBezTo>
                      <a:pt x="184" y="212"/>
                      <a:pt x="184" y="212"/>
                      <a:pt x="184" y="212"/>
                    </a:cubicBezTo>
                    <a:cubicBezTo>
                      <a:pt x="188" y="216"/>
                      <a:pt x="192" y="217"/>
                      <a:pt x="193" y="216"/>
                    </a:cubicBezTo>
                    <a:cubicBezTo>
                      <a:pt x="211" y="200"/>
                      <a:pt x="211" y="200"/>
                      <a:pt x="211" y="200"/>
                    </a:cubicBezTo>
                    <a:cubicBezTo>
                      <a:pt x="212" y="198"/>
                      <a:pt x="211" y="194"/>
                      <a:pt x="208" y="191"/>
                    </a:cubicBezTo>
                    <a:cubicBezTo>
                      <a:pt x="186" y="164"/>
                      <a:pt x="186" y="164"/>
                      <a:pt x="186" y="164"/>
                    </a:cubicBezTo>
                    <a:cubicBezTo>
                      <a:pt x="191" y="158"/>
                      <a:pt x="194" y="151"/>
                      <a:pt x="197" y="143"/>
                    </a:cubicBezTo>
                    <a:cubicBezTo>
                      <a:pt x="199" y="135"/>
                      <a:pt x="200" y="128"/>
                      <a:pt x="200" y="120"/>
                    </a:cubicBezTo>
                    <a:cubicBezTo>
                      <a:pt x="234" y="111"/>
                      <a:pt x="234" y="111"/>
                      <a:pt x="234" y="111"/>
                    </a:cubicBezTo>
                    <a:cubicBezTo>
                      <a:pt x="238" y="109"/>
                      <a:pt x="241" y="107"/>
                      <a:pt x="241" y="105"/>
                    </a:cubicBezTo>
                    <a:close/>
                    <a:moveTo>
                      <a:pt x="107" y="179"/>
                    </a:moveTo>
                    <a:cubicBezTo>
                      <a:pt x="74" y="171"/>
                      <a:pt x="53" y="137"/>
                      <a:pt x="61" y="105"/>
                    </a:cubicBezTo>
                    <a:cubicBezTo>
                      <a:pt x="69" y="72"/>
                      <a:pt x="102" y="51"/>
                      <a:pt x="135" y="59"/>
                    </a:cubicBezTo>
                    <a:cubicBezTo>
                      <a:pt x="168" y="67"/>
                      <a:pt x="188" y="100"/>
                      <a:pt x="181" y="133"/>
                    </a:cubicBezTo>
                    <a:cubicBezTo>
                      <a:pt x="173" y="166"/>
                      <a:pt x="139" y="187"/>
                      <a:pt x="107" y="179"/>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00" name="Freeform 31">
                <a:extLst>
                  <a:ext uri="{FF2B5EF4-FFF2-40B4-BE49-F238E27FC236}">
                    <a16:creationId xmlns:a16="http://schemas.microsoft.com/office/drawing/2014/main" id="{115F751D-AF47-424F-BC52-5034FC1A12EA}"/>
                  </a:ext>
                </a:extLst>
              </p:cNvPr>
              <p:cNvSpPr>
                <a:spLocks noEditPoints="1"/>
              </p:cNvSpPr>
              <p:nvPr/>
            </p:nvSpPr>
            <p:spPr bwMode="auto">
              <a:xfrm>
                <a:off x="3615531" y="2588066"/>
                <a:ext cx="202935" cy="201789"/>
              </a:xfrm>
              <a:custGeom>
                <a:avLst/>
                <a:gdLst/>
                <a:ahLst/>
                <a:cxnLst>
                  <a:cxn ang="0">
                    <a:pos x="77" y="8"/>
                  </a:cxn>
                  <a:cxn ang="0">
                    <a:pos x="8" y="50"/>
                  </a:cxn>
                  <a:cxn ang="0">
                    <a:pos x="50" y="120"/>
                  </a:cxn>
                  <a:cxn ang="0">
                    <a:pos x="120" y="77"/>
                  </a:cxn>
                  <a:cxn ang="0">
                    <a:pos x="77" y="8"/>
                  </a:cxn>
                  <a:cxn ang="0">
                    <a:pos x="91" y="38"/>
                  </a:cxn>
                  <a:cxn ang="0">
                    <a:pos x="102" y="40"/>
                  </a:cxn>
                  <a:cxn ang="0">
                    <a:pos x="100" y="52"/>
                  </a:cxn>
                  <a:cxn ang="0">
                    <a:pos x="88" y="49"/>
                  </a:cxn>
                  <a:cxn ang="0">
                    <a:pos x="91" y="38"/>
                  </a:cxn>
                  <a:cxn ang="0">
                    <a:pos x="74" y="20"/>
                  </a:cxn>
                  <a:cxn ang="0">
                    <a:pos x="81" y="30"/>
                  </a:cxn>
                  <a:cxn ang="0">
                    <a:pos x="71" y="36"/>
                  </a:cxn>
                  <a:cxn ang="0">
                    <a:pos x="64" y="26"/>
                  </a:cxn>
                  <a:cxn ang="0">
                    <a:pos x="74" y="20"/>
                  </a:cxn>
                  <a:cxn ang="0">
                    <a:pos x="40" y="25"/>
                  </a:cxn>
                  <a:cxn ang="0">
                    <a:pos x="52" y="28"/>
                  </a:cxn>
                  <a:cxn ang="0">
                    <a:pos x="49" y="40"/>
                  </a:cxn>
                  <a:cxn ang="0">
                    <a:pos x="38" y="37"/>
                  </a:cxn>
                  <a:cxn ang="0">
                    <a:pos x="40" y="25"/>
                  </a:cxn>
                  <a:cxn ang="0">
                    <a:pos x="20" y="53"/>
                  </a:cxn>
                  <a:cxn ang="0">
                    <a:pos x="30" y="47"/>
                  </a:cxn>
                  <a:cxn ang="0">
                    <a:pos x="36" y="57"/>
                  </a:cxn>
                  <a:cxn ang="0">
                    <a:pos x="26" y="64"/>
                  </a:cxn>
                  <a:cxn ang="0">
                    <a:pos x="20" y="53"/>
                  </a:cxn>
                  <a:cxn ang="0">
                    <a:pos x="37" y="90"/>
                  </a:cxn>
                  <a:cxn ang="0">
                    <a:pos x="25" y="87"/>
                  </a:cxn>
                  <a:cxn ang="0">
                    <a:pos x="28" y="76"/>
                  </a:cxn>
                  <a:cxn ang="0">
                    <a:pos x="40" y="79"/>
                  </a:cxn>
                  <a:cxn ang="0">
                    <a:pos x="37" y="90"/>
                  </a:cxn>
                  <a:cxn ang="0">
                    <a:pos x="53" y="108"/>
                  </a:cxn>
                  <a:cxn ang="0">
                    <a:pos x="47" y="98"/>
                  </a:cxn>
                  <a:cxn ang="0">
                    <a:pos x="57" y="91"/>
                  </a:cxn>
                  <a:cxn ang="0">
                    <a:pos x="64" y="102"/>
                  </a:cxn>
                  <a:cxn ang="0">
                    <a:pos x="53" y="108"/>
                  </a:cxn>
                  <a:cxn ang="0">
                    <a:pos x="59" y="85"/>
                  </a:cxn>
                  <a:cxn ang="0">
                    <a:pos x="43" y="59"/>
                  </a:cxn>
                  <a:cxn ang="0">
                    <a:pos x="69" y="43"/>
                  </a:cxn>
                  <a:cxn ang="0">
                    <a:pos x="85" y="69"/>
                  </a:cxn>
                  <a:cxn ang="0">
                    <a:pos x="59" y="85"/>
                  </a:cxn>
                  <a:cxn ang="0">
                    <a:pos x="87" y="102"/>
                  </a:cxn>
                  <a:cxn ang="0">
                    <a:pos x="76" y="100"/>
                  </a:cxn>
                  <a:cxn ang="0">
                    <a:pos x="79" y="88"/>
                  </a:cxn>
                  <a:cxn ang="0">
                    <a:pos x="90" y="91"/>
                  </a:cxn>
                  <a:cxn ang="0">
                    <a:pos x="87" y="102"/>
                  </a:cxn>
                  <a:cxn ang="0">
                    <a:pos x="98" y="81"/>
                  </a:cxn>
                  <a:cxn ang="0">
                    <a:pos x="91" y="71"/>
                  </a:cxn>
                  <a:cxn ang="0">
                    <a:pos x="102" y="64"/>
                  </a:cxn>
                  <a:cxn ang="0">
                    <a:pos x="108" y="75"/>
                  </a:cxn>
                  <a:cxn ang="0">
                    <a:pos x="98" y="81"/>
                  </a:cxn>
                </a:cxnLst>
                <a:rect l="0" t="0" r="r" b="b"/>
                <a:pathLst>
                  <a:path w="128" h="128">
                    <a:moveTo>
                      <a:pt x="77" y="8"/>
                    </a:moveTo>
                    <a:cubicBezTo>
                      <a:pt x="46" y="0"/>
                      <a:pt x="15" y="19"/>
                      <a:pt x="8" y="50"/>
                    </a:cubicBezTo>
                    <a:cubicBezTo>
                      <a:pt x="0" y="81"/>
                      <a:pt x="19" y="113"/>
                      <a:pt x="50" y="120"/>
                    </a:cubicBezTo>
                    <a:cubicBezTo>
                      <a:pt x="81" y="128"/>
                      <a:pt x="113" y="108"/>
                      <a:pt x="120" y="77"/>
                    </a:cubicBezTo>
                    <a:cubicBezTo>
                      <a:pt x="128" y="46"/>
                      <a:pt x="108" y="15"/>
                      <a:pt x="77" y="8"/>
                    </a:cubicBezTo>
                    <a:close/>
                    <a:moveTo>
                      <a:pt x="91" y="38"/>
                    </a:moveTo>
                    <a:cubicBezTo>
                      <a:pt x="95" y="35"/>
                      <a:pt x="100" y="36"/>
                      <a:pt x="102" y="40"/>
                    </a:cubicBezTo>
                    <a:cubicBezTo>
                      <a:pt x="105" y="44"/>
                      <a:pt x="104" y="50"/>
                      <a:pt x="100" y="52"/>
                    </a:cubicBezTo>
                    <a:cubicBezTo>
                      <a:pt x="96" y="54"/>
                      <a:pt x="90" y="53"/>
                      <a:pt x="88" y="49"/>
                    </a:cubicBezTo>
                    <a:cubicBezTo>
                      <a:pt x="86" y="45"/>
                      <a:pt x="87" y="40"/>
                      <a:pt x="91" y="38"/>
                    </a:cubicBezTo>
                    <a:close/>
                    <a:moveTo>
                      <a:pt x="74" y="20"/>
                    </a:moveTo>
                    <a:cubicBezTo>
                      <a:pt x="79" y="21"/>
                      <a:pt x="82" y="26"/>
                      <a:pt x="81" y="30"/>
                    </a:cubicBezTo>
                    <a:cubicBezTo>
                      <a:pt x="80" y="35"/>
                      <a:pt x="75" y="38"/>
                      <a:pt x="71" y="36"/>
                    </a:cubicBezTo>
                    <a:cubicBezTo>
                      <a:pt x="66" y="35"/>
                      <a:pt x="63" y="31"/>
                      <a:pt x="64" y="26"/>
                    </a:cubicBezTo>
                    <a:cubicBezTo>
                      <a:pt x="65" y="22"/>
                      <a:pt x="70" y="19"/>
                      <a:pt x="74" y="20"/>
                    </a:cubicBezTo>
                    <a:close/>
                    <a:moveTo>
                      <a:pt x="40" y="25"/>
                    </a:moveTo>
                    <a:cubicBezTo>
                      <a:pt x="44" y="23"/>
                      <a:pt x="50" y="24"/>
                      <a:pt x="52" y="28"/>
                    </a:cubicBezTo>
                    <a:cubicBezTo>
                      <a:pt x="54" y="32"/>
                      <a:pt x="53" y="37"/>
                      <a:pt x="49" y="40"/>
                    </a:cubicBezTo>
                    <a:cubicBezTo>
                      <a:pt x="45" y="42"/>
                      <a:pt x="40" y="41"/>
                      <a:pt x="38" y="37"/>
                    </a:cubicBezTo>
                    <a:cubicBezTo>
                      <a:pt x="35" y="33"/>
                      <a:pt x="36" y="28"/>
                      <a:pt x="40" y="25"/>
                    </a:cubicBezTo>
                    <a:close/>
                    <a:moveTo>
                      <a:pt x="20" y="53"/>
                    </a:moveTo>
                    <a:cubicBezTo>
                      <a:pt x="21" y="49"/>
                      <a:pt x="26" y="46"/>
                      <a:pt x="30" y="47"/>
                    </a:cubicBezTo>
                    <a:cubicBezTo>
                      <a:pt x="35" y="48"/>
                      <a:pt x="38" y="53"/>
                      <a:pt x="36" y="57"/>
                    </a:cubicBezTo>
                    <a:cubicBezTo>
                      <a:pt x="35" y="62"/>
                      <a:pt x="31" y="65"/>
                      <a:pt x="26" y="64"/>
                    </a:cubicBezTo>
                    <a:cubicBezTo>
                      <a:pt x="22" y="62"/>
                      <a:pt x="19" y="58"/>
                      <a:pt x="20" y="53"/>
                    </a:cubicBezTo>
                    <a:close/>
                    <a:moveTo>
                      <a:pt x="37" y="90"/>
                    </a:moveTo>
                    <a:cubicBezTo>
                      <a:pt x="33" y="93"/>
                      <a:pt x="28" y="91"/>
                      <a:pt x="25" y="87"/>
                    </a:cubicBezTo>
                    <a:cubicBezTo>
                      <a:pt x="23" y="84"/>
                      <a:pt x="24" y="78"/>
                      <a:pt x="28" y="76"/>
                    </a:cubicBezTo>
                    <a:cubicBezTo>
                      <a:pt x="32" y="73"/>
                      <a:pt x="37" y="75"/>
                      <a:pt x="40" y="79"/>
                    </a:cubicBezTo>
                    <a:cubicBezTo>
                      <a:pt x="42" y="83"/>
                      <a:pt x="41" y="88"/>
                      <a:pt x="37" y="90"/>
                    </a:cubicBezTo>
                    <a:close/>
                    <a:moveTo>
                      <a:pt x="53" y="108"/>
                    </a:moveTo>
                    <a:cubicBezTo>
                      <a:pt x="49" y="107"/>
                      <a:pt x="46" y="102"/>
                      <a:pt x="47" y="98"/>
                    </a:cubicBezTo>
                    <a:cubicBezTo>
                      <a:pt x="48" y="93"/>
                      <a:pt x="53" y="90"/>
                      <a:pt x="57" y="91"/>
                    </a:cubicBezTo>
                    <a:cubicBezTo>
                      <a:pt x="62" y="92"/>
                      <a:pt x="65" y="97"/>
                      <a:pt x="64" y="102"/>
                    </a:cubicBezTo>
                    <a:cubicBezTo>
                      <a:pt x="62" y="106"/>
                      <a:pt x="58" y="109"/>
                      <a:pt x="53" y="108"/>
                    </a:cubicBezTo>
                    <a:close/>
                    <a:moveTo>
                      <a:pt x="59" y="85"/>
                    </a:moveTo>
                    <a:cubicBezTo>
                      <a:pt x="47" y="82"/>
                      <a:pt x="40" y="70"/>
                      <a:pt x="43" y="59"/>
                    </a:cubicBezTo>
                    <a:cubicBezTo>
                      <a:pt x="46" y="47"/>
                      <a:pt x="57" y="40"/>
                      <a:pt x="69" y="43"/>
                    </a:cubicBezTo>
                    <a:cubicBezTo>
                      <a:pt x="81" y="46"/>
                      <a:pt x="88" y="57"/>
                      <a:pt x="85" y="69"/>
                    </a:cubicBezTo>
                    <a:cubicBezTo>
                      <a:pt x="82" y="81"/>
                      <a:pt x="70" y="88"/>
                      <a:pt x="59" y="85"/>
                    </a:cubicBezTo>
                    <a:close/>
                    <a:moveTo>
                      <a:pt x="87" y="102"/>
                    </a:moveTo>
                    <a:cubicBezTo>
                      <a:pt x="83" y="105"/>
                      <a:pt x="78" y="104"/>
                      <a:pt x="76" y="100"/>
                    </a:cubicBezTo>
                    <a:cubicBezTo>
                      <a:pt x="73" y="96"/>
                      <a:pt x="75" y="90"/>
                      <a:pt x="79" y="88"/>
                    </a:cubicBezTo>
                    <a:cubicBezTo>
                      <a:pt x="83" y="86"/>
                      <a:pt x="88" y="87"/>
                      <a:pt x="90" y="91"/>
                    </a:cubicBezTo>
                    <a:cubicBezTo>
                      <a:pt x="93" y="95"/>
                      <a:pt x="91" y="100"/>
                      <a:pt x="87" y="102"/>
                    </a:cubicBezTo>
                    <a:close/>
                    <a:moveTo>
                      <a:pt x="98" y="81"/>
                    </a:moveTo>
                    <a:cubicBezTo>
                      <a:pt x="93" y="80"/>
                      <a:pt x="90" y="75"/>
                      <a:pt x="91" y="71"/>
                    </a:cubicBezTo>
                    <a:cubicBezTo>
                      <a:pt x="92" y="66"/>
                      <a:pt x="97" y="63"/>
                      <a:pt x="102" y="64"/>
                    </a:cubicBezTo>
                    <a:cubicBezTo>
                      <a:pt x="106" y="65"/>
                      <a:pt x="109" y="70"/>
                      <a:pt x="108" y="75"/>
                    </a:cubicBezTo>
                    <a:cubicBezTo>
                      <a:pt x="107" y="79"/>
                      <a:pt x="102" y="82"/>
                      <a:pt x="98" y="8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01" name="Freeform 32">
                <a:extLst>
                  <a:ext uri="{FF2B5EF4-FFF2-40B4-BE49-F238E27FC236}">
                    <a16:creationId xmlns:a16="http://schemas.microsoft.com/office/drawing/2014/main" id="{594CAA35-1A4A-45AE-98FA-6E1458ED4FEE}"/>
                  </a:ext>
                </a:extLst>
              </p:cNvPr>
              <p:cNvSpPr>
                <a:spLocks/>
              </p:cNvSpPr>
              <p:nvPr/>
            </p:nvSpPr>
            <p:spPr bwMode="auto">
              <a:xfrm>
                <a:off x="3694641" y="2667176"/>
                <a:ext cx="44715" cy="43568"/>
              </a:xfrm>
              <a:custGeom>
                <a:avLst/>
                <a:gdLst/>
                <a:ahLst/>
                <a:cxnLst>
                  <a:cxn ang="0">
                    <a:pos x="17" y="1"/>
                  </a:cxn>
                  <a:cxn ang="0">
                    <a:pos x="1" y="11"/>
                  </a:cxn>
                  <a:cxn ang="0">
                    <a:pos x="11" y="26"/>
                  </a:cxn>
                  <a:cxn ang="0">
                    <a:pos x="26" y="17"/>
                  </a:cxn>
                  <a:cxn ang="0">
                    <a:pos x="17" y="1"/>
                  </a:cxn>
                </a:cxnLst>
                <a:rect l="0" t="0" r="r" b="b"/>
                <a:pathLst>
                  <a:path w="28" h="28">
                    <a:moveTo>
                      <a:pt x="17" y="1"/>
                    </a:moveTo>
                    <a:cubicBezTo>
                      <a:pt x="10" y="0"/>
                      <a:pt x="3" y="4"/>
                      <a:pt x="1" y="11"/>
                    </a:cubicBezTo>
                    <a:cubicBezTo>
                      <a:pt x="0" y="18"/>
                      <a:pt x="4" y="25"/>
                      <a:pt x="11" y="26"/>
                    </a:cubicBezTo>
                    <a:cubicBezTo>
                      <a:pt x="18" y="28"/>
                      <a:pt x="25" y="24"/>
                      <a:pt x="26" y="17"/>
                    </a:cubicBezTo>
                    <a:cubicBezTo>
                      <a:pt x="28" y="10"/>
                      <a:pt x="24" y="3"/>
                      <a:pt x="17" y="1"/>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02" name="Freeform 33">
                <a:extLst>
                  <a:ext uri="{FF2B5EF4-FFF2-40B4-BE49-F238E27FC236}">
                    <a16:creationId xmlns:a16="http://schemas.microsoft.com/office/drawing/2014/main" id="{10699577-A358-42C2-B631-0C99A736EBD8}"/>
                  </a:ext>
                </a:extLst>
              </p:cNvPr>
              <p:cNvSpPr>
                <a:spLocks noEditPoints="1"/>
              </p:cNvSpPr>
              <p:nvPr/>
            </p:nvSpPr>
            <p:spPr bwMode="auto">
              <a:xfrm>
                <a:off x="4199114" y="1219112"/>
                <a:ext cx="604220" cy="607660"/>
              </a:xfrm>
              <a:custGeom>
                <a:avLst/>
                <a:gdLst/>
                <a:ahLst/>
                <a:cxnLst>
                  <a:cxn ang="0">
                    <a:pos x="375" y="137"/>
                  </a:cxn>
                  <a:cxn ang="0">
                    <a:pos x="346" y="136"/>
                  </a:cxn>
                  <a:cxn ang="0">
                    <a:pos x="340" y="77"/>
                  </a:cxn>
                  <a:cxn ang="0">
                    <a:pos x="323" y="53"/>
                  </a:cxn>
                  <a:cxn ang="0">
                    <a:pos x="297" y="66"/>
                  </a:cxn>
                  <a:cxn ang="0">
                    <a:pos x="277" y="24"/>
                  </a:cxn>
                  <a:cxn ang="0">
                    <a:pos x="252" y="10"/>
                  </a:cxn>
                  <a:cxn ang="0">
                    <a:pos x="234" y="33"/>
                  </a:cxn>
                  <a:cxn ang="0">
                    <a:pos x="197" y="3"/>
                  </a:cxn>
                  <a:cxn ang="0">
                    <a:pos x="168" y="1"/>
                  </a:cxn>
                  <a:cxn ang="0">
                    <a:pos x="162" y="30"/>
                  </a:cxn>
                  <a:cxn ang="0">
                    <a:pos x="117" y="18"/>
                  </a:cxn>
                  <a:cxn ang="0">
                    <a:pos x="89" y="29"/>
                  </a:cxn>
                  <a:cxn ang="0">
                    <a:pos x="96" y="57"/>
                  </a:cxn>
                  <a:cxn ang="0">
                    <a:pos x="50" y="66"/>
                  </a:cxn>
                  <a:cxn ang="0">
                    <a:pos x="30" y="87"/>
                  </a:cxn>
                  <a:cxn ang="0">
                    <a:pos x="47" y="110"/>
                  </a:cxn>
                  <a:cxn ang="0">
                    <a:pos x="10" y="137"/>
                  </a:cxn>
                  <a:cxn ang="0">
                    <a:pos x="0" y="165"/>
                  </a:cxn>
                  <a:cxn ang="0">
                    <a:pos x="26" y="178"/>
                  </a:cxn>
                  <a:cxn ang="0">
                    <a:pos x="26" y="210"/>
                  </a:cxn>
                  <a:cxn ang="0">
                    <a:pos x="1" y="224"/>
                  </a:cxn>
                  <a:cxn ang="0">
                    <a:pos x="11" y="251"/>
                  </a:cxn>
                  <a:cxn ang="0">
                    <a:pos x="57" y="289"/>
                  </a:cxn>
                  <a:cxn ang="0">
                    <a:pos x="41" y="314"/>
                  </a:cxn>
                  <a:cxn ang="0">
                    <a:pos x="64" y="333"/>
                  </a:cxn>
                  <a:cxn ang="0">
                    <a:pos x="110" y="337"/>
                  </a:cxn>
                  <a:cxn ang="0">
                    <a:pos x="106" y="365"/>
                  </a:cxn>
                  <a:cxn ang="0">
                    <a:pos x="135" y="373"/>
                  </a:cxn>
                  <a:cxn ang="0">
                    <a:pos x="179" y="357"/>
                  </a:cxn>
                  <a:cxn ang="0">
                    <a:pos x="189" y="385"/>
                  </a:cxn>
                  <a:cxn ang="0">
                    <a:pos x="218" y="380"/>
                  </a:cxn>
                  <a:cxn ang="0">
                    <a:pos x="250" y="347"/>
                  </a:cxn>
                  <a:cxn ang="0">
                    <a:pos x="270" y="368"/>
                  </a:cxn>
                  <a:cxn ang="0">
                    <a:pos x="294" y="351"/>
                  </a:cxn>
                  <a:cxn ang="0">
                    <a:pos x="310" y="307"/>
                  </a:cxn>
                  <a:cxn ang="0">
                    <a:pos x="337" y="318"/>
                  </a:cxn>
                  <a:cxn ang="0">
                    <a:pos x="351" y="292"/>
                  </a:cxn>
                  <a:cxn ang="0">
                    <a:pos x="347" y="246"/>
                  </a:cxn>
                  <a:cxn ang="0">
                    <a:pos x="376" y="244"/>
                  </a:cxn>
                  <a:cxn ang="0">
                    <a:pos x="379" y="215"/>
                  </a:cxn>
                  <a:cxn ang="0">
                    <a:pos x="356" y="184"/>
                  </a:cxn>
                  <a:cxn ang="0">
                    <a:pos x="378" y="166"/>
                  </a:cxn>
                  <a:cxn ang="0">
                    <a:pos x="267" y="306"/>
                  </a:cxn>
                  <a:cxn ang="0">
                    <a:pos x="211" y="327"/>
                  </a:cxn>
                  <a:cxn ang="0">
                    <a:pos x="184" y="329"/>
                  </a:cxn>
                  <a:cxn ang="0">
                    <a:pos x="127" y="313"/>
                  </a:cxn>
                  <a:cxn ang="0">
                    <a:pos x="75" y="265"/>
                  </a:cxn>
                  <a:cxn ang="0">
                    <a:pos x="55" y="209"/>
                  </a:cxn>
                  <a:cxn ang="0">
                    <a:pos x="55" y="177"/>
                  </a:cxn>
                  <a:cxn ang="0">
                    <a:pos x="74" y="121"/>
                  </a:cxn>
                  <a:cxn ang="0">
                    <a:pos x="115" y="79"/>
                  </a:cxn>
                  <a:cxn ang="0">
                    <a:pos x="170" y="57"/>
                  </a:cxn>
                  <a:cxn ang="0">
                    <a:pos x="197" y="56"/>
                  </a:cxn>
                  <a:cxn ang="0">
                    <a:pos x="255" y="72"/>
                  </a:cxn>
                  <a:cxn ang="0">
                    <a:pos x="306" y="120"/>
                  </a:cxn>
                  <a:cxn ang="0">
                    <a:pos x="326" y="175"/>
                  </a:cxn>
                  <a:cxn ang="0">
                    <a:pos x="327" y="207"/>
                  </a:cxn>
                  <a:cxn ang="0">
                    <a:pos x="307" y="263"/>
                  </a:cxn>
                  <a:cxn ang="0">
                    <a:pos x="267" y="306"/>
                  </a:cxn>
                </a:cxnLst>
                <a:rect l="0" t="0" r="r" b="b"/>
                <a:pathLst>
                  <a:path w="382" h="385">
                    <a:moveTo>
                      <a:pt x="380" y="161"/>
                    </a:moveTo>
                    <a:cubicBezTo>
                      <a:pt x="375" y="137"/>
                      <a:pt x="375" y="137"/>
                      <a:pt x="375" y="137"/>
                    </a:cubicBezTo>
                    <a:cubicBezTo>
                      <a:pt x="374" y="135"/>
                      <a:pt x="372" y="133"/>
                      <a:pt x="371" y="133"/>
                    </a:cubicBezTo>
                    <a:cubicBezTo>
                      <a:pt x="346" y="136"/>
                      <a:pt x="346" y="136"/>
                      <a:pt x="346" y="136"/>
                    </a:cubicBezTo>
                    <a:cubicBezTo>
                      <a:pt x="341" y="121"/>
                      <a:pt x="334" y="108"/>
                      <a:pt x="325" y="96"/>
                    </a:cubicBezTo>
                    <a:cubicBezTo>
                      <a:pt x="340" y="77"/>
                      <a:pt x="340" y="77"/>
                      <a:pt x="340" y="77"/>
                    </a:cubicBezTo>
                    <a:cubicBezTo>
                      <a:pt x="342" y="75"/>
                      <a:pt x="342" y="73"/>
                      <a:pt x="340" y="71"/>
                    </a:cubicBezTo>
                    <a:cubicBezTo>
                      <a:pt x="323" y="53"/>
                      <a:pt x="323" y="53"/>
                      <a:pt x="323" y="53"/>
                    </a:cubicBezTo>
                    <a:cubicBezTo>
                      <a:pt x="322" y="51"/>
                      <a:pt x="319" y="51"/>
                      <a:pt x="318" y="52"/>
                    </a:cubicBezTo>
                    <a:cubicBezTo>
                      <a:pt x="297" y="66"/>
                      <a:pt x="297" y="66"/>
                      <a:pt x="297" y="66"/>
                    </a:cubicBezTo>
                    <a:cubicBezTo>
                      <a:pt x="289" y="59"/>
                      <a:pt x="281" y="53"/>
                      <a:pt x="272" y="48"/>
                    </a:cubicBezTo>
                    <a:cubicBezTo>
                      <a:pt x="277" y="24"/>
                      <a:pt x="277" y="24"/>
                      <a:pt x="277" y="24"/>
                    </a:cubicBezTo>
                    <a:cubicBezTo>
                      <a:pt x="278" y="22"/>
                      <a:pt x="277" y="20"/>
                      <a:pt x="275" y="19"/>
                    </a:cubicBezTo>
                    <a:cubicBezTo>
                      <a:pt x="252" y="10"/>
                      <a:pt x="252" y="10"/>
                      <a:pt x="252" y="10"/>
                    </a:cubicBezTo>
                    <a:cubicBezTo>
                      <a:pt x="250" y="9"/>
                      <a:pt x="248" y="10"/>
                      <a:pt x="247" y="12"/>
                    </a:cubicBezTo>
                    <a:cubicBezTo>
                      <a:pt x="234" y="33"/>
                      <a:pt x="234" y="33"/>
                      <a:pt x="234" y="33"/>
                    </a:cubicBezTo>
                    <a:cubicBezTo>
                      <a:pt x="224" y="30"/>
                      <a:pt x="213" y="28"/>
                      <a:pt x="202" y="28"/>
                    </a:cubicBezTo>
                    <a:cubicBezTo>
                      <a:pt x="197" y="3"/>
                      <a:pt x="197" y="3"/>
                      <a:pt x="197" y="3"/>
                    </a:cubicBezTo>
                    <a:cubicBezTo>
                      <a:pt x="197" y="1"/>
                      <a:pt x="195" y="0"/>
                      <a:pt x="193" y="0"/>
                    </a:cubicBezTo>
                    <a:cubicBezTo>
                      <a:pt x="168" y="1"/>
                      <a:pt x="168" y="1"/>
                      <a:pt x="168" y="1"/>
                    </a:cubicBezTo>
                    <a:cubicBezTo>
                      <a:pt x="166" y="1"/>
                      <a:pt x="164" y="3"/>
                      <a:pt x="164" y="5"/>
                    </a:cubicBezTo>
                    <a:cubicBezTo>
                      <a:pt x="162" y="30"/>
                      <a:pt x="162" y="30"/>
                      <a:pt x="162" y="30"/>
                    </a:cubicBezTo>
                    <a:cubicBezTo>
                      <a:pt x="151" y="32"/>
                      <a:pt x="141" y="34"/>
                      <a:pt x="131" y="38"/>
                    </a:cubicBezTo>
                    <a:cubicBezTo>
                      <a:pt x="117" y="18"/>
                      <a:pt x="117" y="18"/>
                      <a:pt x="117" y="18"/>
                    </a:cubicBezTo>
                    <a:cubicBezTo>
                      <a:pt x="115" y="17"/>
                      <a:pt x="113" y="16"/>
                      <a:pt x="111" y="17"/>
                    </a:cubicBezTo>
                    <a:cubicBezTo>
                      <a:pt x="89" y="29"/>
                      <a:pt x="89" y="29"/>
                      <a:pt x="89" y="29"/>
                    </a:cubicBezTo>
                    <a:cubicBezTo>
                      <a:pt x="87" y="30"/>
                      <a:pt x="87" y="32"/>
                      <a:pt x="87" y="34"/>
                    </a:cubicBezTo>
                    <a:cubicBezTo>
                      <a:pt x="96" y="57"/>
                      <a:pt x="96" y="57"/>
                      <a:pt x="96" y="57"/>
                    </a:cubicBezTo>
                    <a:cubicBezTo>
                      <a:pt x="87" y="63"/>
                      <a:pt x="79" y="70"/>
                      <a:pt x="72" y="78"/>
                    </a:cubicBezTo>
                    <a:cubicBezTo>
                      <a:pt x="50" y="66"/>
                      <a:pt x="50" y="66"/>
                      <a:pt x="50" y="66"/>
                    </a:cubicBezTo>
                    <a:cubicBezTo>
                      <a:pt x="48" y="65"/>
                      <a:pt x="46" y="66"/>
                      <a:pt x="45" y="67"/>
                    </a:cubicBezTo>
                    <a:cubicBezTo>
                      <a:pt x="30" y="87"/>
                      <a:pt x="30" y="87"/>
                      <a:pt x="30" y="87"/>
                    </a:cubicBezTo>
                    <a:cubicBezTo>
                      <a:pt x="28" y="89"/>
                      <a:pt x="29" y="91"/>
                      <a:pt x="30" y="93"/>
                    </a:cubicBezTo>
                    <a:cubicBezTo>
                      <a:pt x="47" y="110"/>
                      <a:pt x="47" y="110"/>
                      <a:pt x="47" y="110"/>
                    </a:cubicBezTo>
                    <a:cubicBezTo>
                      <a:pt x="42" y="119"/>
                      <a:pt x="38" y="129"/>
                      <a:pt x="34" y="139"/>
                    </a:cubicBezTo>
                    <a:cubicBezTo>
                      <a:pt x="10" y="137"/>
                      <a:pt x="10" y="137"/>
                      <a:pt x="10" y="137"/>
                    </a:cubicBezTo>
                    <a:cubicBezTo>
                      <a:pt x="8" y="137"/>
                      <a:pt x="6" y="139"/>
                      <a:pt x="5" y="141"/>
                    </a:cubicBezTo>
                    <a:cubicBezTo>
                      <a:pt x="0" y="165"/>
                      <a:pt x="0" y="165"/>
                      <a:pt x="0" y="165"/>
                    </a:cubicBezTo>
                    <a:cubicBezTo>
                      <a:pt x="0" y="167"/>
                      <a:pt x="1" y="169"/>
                      <a:pt x="3" y="170"/>
                    </a:cubicBezTo>
                    <a:cubicBezTo>
                      <a:pt x="26" y="178"/>
                      <a:pt x="26" y="178"/>
                      <a:pt x="26" y="178"/>
                    </a:cubicBezTo>
                    <a:cubicBezTo>
                      <a:pt x="25" y="186"/>
                      <a:pt x="25" y="193"/>
                      <a:pt x="26" y="201"/>
                    </a:cubicBezTo>
                    <a:cubicBezTo>
                      <a:pt x="26" y="204"/>
                      <a:pt x="26" y="207"/>
                      <a:pt x="26" y="210"/>
                    </a:cubicBezTo>
                    <a:cubicBezTo>
                      <a:pt x="3" y="219"/>
                      <a:pt x="3" y="219"/>
                      <a:pt x="3" y="219"/>
                    </a:cubicBezTo>
                    <a:cubicBezTo>
                      <a:pt x="2" y="220"/>
                      <a:pt x="1" y="222"/>
                      <a:pt x="1" y="224"/>
                    </a:cubicBezTo>
                    <a:cubicBezTo>
                      <a:pt x="7" y="248"/>
                      <a:pt x="7" y="248"/>
                      <a:pt x="7" y="248"/>
                    </a:cubicBezTo>
                    <a:cubicBezTo>
                      <a:pt x="7" y="250"/>
                      <a:pt x="9" y="252"/>
                      <a:pt x="11" y="251"/>
                    </a:cubicBezTo>
                    <a:cubicBezTo>
                      <a:pt x="36" y="249"/>
                      <a:pt x="36" y="249"/>
                      <a:pt x="36" y="249"/>
                    </a:cubicBezTo>
                    <a:cubicBezTo>
                      <a:pt x="41" y="264"/>
                      <a:pt x="48" y="277"/>
                      <a:pt x="57" y="289"/>
                    </a:cubicBezTo>
                    <a:cubicBezTo>
                      <a:pt x="41" y="308"/>
                      <a:pt x="41" y="308"/>
                      <a:pt x="41" y="308"/>
                    </a:cubicBezTo>
                    <a:cubicBezTo>
                      <a:pt x="40" y="310"/>
                      <a:pt x="40" y="312"/>
                      <a:pt x="41" y="314"/>
                    </a:cubicBezTo>
                    <a:cubicBezTo>
                      <a:pt x="58" y="332"/>
                      <a:pt x="58" y="332"/>
                      <a:pt x="58" y="332"/>
                    </a:cubicBezTo>
                    <a:cubicBezTo>
                      <a:pt x="60" y="333"/>
                      <a:pt x="62" y="334"/>
                      <a:pt x="64" y="333"/>
                    </a:cubicBezTo>
                    <a:cubicBezTo>
                      <a:pt x="84" y="319"/>
                      <a:pt x="84" y="319"/>
                      <a:pt x="84" y="319"/>
                    </a:cubicBezTo>
                    <a:cubicBezTo>
                      <a:pt x="92" y="325"/>
                      <a:pt x="101" y="331"/>
                      <a:pt x="110" y="337"/>
                    </a:cubicBezTo>
                    <a:cubicBezTo>
                      <a:pt x="104" y="361"/>
                      <a:pt x="104" y="361"/>
                      <a:pt x="104" y="361"/>
                    </a:cubicBezTo>
                    <a:cubicBezTo>
                      <a:pt x="104" y="363"/>
                      <a:pt x="105" y="365"/>
                      <a:pt x="106" y="365"/>
                    </a:cubicBezTo>
                    <a:cubicBezTo>
                      <a:pt x="130" y="375"/>
                      <a:pt x="130" y="375"/>
                      <a:pt x="130" y="375"/>
                    </a:cubicBezTo>
                    <a:cubicBezTo>
                      <a:pt x="131" y="376"/>
                      <a:pt x="134" y="375"/>
                      <a:pt x="135" y="373"/>
                    </a:cubicBezTo>
                    <a:cubicBezTo>
                      <a:pt x="147" y="352"/>
                      <a:pt x="147" y="352"/>
                      <a:pt x="147" y="352"/>
                    </a:cubicBezTo>
                    <a:cubicBezTo>
                      <a:pt x="158" y="355"/>
                      <a:pt x="168" y="356"/>
                      <a:pt x="179" y="357"/>
                    </a:cubicBezTo>
                    <a:cubicBezTo>
                      <a:pt x="184" y="381"/>
                      <a:pt x="184" y="381"/>
                      <a:pt x="184" y="381"/>
                    </a:cubicBezTo>
                    <a:cubicBezTo>
                      <a:pt x="185" y="383"/>
                      <a:pt x="187" y="385"/>
                      <a:pt x="189" y="385"/>
                    </a:cubicBezTo>
                    <a:cubicBezTo>
                      <a:pt x="214" y="383"/>
                      <a:pt x="214" y="383"/>
                      <a:pt x="214" y="383"/>
                    </a:cubicBezTo>
                    <a:cubicBezTo>
                      <a:pt x="216" y="383"/>
                      <a:pt x="217" y="382"/>
                      <a:pt x="218" y="380"/>
                    </a:cubicBezTo>
                    <a:cubicBezTo>
                      <a:pt x="220" y="355"/>
                      <a:pt x="220" y="355"/>
                      <a:pt x="220" y="355"/>
                    </a:cubicBezTo>
                    <a:cubicBezTo>
                      <a:pt x="230" y="353"/>
                      <a:pt x="240" y="350"/>
                      <a:pt x="250" y="347"/>
                    </a:cubicBezTo>
                    <a:cubicBezTo>
                      <a:pt x="265" y="366"/>
                      <a:pt x="265" y="366"/>
                      <a:pt x="265" y="366"/>
                    </a:cubicBezTo>
                    <a:cubicBezTo>
                      <a:pt x="266" y="368"/>
                      <a:pt x="268" y="369"/>
                      <a:pt x="270" y="368"/>
                    </a:cubicBezTo>
                    <a:cubicBezTo>
                      <a:pt x="292" y="356"/>
                      <a:pt x="292" y="356"/>
                      <a:pt x="292" y="356"/>
                    </a:cubicBezTo>
                    <a:cubicBezTo>
                      <a:pt x="294" y="355"/>
                      <a:pt x="295" y="353"/>
                      <a:pt x="294" y="351"/>
                    </a:cubicBezTo>
                    <a:cubicBezTo>
                      <a:pt x="286" y="328"/>
                      <a:pt x="286" y="328"/>
                      <a:pt x="286" y="328"/>
                    </a:cubicBezTo>
                    <a:cubicBezTo>
                      <a:pt x="294" y="321"/>
                      <a:pt x="302" y="315"/>
                      <a:pt x="310" y="307"/>
                    </a:cubicBezTo>
                    <a:cubicBezTo>
                      <a:pt x="331" y="319"/>
                      <a:pt x="331" y="319"/>
                      <a:pt x="331" y="319"/>
                    </a:cubicBezTo>
                    <a:cubicBezTo>
                      <a:pt x="333" y="320"/>
                      <a:pt x="336" y="319"/>
                      <a:pt x="337" y="318"/>
                    </a:cubicBezTo>
                    <a:cubicBezTo>
                      <a:pt x="352" y="298"/>
                      <a:pt x="352" y="298"/>
                      <a:pt x="352" y="298"/>
                    </a:cubicBezTo>
                    <a:cubicBezTo>
                      <a:pt x="353" y="296"/>
                      <a:pt x="353" y="294"/>
                      <a:pt x="351" y="292"/>
                    </a:cubicBezTo>
                    <a:cubicBezTo>
                      <a:pt x="334" y="275"/>
                      <a:pt x="334" y="275"/>
                      <a:pt x="334" y="275"/>
                    </a:cubicBezTo>
                    <a:cubicBezTo>
                      <a:pt x="339" y="266"/>
                      <a:pt x="344" y="256"/>
                      <a:pt x="347" y="246"/>
                    </a:cubicBezTo>
                    <a:cubicBezTo>
                      <a:pt x="372" y="248"/>
                      <a:pt x="372" y="248"/>
                      <a:pt x="372" y="248"/>
                    </a:cubicBezTo>
                    <a:cubicBezTo>
                      <a:pt x="374" y="248"/>
                      <a:pt x="376" y="246"/>
                      <a:pt x="376" y="244"/>
                    </a:cubicBezTo>
                    <a:cubicBezTo>
                      <a:pt x="381" y="220"/>
                      <a:pt x="381" y="220"/>
                      <a:pt x="381" y="220"/>
                    </a:cubicBezTo>
                    <a:cubicBezTo>
                      <a:pt x="382" y="218"/>
                      <a:pt x="380" y="216"/>
                      <a:pt x="379" y="215"/>
                    </a:cubicBezTo>
                    <a:cubicBezTo>
                      <a:pt x="355" y="206"/>
                      <a:pt x="355" y="206"/>
                      <a:pt x="355" y="206"/>
                    </a:cubicBezTo>
                    <a:cubicBezTo>
                      <a:pt x="356" y="199"/>
                      <a:pt x="356" y="192"/>
                      <a:pt x="356" y="184"/>
                    </a:cubicBezTo>
                    <a:cubicBezTo>
                      <a:pt x="356" y="181"/>
                      <a:pt x="355" y="178"/>
                      <a:pt x="355" y="175"/>
                    </a:cubicBezTo>
                    <a:cubicBezTo>
                      <a:pt x="378" y="166"/>
                      <a:pt x="378" y="166"/>
                      <a:pt x="378" y="166"/>
                    </a:cubicBezTo>
                    <a:cubicBezTo>
                      <a:pt x="380" y="165"/>
                      <a:pt x="381" y="163"/>
                      <a:pt x="380" y="161"/>
                    </a:cubicBezTo>
                    <a:close/>
                    <a:moveTo>
                      <a:pt x="267" y="306"/>
                    </a:moveTo>
                    <a:cubicBezTo>
                      <a:pt x="259" y="311"/>
                      <a:pt x="251" y="315"/>
                      <a:pt x="242" y="319"/>
                    </a:cubicBezTo>
                    <a:cubicBezTo>
                      <a:pt x="233" y="323"/>
                      <a:pt x="222" y="326"/>
                      <a:pt x="211" y="327"/>
                    </a:cubicBezTo>
                    <a:cubicBezTo>
                      <a:pt x="207" y="328"/>
                      <a:pt x="202" y="329"/>
                      <a:pt x="198" y="329"/>
                    </a:cubicBezTo>
                    <a:cubicBezTo>
                      <a:pt x="193" y="329"/>
                      <a:pt x="188" y="329"/>
                      <a:pt x="184" y="329"/>
                    </a:cubicBezTo>
                    <a:cubicBezTo>
                      <a:pt x="173" y="328"/>
                      <a:pt x="163" y="327"/>
                      <a:pt x="152" y="324"/>
                    </a:cubicBezTo>
                    <a:cubicBezTo>
                      <a:pt x="144" y="321"/>
                      <a:pt x="135" y="317"/>
                      <a:pt x="127" y="313"/>
                    </a:cubicBezTo>
                    <a:cubicBezTo>
                      <a:pt x="117" y="308"/>
                      <a:pt x="109" y="302"/>
                      <a:pt x="101" y="295"/>
                    </a:cubicBezTo>
                    <a:cubicBezTo>
                      <a:pt x="91" y="286"/>
                      <a:pt x="82" y="276"/>
                      <a:pt x="75" y="265"/>
                    </a:cubicBezTo>
                    <a:cubicBezTo>
                      <a:pt x="72" y="259"/>
                      <a:pt x="68" y="254"/>
                      <a:pt x="66" y="247"/>
                    </a:cubicBezTo>
                    <a:cubicBezTo>
                      <a:pt x="60" y="236"/>
                      <a:pt x="57" y="223"/>
                      <a:pt x="55" y="209"/>
                    </a:cubicBezTo>
                    <a:cubicBezTo>
                      <a:pt x="55" y="206"/>
                      <a:pt x="54" y="203"/>
                      <a:pt x="54" y="199"/>
                    </a:cubicBezTo>
                    <a:cubicBezTo>
                      <a:pt x="54" y="192"/>
                      <a:pt x="54" y="185"/>
                      <a:pt x="55" y="177"/>
                    </a:cubicBezTo>
                    <a:cubicBezTo>
                      <a:pt x="56" y="168"/>
                      <a:pt x="58" y="159"/>
                      <a:pt x="61" y="151"/>
                    </a:cubicBezTo>
                    <a:cubicBezTo>
                      <a:pt x="64" y="140"/>
                      <a:pt x="68" y="131"/>
                      <a:pt x="74" y="121"/>
                    </a:cubicBezTo>
                    <a:cubicBezTo>
                      <a:pt x="79" y="114"/>
                      <a:pt x="84" y="106"/>
                      <a:pt x="91" y="100"/>
                    </a:cubicBezTo>
                    <a:cubicBezTo>
                      <a:pt x="98" y="92"/>
                      <a:pt x="106" y="85"/>
                      <a:pt x="115" y="79"/>
                    </a:cubicBezTo>
                    <a:cubicBezTo>
                      <a:pt x="123" y="74"/>
                      <a:pt x="131" y="69"/>
                      <a:pt x="139" y="66"/>
                    </a:cubicBezTo>
                    <a:cubicBezTo>
                      <a:pt x="149" y="62"/>
                      <a:pt x="159" y="59"/>
                      <a:pt x="170" y="57"/>
                    </a:cubicBezTo>
                    <a:cubicBezTo>
                      <a:pt x="175" y="57"/>
                      <a:pt x="179" y="56"/>
                      <a:pt x="184" y="56"/>
                    </a:cubicBezTo>
                    <a:cubicBezTo>
                      <a:pt x="188" y="56"/>
                      <a:pt x="193" y="56"/>
                      <a:pt x="197" y="56"/>
                    </a:cubicBezTo>
                    <a:cubicBezTo>
                      <a:pt x="208" y="56"/>
                      <a:pt x="219" y="58"/>
                      <a:pt x="229" y="61"/>
                    </a:cubicBezTo>
                    <a:cubicBezTo>
                      <a:pt x="238" y="64"/>
                      <a:pt x="246" y="67"/>
                      <a:pt x="255" y="72"/>
                    </a:cubicBezTo>
                    <a:cubicBezTo>
                      <a:pt x="264" y="77"/>
                      <a:pt x="273" y="83"/>
                      <a:pt x="281" y="90"/>
                    </a:cubicBezTo>
                    <a:cubicBezTo>
                      <a:pt x="291" y="98"/>
                      <a:pt x="299" y="108"/>
                      <a:pt x="306" y="120"/>
                    </a:cubicBezTo>
                    <a:cubicBezTo>
                      <a:pt x="310" y="125"/>
                      <a:pt x="313" y="131"/>
                      <a:pt x="316" y="137"/>
                    </a:cubicBezTo>
                    <a:cubicBezTo>
                      <a:pt x="321" y="149"/>
                      <a:pt x="325" y="162"/>
                      <a:pt x="326" y="175"/>
                    </a:cubicBezTo>
                    <a:cubicBezTo>
                      <a:pt x="327" y="179"/>
                      <a:pt x="327" y="182"/>
                      <a:pt x="327" y="185"/>
                    </a:cubicBezTo>
                    <a:cubicBezTo>
                      <a:pt x="328" y="193"/>
                      <a:pt x="327" y="200"/>
                      <a:pt x="327" y="207"/>
                    </a:cubicBezTo>
                    <a:cubicBezTo>
                      <a:pt x="326" y="217"/>
                      <a:pt x="324" y="226"/>
                      <a:pt x="321" y="234"/>
                    </a:cubicBezTo>
                    <a:cubicBezTo>
                      <a:pt x="318" y="245"/>
                      <a:pt x="313" y="254"/>
                      <a:pt x="307" y="263"/>
                    </a:cubicBezTo>
                    <a:cubicBezTo>
                      <a:pt x="303" y="271"/>
                      <a:pt x="297" y="279"/>
                      <a:pt x="291" y="285"/>
                    </a:cubicBezTo>
                    <a:cubicBezTo>
                      <a:pt x="284" y="293"/>
                      <a:pt x="275" y="300"/>
                      <a:pt x="267" y="306"/>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03" name="Freeform 34">
                <a:extLst>
                  <a:ext uri="{FF2B5EF4-FFF2-40B4-BE49-F238E27FC236}">
                    <a16:creationId xmlns:a16="http://schemas.microsoft.com/office/drawing/2014/main" id="{71BF5A9B-397F-4CDD-A632-3E449977FAAF}"/>
                  </a:ext>
                </a:extLst>
              </p:cNvPr>
              <p:cNvSpPr>
                <a:spLocks/>
              </p:cNvSpPr>
              <p:nvPr/>
            </p:nvSpPr>
            <p:spPr bwMode="auto">
              <a:xfrm>
                <a:off x="4325232" y="1346376"/>
                <a:ext cx="350837" cy="350838"/>
              </a:xfrm>
              <a:custGeom>
                <a:avLst/>
                <a:gdLst/>
                <a:ahLst/>
                <a:cxnLst>
                  <a:cxn ang="0">
                    <a:pos x="221" y="98"/>
                  </a:cxn>
                  <a:cxn ang="0">
                    <a:pos x="212" y="67"/>
                  </a:cxn>
                  <a:cxn ang="0">
                    <a:pos x="205" y="52"/>
                  </a:cxn>
                  <a:cxn ang="0">
                    <a:pos x="184" y="28"/>
                  </a:cxn>
                  <a:cxn ang="0">
                    <a:pos x="163" y="13"/>
                  </a:cxn>
                  <a:cxn ang="0">
                    <a:pos x="142" y="5"/>
                  </a:cxn>
                  <a:cxn ang="0">
                    <a:pos x="116" y="1"/>
                  </a:cxn>
                  <a:cxn ang="0">
                    <a:pos x="105" y="1"/>
                  </a:cxn>
                  <a:cxn ang="0">
                    <a:pos x="94" y="2"/>
                  </a:cxn>
                  <a:cxn ang="0">
                    <a:pos x="69" y="9"/>
                  </a:cxn>
                  <a:cxn ang="0">
                    <a:pos x="49" y="19"/>
                  </a:cxn>
                  <a:cxn ang="0">
                    <a:pos x="29" y="36"/>
                  </a:cxn>
                  <a:cxn ang="0">
                    <a:pos x="16" y="54"/>
                  </a:cxn>
                  <a:cxn ang="0">
                    <a:pos x="5" y="77"/>
                  </a:cxn>
                  <a:cxn ang="0">
                    <a:pos x="0" y="99"/>
                  </a:cxn>
                  <a:cxn ang="0">
                    <a:pos x="0" y="117"/>
                  </a:cxn>
                  <a:cxn ang="0">
                    <a:pos x="1" y="125"/>
                  </a:cxn>
                  <a:cxn ang="0">
                    <a:pos x="9" y="156"/>
                  </a:cxn>
                  <a:cxn ang="0">
                    <a:pos x="17" y="170"/>
                  </a:cxn>
                  <a:cxn ang="0">
                    <a:pos x="37" y="195"/>
                  </a:cxn>
                  <a:cxn ang="0">
                    <a:pos x="59" y="210"/>
                  </a:cxn>
                  <a:cxn ang="0">
                    <a:pos x="80" y="218"/>
                  </a:cxn>
                  <a:cxn ang="0">
                    <a:pos x="105" y="222"/>
                  </a:cxn>
                  <a:cxn ang="0">
                    <a:pos x="116" y="222"/>
                  </a:cxn>
                  <a:cxn ang="0">
                    <a:pos x="128" y="221"/>
                  </a:cxn>
                  <a:cxn ang="0">
                    <a:pos x="153" y="214"/>
                  </a:cxn>
                  <a:cxn ang="0">
                    <a:pos x="172" y="204"/>
                  </a:cxn>
                  <a:cxn ang="0">
                    <a:pos x="192" y="187"/>
                  </a:cxn>
                  <a:cxn ang="0">
                    <a:pos x="206" y="169"/>
                  </a:cxn>
                  <a:cxn ang="0">
                    <a:pos x="216" y="145"/>
                  </a:cxn>
                  <a:cxn ang="0">
                    <a:pos x="221" y="124"/>
                  </a:cxn>
                  <a:cxn ang="0">
                    <a:pos x="222" y="106"/>
                  </a:cxn>
                  <a:cxn ang="0">
                    <a:pos x="221" y="98"/>
                  </a:cxn>
                </a:cxnLst>
                <a:rect l="0" t="0" r="r" b="b"/>
                <a:pathLst>
                  <a:path w="222" h="222">
                    <a:moveTo>
                      <a:pt x="221" y="98"/>
                    </a:moveTo>
                    <a:cubicBezTo>
                      <a:pt x="219" y="87"/>
                      <a:pt x="217" y="76"/>
                      <a:pt x="212" y="67"/>
                    </a:cubicBezTo>
                    <a:cubicBezTo>
                      <a:pt x="210" y="62"/>
                      <a:pt x="208" y="57"/>
                      <a:pt x="205" y="52"/>
                    </a:cubicBezTo>
                    <a:cubicBezTo>
                      <a:pt x="199" y="43"/>
                      <a:pt x="192" y="35"/>
                      <a:pt x="184" y="28"/>
                    </a:cubicBezTo>
                    <a:cubicBezTo>
                      <a:pt x="177" y="22"/>
                      <a:pt x="170" y="17"/>
                      <a:pt x="163" y="13"/>
                    </a:cubicBezTo>
                    <a:cubicBezTo>
                      <a:pt x="156" y="10"/>
                      <a:pt x="149" y="7"/>
                      <a:pt x="142" y="5"/>
                    </a:cubicBezTo>
                    <a:cubicBezTo>
                      <a:pt x="134" y="2"/>
                      <a:pt x="125" y="1"/>
                      <a:pt x="116" y="1"/>
                    </a:cubicBezTo>
                    <a:cubicBezTo>
                      <a:pt x="113" y="0"/>
                      <a:pt x="109" y="0"/>
                      <a:pt x="105" y="1"/>
                    </a:cubicBezTo>
                    <a:cubicBezTo>
                      <a:pt x="101" y="1"/>
                      <a:pt x="98" y="1"/>
                      <a:pt x="94" y="2"/>
                    </a:cubicBezTo>
                    <a:cubicBezTo>
                      <a:pt x="85" y="3"/>
                      <a:pt x="77" y="5"/>
                      <a:pt x="69" y="9"/>
                    </a:cubicBezTo>
                    <a:cubicBezTo>
                      <a:pt x="62" y="11"/>
                      <a:pt x="55" y="15"/>
                      <a:pt x="49" y="19"/>
                    </a:cubicBezTo>
                    <a:cubicBezTo>
                      <a:pt x="42" y="24"/>
                      <a:pt x="35" y="30"/>
                      <a:pt x="29" y="36"/>
                    </a:cubicBezTo>
                    <a:cubicBezTo>
                      <a:pt x="24" y="41"/>
                      <a:pt x="20" y="47"/>
                      <a:pt x="16" y="54"/>
                    </a:cubicBezTo>
                    <a:cubicBezTo>
                      <a:pt x="11" y="61"/>
                      <a:pt x="8" y="69"/>
                      <a:pt x="5" y="77"/>
                    </a:cubicBezTo>
                    <a:cubicBezTo>
                      <a:pt x="3" y="84"/>
                      <a:pt x="1" y="92"/>
                      <a:pt x="0" y="99"/>
                    </a:cubicBezTo>
                    <a:cubicBezTo>
                      <a:pt x="0" y="105"/>
                      <a:pt x="0" y="111"/>
                      <a:pt x="0" y="117"/>
                    </a:cubicBezTo>
                    <a:cubicBezTo>
                      <a:pt x="0" y="120"/>
                      <a:pt x="0" y="123"/>
                      <a:pt x="1" y="125"/>
                    </a:cubicBezTo>
                    <a:cubicBezTo>
                      <a:pt x="2" y="136"/>
                      <a:pt x="5" y="146"/>
                      <a:pt x="9" y="156"/>
                    </a:cubicBezTo>
                    <a:cubicBezTo>
                      <a:pt x="11" y="161"/>
                      <a:pt x="14" y="166"/>
                      <a:pt x="17" y="170"/>
                    </a:cubicBezTo>
                    <a:cubicBezTo>
                      <a:pt x="22" y="180"/>
                      <a:pt x="30" y="188"/>
                      <a:pt x="37" y="195"/>
                    </a:cubicBezTo>
                    <a:cubicBezTo>
                      <a:pt x="44" y="200"/>
                      <a:pt x="51" y="205"/>
                      <a:pt x="59" y="210"/>
                    </a:cubicBezTo>
                    <a:cubicBezTo>
                      <a:pt x="65" y="213"/>
                      <a:pt x="72" y="216"/>
                      <a:pt x="80" y="218"/>
                    </a:cubicBezTo>
                    <a:cubicBezTo>
                      <a:pt x="88" y="220"/>
                      <a:pt x="96" y="222"/>
                      <a:pt x="105" y="222"/>
                    </a:cubicBezTo>
                    <a:cubicBezTo>
                      <a:pt x="109" y="222"/>
                      <a:pt x="113" y="222"/>
                      <a:pt x="116" y="222"/>
                    </a:cubicBezTo>
                    <a:cubicBezTo>
                      <a:pt x="120" y="222"/>
                      <a:pt x="124" y="222"/>
                      <a:pt x="128" y="221"/>
                    </a:cubicBezTo>
                    <a:cubicBezTo>
                      <a:pt x="136" y="220"/>
                      <a:pt x="145" y="217"/>
                      <a:pt x="153" y="214"/>
                    </a:cubicBezTo>
                    <a:cubicBezTo>
                      <a:pt x="160" y="211"/>
                      <a:pt x="166" y="208"/>
                      <a:pt x="172" y="204"/>
                    </a:cubicBezTo>
                    <a:cubicBezTo>
                      <a:pt x="180" y="199"/>
                      <a:pt x="186" y="193"/>
                      <a:pt x="192" y="187"/>
                    </a:cubicBezTo>
                    <a:cubicBezTo>
                      <a:pt x="197" y="181"/>
                      <a:pt x="202" y="175"/>
                      <a:pt x="206" y="169"/>
                    </a:cubicBezTo>
                    <a:cubicBezTo>
                      <a:pt x="210" y="162"/>
                      <a:pt x="214" y="154"/>
                      <a:pt x="216" y="145"/>
                    </a:cubicBezTo>
                    <a:cubicBezTo>
                      <a:pt x="219" y="138"/>
                      <a:pt x="220" y="131"/>
                      <a:pt x="221" y="124"/>
                    </a:cubicBezTo>
                    <a:cubicBezTo>
                      <a:pt x="222" y="118"/>
                      <a:pt x="222" y="112"/>
                      <a:pt x="222" y="106"/>
                    </a:cubicBezTo>
                    <a:cubicBezTo>
                      <a:pt x="221" y="103"/>
                      <a:pt x="221" y="100"/>
                      <a:pt x="221" y="9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04" name="Freeform 35">
                <a:extLst>
                  <a:ext uri="{FF2B5EF4-FFF2-40B4-BE49-F238E27FC236}">
                    <a16:creationId xmlns:a16="http://schemas.microsoft.com/office/drawing/2014/main" id="{4C5B7CE6-EB06-4304-8E46-83EA04C03ADA}"/>
                  </a:ext>
                </a:extLst>
              </p:cNvPr>
              <p:cNvSpPr>
                <a:spLocks noEditPoints="1"/>
              </p:cNvSpPr>
              <p:nvPr/>
            </p:nvSpPr>
            <p:spPr bwMode="auto">
              <a:xfrm>
                <a:off x="4724223" y="1589440"/>
                <a:ext cx="268287" cy="274020"/>
              </a:xfrm>
              <a:custGeom>
                <a:avLst/>
                <a:gdLst/>
                <a:ahLst/>
                <a:cxnLst>
                  <a:cxn ang="0">
                    <a:pos x="136" y="114"/>
                  </a:cxn>
                  <a:cxn ang="0">
                    <a:pos x="142" y="81"/>
                  </a:cxn>
                  <a:cxn ang="0">
                    <a:pos x="170" y="67"/>
                  </a:cxn>
                  <a:cxn ang="0">
                    <a:pos x="158" y="50"/>
                  </a:cxn>
                  <a:cxn ang="0">
                    <a:pos x="109" y="35"/>
                  </a:cxn>
                  <a:cxn ang="0">
                    <a:pos x="111" y="4"/>
                  </a:cxn>
                  <a:cxn ang="0">
                    <a:pos x="90" y="6"/>
                  </a:cxn>
                  <a:cxn ang="0">
                    <a:pos x="52" y="40"/>
                  </a:cxn>
                  <a:cxn ang="0">
                    <a:pos x="26" y="23"/>
                  </a:cxn>
                  <a:cxn ang="0">
                    <a:pos x="18" y="42"/>
                  </a:cxn>
                  <a:cxn ang="0">
                    <a:pos x="29" y="75"/>
                  </a:cxn>
                  <a:cxn ang="0">
                    <a:pos x="6" y="101"/>
                  </a:cxn>
                  <a:cxn ang="0">
                    <a:pos x="6" y="123"/>
                  </a:cxn>
                  <a:cxn ang="0">
                    <a:pos x="37" y="117"/>
                  </a:cxn>
                  <a:cxn ang="0">
                    <a:pos x="58" y="163"/>
                  </a:cxn>
                  <a:cxn ang="0">
                    <a:pos x="77" y="173"/>
                  </a:cxn>
                  <a:cxn ang="0">
                    <a:pos x="87" y="144"/>
                  </a:cxn>
                  <a:cxn ang="0">
                    <a:pos x="138" y="149"/>
                  </a:cxn>
                  <a:cxn ang="0">
                    <a:pos x="156" y="137"/>
                  </a:cxn>
                  <a:cxn ang="0">
                    <a:pos x="126" y="95"/>
                  </a:cxn>
                  <a:cxn ang="0">
                    <a:pos x="100" y="92"/>
                  </a:cxn>
                  <a:cxn ang="0">
                    <a:pos x="101" y="88"/>
                  </a:cxn>
                  <a:cxn ang="0">
                    <a:pos x="126" y="95"/>
                  </a:cxn>
                  <a:cxn ang="0">
                    <a:pos x="51" y="64"/>
                  </a:cxn>
                  <a:cxn ang="0">
                    <a:pos x="70" y="84"/>
                  </a:cxn>
                  <a:cxn ang="0">
                    <a:pos x="45" y="94"/>
                  </a:cxn>
                  <a:cxn ang="0">
                    <a:pos x="122" y="68"/>
                  </a:cxn>
                  <a:cxn ang="0">
                    <a:pos x="94" y="74"/>
                  </a:cxn>
                  <a:cxn ang="0">
                    <a:pos x="122" y="68"/>
                  </a:cxn>
                  <a:cxn ang="0">
                    <a:pos x="82" y="71"/>
                  </a:cxn>
                  <a:cxn ang="0">
                    <a:pos x="59" y="55"/>
                  </a:cxn>
                  <a:cxn ang="0">
                    <a:pos x="48" y="105"/>
                  </a:cxn>
                  <a:cxn ang="0">
                    <a:pos x="77" y="100"/>
                  </a:cxn>
                  <a:cxn ang="0">
                    <a:pos x="48" y="105"/>
                  </a:cxn>
                  <a:cxn ang="0">
                    <a:pos x="88" y="102"/>
                  </a:cxn>
                  <a:cxn ang="0">
                    <a:pos x="112" y="118"/>
                  </a:cxn>
                </a:cxnLst>
                <a:rect l="0" t="0" r="r" b="b"/>
                <a:pathLst>
                  <a:path w="170" h="173">
                    <a:moveTo>
                      <a:pt x="153" y="131"/>
                    </a:moveTo>
                    <a:cubicBezTo>
                      <a:pt x="136" y="114"/>
                      <a:pt x="136" y="114"/>
                      <a:pt x="136" y="114"/>
                    </a:cubicBezTo>
                    <a:cubicBezTo>
                      <a:pt x="138" y="109"/>
                      <a:pt x="140" y="104"/>
                      <a:pt x="141" y="98"/>
                    </a:cubicBezTo>
                    <a:cubicBezTo>
                      <a:pt x="142" y="92"/>
                      <a:pt x="143" y="87"/>
                      <a:pt x="142" y="81"/>
                    </a:cubicBezTo>
                    <a:cubicBezTo>
                      <a:pt x="165" y="72"/>
                      <a:pt x="165" y="72"/>
                      <a:pt x="165" y="72"/>
                    </a:cubicBezTo>
                    <a:cubicBezTo>
                      <a:pt x="168" y="71"/>
                      <a:pt x="170" y="69"/>
                      <a:pt x="170" y="67"/>
                    </a:cubicBezTo>
                    <a:cubicBezTo>
                      <a:pt x="164" y="51"/>
                      <a:pt x="164" y="51"/>
                      <a:pt x="164" y="51"/>
                    </a:cubicBezTo>
                    <a:cubicBezTo>
                      <a:pt x="164" y="50"/>
                      <a:pt x="161" y="49"/>
                      <a:pt x="158" y="50"/>
                    </a:cubicBezTo>
                    <a:cubicBezTo>
                      <a:pt x="134" y="57"/>
                      <a:pt x="134" y="57"/>
                      <a:pt x="134" y="57"/>
                    </a:cubicBezTo>
                    <a:cubicBezTo>
                      <a:pt x="128" y="47"/>
                      <a:pt x="120" y="40"/>
                      <a:pt x="109" y="35"/>
                    </a:cubicBezTo>
                    <a:cubicBezTo>
                      <a:pt x="113" y="10"/>
                      <a:pt x="113" y="10"/>
                      <a:pt x="113" y="10"/>
                    </a:cubicBezTo>
                    <a:cubicBezTo>
                      <a:pt x="113" y="7"/>
                      <a:pt x="112" y="4"/>
                      <a:pt x="111" y="4"/>
                    </a:cubicBezTo>
                    <a:cubicBezTo>
                      <a:pt x="94" y="0"/>
                      <a:pt x="94" y="0"/>
                      <a:pt x="94" y="0"/>
                    </a:cubicBezTo>
                    <a:cubicBezTo>
                      <a:pt x="93" y="0"/>
                      <a:pt x="91" y="2"/>
                      <a:pt x="90" y="6"/>
                    </a:cubicBezTo>
                    <a:cubicBezTo>
                      <a:pt x="84" y="30"/>
                      <a:pt x="84" y="30"/>
                      <a:pt x="84" y="30"/>
                    </a:cubicBezTo>
                    <a:cubicBezTo>
                      <a:pt x="72" y="30"/>
                      <a:pt x="61" y="34"/>
                      <a:pt x="52" y="40"/>
                    </a:cubicBezTo>
                    <a:cubicBezTo>
                      <a:pt x="33" y="25"/>
                      <a:pt x="33" y="25"/>
                      <a:pt x="33" y="25"/>
                    </a:cubicBezTo>
                    <a:cubicBezTo>
                      <a:pt x="30" y="23"/>
                      <a:pt x="27" y="22"/>
                      <a:pt x="26" y="23"/>
                    </a:cubicBezTo>
                    <a:cubicBezTo>
                      <a:pt x="15" y="36"/>
                      <a:pt x="15" y="36"/>
                      <a:pt x="15" y="36"/>
                    </a:cubicBezTo>
                    <a:cubicBezTo>
                      <a:pt x="14" y="37"/>
                      <a:pt x="15" y="40"/>
                      <a:pt x="18" y="42"/>
                    </a:cubicBezTo>
                    <a:cubicBezTo>
                      <a:pt x="35" y="60"/>
                      <a:pt x="35" y="60"/>
                      <a:pt x="35" y="60"/>
                    </a:cubicBezTo>
                    <a:cubicBezTo>
                      <a:pt x="33" y="65"/>
                      <a:pt x="31" y="70"/>
                      <a:pt x="29" y="75"/>
                    </a:cubicBezTo>
                    <a:cubicBezTo>
                      <a:pt x="28" y="81"/>
                      <a:pt x="28" y="87"/>
                      <a:pt x="29" y="92"/>
                    </a:cubicBezTo>
                    <a:cubicBezTo>
                      <a:pt x="6" y="101"/>
                      <a:pt x="6" y="101"/>
                      <a:pt x="6" y="101"/>
                    </a:cubicBezTo>
                    <a:cubicBezTo>
                      <a:pt x="2" y="103"/>
                      <a:pt x="0" y="105"/>
                      <a:pt x="1" y="106"/>
                    </a:cubicBezTo>
                    <a:cubicBezTo>
                      <a:pt x="6" y="123"/>
                      <a:pt x="6" y="123"/>
                      <a:pt x="6" y="123"/>
                    </a:cubicBezTo>
                    <a:cubicBezTo>
                      <a:pt x="7" y="124"/>
                      <a:pt x="10" y="124"/>
                      <a:pt x="13" y="123"/>
                    </a:cubicBezTo>
                    <a:cubicBezTo>
                      <a:pt x="37" y="117"/>
                      <a:pt x="37" y="117"/>
                      <a:pt x="37" y="117"/>
                    </a:cubicBezTo>
                    <a:cubicBezTo>
                      <a:pt x="43" y="126"/>
                      <a:pt x="51" y="134"/>
                      <a:pt x="62" y="139"/>
                    </a:cubicBezTo>
                    <a:cubicBezTo>
                      <a:pt x="58" y="163"/>
                      <a:pt x="58" y="163"/>
                      <a:pt x="58" y="163"/>
                    </a:cubicBezTo>
                    <a:cubicBezTo>
                      <a:pt x="58" y="166"/>
                      <a:pt x="58" y="169"/>
                      <a:pt x="60" y="170"/>
                    </a:cubicBezTo>
                    <a:cubicBezTo>
                      <a:pt x="77" y="173"/>
                      <a:pt x="77" y="173"/>
                      <a:pt x="77" y="173"/>
                    </a:cubicBezTo>
                    <a:cubicBezTo>
                      <a:pt x="78" y="173"/>
                      <a:pt x="80" y="171"/>
                      <a:pt x="81" y="168"/>
                    </a:cubicBezTo>
                    <a:cubicBezTo>
                      <a:pt x="87" y="144"/>
                      <a:pt x="87" y="144"/>
                      <a:pt x="87" y="144"/>
                    </a:cubicBezTo>
                    <a:cubicBezTo>
                      <a:pt x="98" y="143"/>
                      <a:pt x="109" y="140"/>
                      <a:pt x="118" y="133"/>
                    </a:cubicBezTo>
                    <a:cubicBezTo>
                      <a:pt x="138" y="149"/>
                      <a:pt x="138" y="149"/>
                      <a:pt x="138" y="149"/>
                    </a:cubicBezTo>
                    <a:cubicBezTo>
                      <a:pt x="141" y="151"/>
                      <a:pt x="143" y="151"/>
                      <a:pt x="144" y="150"/>
                    </a:cubicBezTo>
                    <a:cubicBezTo>
                      <a:pt x="156" y="137"/>
                      <a:pt x="156" y="137"/>
                      <a:pt x="156" y="137"/>
                    </a:cubicBezTo>
                    <a:cubicBezTo>
                      <a:pt x="157" y="136"/>
                      <a:pt x="156" y="134"/>
                      <a:pt x="153" y="131"/>
                    </a:cubicBezTo>
                    <a:close/>
                    <a:moveTo>
                      <a:pt x="126" y="95"/>
                    </a:moveTo>
                    <a:cubicBezTo>
                      <a:pt x="125" y="100"/>
                      <a:pt x="123" y="105"/>
                      <a:pt x="120" y="109"/>
                    </a:cubicBezTo>
                    <a:cubicBezTo>
                      <a:pt x="100" y="92"/>
                      <a:pt x="100" y="92"/>
                      <a:pt x="100" y="92"/>
                    </a:cubicBezTo>
                    <a:cubicBezTo>
                      <a:pt x="100" y="91"/>
                      <a:pt x="101" y="91"/>
                      <a:pt x="101" y="90"/>
                    </a:cubicBezTo>
                    <a:cubicBezTo>
                      <a:pt x="101" y="89"/>
                      <a:pt x="101" y="88"/>
                      <a:pt x="101" y="88"/>
                    </a:cubicBezTo>
                    <a:cubicBezTo>
                      <a:pt x="126" y="79"/>
                      <a:pt x="126" y="79"/>
                      <a:pt x="126" y="79"/>
                    </a:cubicBezTo>
                    <a:cubicBezTo>
                      <a:pt x="127" y="84"/>
                      <a:pt x="127" y="90"/>
                      <a:pt x="126" y="95"/>
                    </a:cubicBezTo>
                    <a:close/>
                    <a:moveTo>
                      <a:pt x="45" y="78"/>
                    </a:moveTo>
                    <a:cubicBezTo>
                      <a:pt x="46" y="73"/>
                      <a:pt x="48" y="68"/>
                      <a:pt x="51" y="64"/>
                    </a:cubicBezTo>
                    <a:cubicBezTo>
                      <a:pt x="71" y="82"/>
                      <a:pt x="71" y="82"/>
                      <a:pt x="71" y="82"/>
                    </a:cubicBezTo>
                    <a:cubicBezTo>
                      <a:pt x="70" y="82"/>
                      <a:pt x="70" y="83"/>
                      <a:pt x="70" y="84"/>
                    </a:cubicBezTo>
                    <a:cubicBezTo>
                      <a:pt x="70" y="84"/>
                      <a:pt x="70" y="85"/>
                      <a:pt x="70" y="86"/>
                    </a:cubicBezTo>
                    <a:cubicBezTo>
                      <a:pt x="45" y="94"/>
                      <a:pt x="45" y="94"/>
                      <a:pt x="45" y="94"/>
                    </a:cubicBezTo>
                    <a:cubicBezTo>
                      <a:pt x="44" y="89"/>
                      <a:pt x="44" y="84"/>
                      <a:pt x="45" y="78"/>
                    </a:cubicBezTo>
                    <a:close/>
                    <a:moveTo>
                      <a:pt x="122" y="68"/>
                    </a:moveTo>
                    <a:cubicBezTo>
                      <a:pt x="97" y="76"/>
                      <a:pt x="97" y="76"/>
                      <a:pt x="97" y="76"/>
                    </a:cubicBezTo>
                    <a:cubicBezTo>
                      <a:pt x="96" y="75"/>
                      <a:pt x="95" y="74"/>
                      <a:pt x="94" y="74"/>
                    </a:cubicBezTo>
                    <a:cubicBezTo>
                      <a:pt x="99" y="48"/>
                      <a:pt x="99" y="48"/>
                      <a:pt x="99" y="48"/>
                    </a:cubicBezTo>
                    <a:cubicBezTo>
                      <a:pt x="109" y="51"/>
                      <a:pt x="118" y="59"/>
                      <a:pt x="122" y="68"/>
                    </a:cubicBezTo>
                    <a:close/>
                    <a:moveTo>
                      <a:pt x="88" y="45"/>
                    </a:moveTo>
                    <a:cubicBezTo>
                      <a:pt x="82" y="71"/>
                      <a:pt x="82" y="71"/>
                      <a:pt x="82" y="71"/>
                    </a:cubicBezTo>
                    <a:cubicBezTo>
                      <a:pt x="81" y="72"/>
                      <a:pt x="80" y="72"/>
                      <a:pt x="78" y="73"/>
                    </a:cubicBezTo>
                    <a:cubicBezTo>
                      <a:pt x="59" y="55"/>
                      <a:pt x="59" y="55"/>
                      <a:pt x="59" y="55"/>
                    </a:cubicBezTo>
                    <a:cubicBezTo>
                      <a:pt x="67" y="49"/>
                      <a:pt x="77" y="45"/>
                      <a:pt x="88" y="45"/>
                    </a:cubicBezTo>
                    <a:close/>
                    <a:moveTo>
                      <a:pt x="48" y="105"/>
                    </a:moveTo>
                    <a:cubicBezTo>
                      <a:pt x="73" y="97"/>
                      <a:pt x="73" y="97"/>
                      <a:pt x="73" y="97"/>
                    </a:cubicBezTo>
                    <a:cubicBezTo>
                      <a:pt x="74" y="98"/>
                      <a:pt x="75" y="99"/>
                      <a:pt x="77" y="100"/>
                    </a:cubicBezTo>
                    <a:cubicBezTo>
                      <a:pt x="71" y="126"/>
                      <a:pt x="71" y="126"/>
                      <a:pt x="71" y="126"/>
                    </a:cubicBezTo>
                    <a:cubicBezTo>
                      <a:pt x="61" y="122"/>
                      <a:pt x="53" y="115"/>
                      <a:pt x="48" y="105"/>
                    </a:cubicBezTo>
                    <a:close/>
                    <a:moveTo>
                      <a:pt x="83" y="128"/>
                    </a:moveTo>
                    <a:cubicBezTo>
                      <a:pt x="88" y="102"/>
                      <a:pt x="88" y="102"/>
                      <a:pt x="88" y="102"/>
                    </a:cubicBezTo>
                    <a:cubicBezTo>
                      <a:pt x="90" y="102"/>
                      <a:pt x="91" y="101"/>
                      <a:pt x="92" y="101"/>
                    </a:cubicBezTo>
                    <a:cubicBezTo>
                      <a:pt x="112" y="118"/>
                      <a:pt x="112" y="118"/>
                      <a:pt x="112" y="118"/>
                    </a:cubicBezTo>
                    <a:cubicBezTo>
                      <a:pt x="104" y="125"/>
                      <a:pt x="94" y="129"/>
                      <a:pt x="83" y="128"/>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05" name="Freeform 36">
                <a:extLst>
                  <a:ext uri="{FF2B5EF4-FFF2-40B4-BE49-F238E27FC236}">
                    <a16:creationId xmlns:a16="http://schemas.microsoft.com/office/drawing/2014/main" id="{805010DD-57AB-484D-99E4-6269CF443B46}"/>
                  </a:ext>
                </a:extLst>
              </p:cNvPr>
              <p:cNvSpPr>
                <a:spLocks noEditPoints="1"/>
              </p:cNvSpPr>
              <p:nvPr/>
            </p:nvSpPr>
            <p:spPr bwMode="auto">
              <a:xfrm>
                <a:off x="4927159" y="1741928"/>
                <a:ext cx="239624" cy="225866"/>
              </a:xfrm>
              <a:custGeom>
                <a:avLst/>
                <a:gdLst/>
                <a:ahLst/>
                <a:cxnLst>
                  <a:cxn ang="0">
                    <a:pos x="151" y="75"/>
                  </a:cxn>
                  <a:cxn ang="0">
                    <a:pos x="150" y="59"/>
                  </a:cxn>
                  <a:cxn ang="0">
                    <a:pos x="145" y="57"/>
                  </a:cxn>
                  <a:cxn ang="0">
                    <a:pos x="123" y="57"/>
                  </a:cxn>
                  <a:cxn ang="0">
                    <a:pos x="107" y="33"/>
                  </a:cxn>
                  <a:cxn ang="0">
                    <a:pos x="116" y="13"/>
                  </a:cxn>
                  <a:cxn ang="0">
                    <a:pos x="116" y="7"/>
                  </a:cxn>
                  <a:cxn ang="0">
                    <a:pos x="103" y="0"/>
                  </a:cxn>
                  <a:cxn ang="0">
                    <a:pos x="98" y="4"/>
                  </a:cxn>
                  <a:cxn ang="0">
                    <a:pos x="87" y="23"/>
                  </a:cxn>
                  <a:cxn ang="0">
                    <a:pos x="58" y="24"/>
                  </a:cxn>
                  <a:cxn ang="0">
                    <a:pos x="45" y="7"/>
                  </a:cxn>
                  <a:cxn ang="0">
                    <a:pos x="40" y="4"/>
                  </a:cxn>
                  <a:cxn ang="0">
                    <a:pos x="28" y="12"/>
                  </a:cxn>
                  <a:cxn ang="0">
                    <a:pos x="29" y="18"/>
                  </a:cxn>
                  <a:cxn ang="0">
                    <a:pos x="39" y="37"/>
                  </a:cxn>
                  <a:cxn ang="0">
                    <a:pos x="31" y="49"/>
                  </a:cxn>
                  <a:cxn ang="0">
                    <a:pos x="26" y="63"/>
                  </a:cxn>
                  <a:cxn ang="0">
                    <a:pos x="5" y="65"/>
                  </a:cxn>
                  <a:cxn ang="0">
                    <a:pos x="0" y="68"/>
                  </a:cxn>
                  <a:cxn ang="0">
                    <a:pos x="1" y="83"/>
                  </a:cxn>
                  <a:cxn ang="0">
                    <a:pos x="6" y="85"/>
                  </a:cxn>
                  <a:cxn ang="0">
                    <a:pos x="28" y="85"/>
                  </a:cxn>
                  <a:cxn ang="0">
                    <a:pos x="43" y="109"/>
                  </a:cxn>
                  <a:cxn ang="0">
                    <a:pos x="35" y="129"/>
                  </a:cxn>
                  <a:cxn ang="0">
                    <a:pos x="35" y="135"/>
                  </a:cxn>
                  <a:cxn ang="0">
                    <a:pos x="48" y="142"/>
                  </a:cxn>
                  <a:cxn ang="0">
                    <a:pos x="53" y="138"/>
                  </a:cxn>
                  <a:cxn ang="0">
                    <a:pos x="64" y="120"/>
                  </a:cxn>
                  <a:cxn ang="0">
                    <a:pos x="92" y="118"/>
                  </a:cxn>
                  <a:cxn ang="0">
                    <a:pos x="105" y="135"/>
                  </a:cxn>
                  <a:cxn ang="0">
                    <a:pos x="110" y="138"/>
                  </a:cxn>
                  <a:cxn ang="0">
                    <a:pos x="123" y="130"/>
                  </a:cxn>
                  <a:cxn ang="0">
                    <a:pos x="122" y="124"/>
                  </a:cxn>
                  <a:cxn ang="0">
                    <a:pos x="112" y="106"/>
                  </a:cxn>
                  <a:cxn ang="0">
                    <a:pos x="120" y="94"/>
                  </a:cxn>
                  <a:cxn ang="0">
                    <a:pos x="124" y="80"/>
                  </a:cxn>
                  <a:cxn ang="0">
                    <a:pos x="146" y="77"/>
                  </a:cxn>
                  <a:cxn ang="0">
                    <a:pos x="151" y="75"/>
                  </a:cxn>
                  <a:cxn ang="0">
                    <a:pos x="61" y="107"/>
                  </a:cxn>
                  <a:cxn ang="0">
                    <a:pos x="40" y="56"/>
                  </a:cxn>
                  <a:cxn ang="0">
                    <a:pos x="90" y="36"/>
                  </a:cxn>
                  <a:cxn ang="0">
                    <a:pos x="111" y="86"/>
                  </a:cxn>
                  <a:cxn ang="0">
                    <a:pos x="61" y="107"/>
                  </a:cxn>
                </a:cxnLst>
                <a:rect l="0" t="0" r="r" b="b"/>
                <a:pathLst>
                  <a:path w="151" h="143">
                    <a:moveTo>
                      <a:pt x="151" y="75"/>
                    </a:moveTo>
                    <a:cubicBezTo>
                      <a:pt x="150" y="59"/>
                      <a:pt x="150" y="59"/>
                      <a:pt x="150" y="59"/>
                    </a:cubicBezTo>
                    <a:cubicBezTo>
                      <a:pt x="150" y="58"/>
                      <a:pt x="148" y="57"/>
                      <a:pt x="145" y="57"/>
                    </a:cubicBezTo>
                    <a:cubicBezTo>
                      <a:pt x="123" y="57"/>
                      <a:pt x="123" y="57"/>
                      <a:pt x="123" y="57"/>
                    </a:cubicBezTo>
                    <a:cubicBezTo>
                      <a:pt x="120" y="48"/>
                      <a:pt x="115" y="40"/>
                      <a:pt x="107" y="33"/>
                    </a:cubicBezTo>
                    <a:cubicBezTo>
                      <a:pt x="116" y="13"/>
                      <a:pt x="116" y="13"/>
                      <a:pt x="116" y="13"/>
                    </a:cubicBezTo>
                    <a:cubicBezTo>
                      <a:pt x="117" y="11"/>
                      <a:pt x="117" y="8"/>
                      <a:pt x="116" y="7"/>
                    </a:cubicBezTo>
                    <a:cubicBezTo>
                      <a:pt x="103" y="0"/>
                      <a:pt x="103" y="0"/>
                      <a:pt x="103" y="0"/>
                    </a:cubicBezTo>
                    <a:cubicBezTo>
                      <a:pt x="102" y="0"/>
                      <a:pt x="99" y="2"/>
                      <a:pt x="98" y="4"/>
                    </a:cubicBezTo>
                    <a:cubicBezTo>
                      <a:pt x="87" y="23"/>
                      <a:pt x="87" y="23"/>
                      <a:pt x="87" y="23"/>
                    </a:cubicBezTo>
                    <a:cubicBezTo>
                      <a:pt x="77" y="21"/>
                      <a:pt x="67" y="21"/>
                      <a:pt x="58" y="24"/>
                    </a:cubicBezTo>
                    <a:cubicBezTo>
                      <a:pt x="45" y="7"/>
                      <a:pt x="45" y="7"/>
                      <a:pt x="45" y="7"/>
                    </a:cubicBezTo>
                    <a:cubicBezTo>
                      <a:pt x="44" y="5"/>
                      <a:pt x="41" y="3"/>
                      <a:pt x="40" y="4"/>
                    </a:cubicBezTo>
                    <a:cubicBezTo>
                      <a:pt x="28" y="12"/>
                      <a:pt x="28" y="12"/>
                      <a:pt x="28" y="12"/>
                    </a:cubicBezTo>
                    <a:cubicBezTo>
                      <a:pt x="27" y="13"/>
                      <a:pt x="27" y="16"/>
                      <a:pt x="29" y="18"/>
                    </a:cubicBezTo>
                    <a:cubicBezTo>
                      <a:pt x="39" y="37"/>
                      <a:pt x="39" y="37"/>
                      <a:pt x="39" y="37"/>
                    </a:cubicBezTo>
                    <a:cubicBezTo>
                      <a:pt x="36" y="40"/>
                      <a:pt x="33" y="44"/>
                      <a:pt x="31" y="49"/>
                    </a:cubicBezTo>
                    <a:cubicBezTo>
                      <a:pt x="29" y="53"/>
                      <a:pt x="27" y="58"/>
                      <a:pt x="26" y="63"/>
                    </a:cubicBezTo>
                    <a:cubicBezTo>
                      <a:pt x="5" y="65"/>
                      <a:pt x="5" y="65"/>
                      <a:pt x="5" y="65"/>
                    </a:cubicBezTo>
                    <a:cubicBezTo>
                      <a:pt x="2" y="65"/>
                      <a:pt x="0" y="67"/>
                      <a:pt x="0" y="68"/>
                    </a:cubicBezTo>
                    <a:cubicBezTo>
                      <a:pt x="1" y="83"/>
                      <a:pt x="1" y="83"/>
                      <a:pt x="1" y="83"/>
                    </a:cubicBezTo>
                    <a:cubicBezTo>
                      <a:pt x="1" y="84"/>
                      <a:pt x="3" y="85"/>
                      <a:pt x="6" y="85"/>
                    </a:cubicBezTo>
                    <a:cubicBezTo>
                      <a:pt x="28" y="85"/>
                      <a:pt x="28" y="85"/>
                      <a:pt x="28" y="85"/>
                    </a:cubicBezTo>
                    <a:cubicBezTo>
                      <a:pt x="30" y="95"/>
                      <a:pt x="36" y="103"/>
                      <a:pt x="43" y="109"/>
                    </a:cubicBezTo>
                    <a:cubicBezTo>
                      <a:pt x="35" y="129"/>
                      <a:pt x="35" y="129"/>
                      <a:pt x="35" y="129"/>
                    </a:cubicBezTo>
                    <a:cubicBezTo>
                      <a:pt x="34" y="132"/>
                      <a:pt x="34" y="135"/>
                      <a:pt x="35" y="135"/>
                    </a:cubicBezTo>
                    <a:cubicBezTo>
                      <a:pt x="48" y="142"/>
                      <a:pt x="48" y="142"/>
                      <a:pt x="48" y="142"/>
                    </a:cubicBezTo>
                    <a:cubicBezTo>
                      <a:pt x="49" y="143"/>
                      <a:pt x="51" y="141"/>
                      <a:pt x="53" y="138"/>
                    </a:cubicBezTo>
                    <a:cubicBezTo>
                      <a:pt x="64" y="120"/>
                      <a:pt x="64" y="120"/>
                      <a:pt x="64" y="120"/>
                    </a:cubicBezTo>
                    <a:cubicBezTo>
                      <a:pt x="73" y="122"/>
                      <a:pt x="83" y="121"/>
                      <a:pt x="92" y="118"/>
                    </a:cubicBezTo>
                    <a:cubicBezTo>
                      <a:pt x="105" y="135"/>
                      <a:pt x="105" y="135"/>
                      <a:pt x="105" y="135"/>
                    </a:cubicBezTo>
                    <a:cubicBezTo>
                      <a:pt x="107" y="138"/>
                      <a:pt x="109" y="139"/>
                      <a:pt x="110" y="138"/>
                    </a:cubicBezTo>
                    <a:cubicBezTo>
                      <a:pt x="123" y="130"/>
                      <a:pt x="123" y="130"/>
                      <a:pt x="123" y="130"/>
                    </a:cubicBezTo>
                    <a:cubicBezTo>
                      <a:pt x="124" y="129"/>
                      <a:pt x="124" y="127"/>
                      <a:pt x="122" y="124"/>
                    </a:cubicBezTo>
                    <a:cubicBezTo>
                      <a:pt x="112" y="106"/>
                      <a:pt x="112" y="106"/>
                      <a:pt x="112" y="106"/>
                    </a:cubicBezTo>
                    <a:cubicBezTo>
                      <a:pt x="115" y="102"/>
                      <a:pt x="118" y="98"/>
                      <a:pt x="120" y="94"/>
                    </a:cubicBezTo>
                    <a:cubicBezTo>
                      <a:pt x="122" y="89"/>
                      <a:pt x="124" y="85"/>
                      <a:pt x="124" y="80"/>
                    </a:cubicBezTo>
                    <a:cubicBezTo>
                      <a:pt x="146" y="77"/>
                      <a:pt x="146" y="77"/>
                      <a:pt x="146" y="77"/>
                    </a:cubicBezTo>
                    <a:cubicBezTo>
                      <a:pt x="149" y="77"/>
                      <a:pt x="151" y="76"/>
                      <a:pt x="151" y="75"/>
                    </a:cubicBezTo>
                    <a:close/>
                    <a:moveTo>
                      <a:pt x="61" y="107"/>
                    </a:moveTo>
                    <a:cubicBezTo>
                      <a:pt x="41" y="99"/>
                      <a:pt x="32" y="76"/>
                      <a:pt x="40" y="56"/>
                    </a:cubicBezTo>
                    <a:cubicBezTo>
                      <a:pt x="48" y="37"/>
                      <a:pt x="71" y="28"/>
                      <a:pt x="90" y="36"/>
                    </a:cubicBezTo>
                    <a:cubicBezTo>
                      <a:pt x="110" y="44"/>
                      <a:pt x="119" y="66"/>
                      <a:pt x="111" y="86"/>
                    </a:cubicBezTo>
                    <a:cubicBezTo>
                      <a:pt x="103" y="106"/>
                      <a:pt x="80" y="115"/>
                      <a:pt x="61" y="107"/>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06" name="Freeform 37">
                <a:extLst>
                  <a:ext uri="{FF2B5EF4-FFF2-40B4-BE49-F238E27FC236}">
                    <a16:creationId xmlns:a16="http://schemas.microsoft.com/office/drawing/2014/main" id="{57BD2263-84B5-4D94-A959-42FA73098CFD}"/>
                  </a:ext>
                </a:extLst>
              </p:cNvPr>
              <p:cNvSpPr>
                <a:spLocks noEditPoints="1"/>
              </p:cNvSpPr>
              <p:nvPr/>
            </p:nvSpPr>
            <p:spPr bwMode="auto">
              <a:xfrm>
                <a:off x="4981045" y="1788936"/>
                <a:ext cx="131851" cy="129558"/>
              </a:xfrm>
              <a:custGeom>
                <a:avLst/>
                <a:gdLst/>
                <a:ahLst/>
                <a:cxnLst>
                  <a:cxn ang="0">
                    <a:pos x="55" y="8"/>
                  </a:cxn>
                  <a:cxn ang="0">
                    <a:pos x="8" y="27"/>
                  </a:cxn>
                  <a:cxn ang="0">
                    <a:pos x="28" y="75"/>
                  </a:cxn>
                  <a:cxn ang="0">
                    <a:pos x="75" y="55"/>
                  </a:cxn>
                  <a:cxn ang="0">
                    <a:pos x="55" y="8"/>
                  </a:cxn>
                  <a:cxn ang="0">
                    <a:pos x="61" y="28"/>
                  </a:cxn>
                  <a:cxn ang="0">
                    <a:pos x="68" y="30"/>
                  </a:cxn>
                  <a:cxn ang="0">
                    <a:pos x="65" y="37"/>
                  </a:cxn>
                  <a:cxn ang="0">
                    <a:pos x="58" y="35"/>
                  </a:cxn>
                  <a:cxn ang="0">
                    <a:pos x="61" y="28"/>
                  </a:cxn>
                  <a:cxn ang="0">
                    <a:pos x="52" y="15"/>
                  </a:cxn>
                  <a:cxn ang="0">
                    <a:pos x="55" y="22"/>
                  </a:cxn>
                  <a:cxn ang="0">
                    <a:pos x="48" y="25"/>
                  </a:cxn>
                  <a:cxn ang="0">
                    <a:pos x="45" y="18"/>
                  </a:cxn>
                  <a:cxn ang="0">
                    <a:pos x="52" y="15"/>
                  </a:cxn>
                  <a:cxn ang="0">
                    <a:pos x="31" y="15"/>
                  </a:cxn>
                  <a:cxn ang="0">
                    <a:pos x="38" y="18"/>
                  </a:cxn>
                  <a:cxn ang="0">
                    <a:pos x="35" y="25"/>
                  </a:cxn>
                  <a:cxn ang="0">
                    <a:pos x="28" y="22"/>
                  </a:cxn>
                  <a:cxn ang="0">
                    <a:pos x="31" y="15"/>
                  </a:cxn>
                  <a:cxn ang="0">
                    <a:pos x="15" y="30"/>
                  </a:cxn>
                  <a:cxn ang="0">
                    <a:pos x="22" y="27"/>
                  </a:cxn>
                  <a:cxn ang="0">
                    <a:pos x="25" y="34"/>
                  </a:cxn>
                  <a:cxn ang="0">
                    <a:pos x="18" y="37"/>
                  </a:cxn>
                  <a:cxn ang="0">
                    <a:pos x="15" y="30"/>
                  </a:cxn>
                  <a:cxn ang="0">
                    <a:pos x="22" y="55"/>
                  </a:cxn>
                  <a:cxn ang="0">
                    <a:pos x="15" y="52"/>
                  </a:cxn>
                  <a:cxn ang="0">
                    <a:pos x="18" y="45"/>
                  </a:cxn>
                  <a:cxn ang="0">
                    <a:pos x="25" y="48"/>
                  </a:cxn>
                  <a:cxn ang="0">
                    <a:pos x="22" y="55"/>
                  </a:cxn>
                  <a:cxn ang="0">
                    <a:pos x="31" y="67"/>
                  </a:cxn>
                  <a:cxn ang="0">
                    <a:pos x="28" y="60"/>
                  </a:cxn>
                  <a:cxn ang="0">
                    <a:pos x="35" y="58"/>
                  </a:cxn>
                  <a:cxn ang="0">
                    <a:pos x="37" y="65"/>
                  </a:cxn>
                  <a:cxn ang="0">
                    <a:pos x="31" y="67"/>
                  </a:cxn>
                  <a:cxn ang="0">
                    <a:pos x="36" y="54"/>
                  </a:cxn>
                  <a:cxn ang="0">
                    <a:pos x="29" y="36"/>
                  </a:cxn>
                  <a:cxn ang="0">
                    <a:pos x="47" y="29"/>
                  </a:cxn>
                  <a:cxn ang="0">
                    <a:pos x="54" y="46"/>
                  </a:cxn>
                  <a:cxn ang="0">
                    <a:pos x="36" y="54"/>
                  </a:cxn>
                  <a:cxn ang="0">
                    <a:pos x="52" y="67"/>
                  </a:cxn>
                  <a:cxn ang="0">
                    <a:pos x="45" y="65"/>
                  </a:cxn>
                  <a:cxn ang="0">
                    <a:pos x="48" y="58"/>
                  </a:cxn>
                  <a:cxn ang="0">
                    <a:pos x="55" y="60"/>
                  </a:cxn>
                  <a:cxn ang="0">
                    <a:pos x="52" y="67"/>
                  </a:cxn>
                  <a:cxn ang="0">
                    <a:pos x="61" y="55"/>
                  </a:cxn>
                  <a:cxn ang="0">
                    <a:pos x="58" y="48"/>
                  </a:cxn>
                  <a:cxn ang="0">
                    <a:pos x="65" y="45"/>
                  </a:cxn>
                  <a:cxn ang="0">
                    <a:pos x="68" y="52"/>
                  </a:cxn>
                  <a:cxn ang="0">
                    <a:pos x="61" y="55"/>
                  </a:cxn>
                </a:cxnLst>
                <a:rect l="0" t="0" r="r" b="b"/>
                <a:pathLst>
                  <a:path w="83" h="82">
                    <a:moveTo>
                      <a:pt x="55" y="8"/>
                    </a:moveTo>
                    <a:cubicBezTo>
                      <a:pt x="37" y="0"/>
                      <a:pt x="16" y="9"/>
                      <a:pt x="8" y="27"/>
                    </a:cubicBezTo>
                    <a:cubicBezTo>
                      <a:pt x="0" y="46"/>
                      <a:pt x="9" y="67"/>
                      <a:pt x="28" y="75"/>
                    </a:cubicBezTo>
                    <a:cubicBezTo>
                      <a:pt x="46" y="82"/>
                      <a:pt x="67" y="74"/>
                      <a:pt x="75" y="55"/>
                    </a:cubicBezTo>
                    <a:cubicBezTo>
                      <a:pt x="83" y="37"/>
                      <a:pt x="74" y="16"/>
                      <a:pt x="55" y="8"/>
                    </a:cubicBezTo>
                    <a:close/>
                    <a:moveTo>
                      <a:pt x="61" y="28"/>
                    </a:moveTo>
                    <a:cubicBezTo>
                      <a:pt x="63" y="26"/>
                      <a:pt x="67" y="28"/>
                      <a:pt x="68" y="30"/>
                    </a:cubicBezTo>
                    <a:cubicBezTo>
                      <a:pt x="69" y="33"/>
                      <a:pt x="67" y="36"/>
                      <a:pt x="65" y="37"/>
                    </a:cubicBezTo>
                    <a:cubicBezTo>
                      <a:pt x="62" y="38"/>
                      <a:pt x="59" y="37"/>
                      <a:pt x="58" y="35"/>
                    </a:cubicBezTo>
                    <a:cubicBezTo>
                      <a:pt x="57" y="32"/>
                      <a:pt x="58" y="29"/>
                      <a:pt x="61" y="28"/>
                    </a:cubicBezTo>
                    <a:close/>
                    <a:moveTo>
                      <a:pt x="52" y="15"/>
                    </a:moveTo>
                    <a:cubicBezTo>
                      <a:pt x="55" y="16"/>
                      <a:pt x="56" y="19"/>
                      <a:pt x="55" y="22"/>
                    </a:cubicBezTo>
                    <a:cubicBezTo>
                      <a:pt x="54" y="25"/>
                      <a:pt x="51" y="26"/>
                      <a:pt x="48" y="25"/>
                    </a:cubicBezTo>
                    <a:cubicBezTo>
                      <a:pt x="46" y="24"/>
                      <a:pt x="44" y="21"/>
                      <a:pt x="45" y="18"/>
                    </a:cubicBezTo>
                    <a:cubicBezTo>
                      <a:pt x="47" y="15"/>
                      <a:pt x="50" y="14"/>
                      <a:pt x="52" y="15"/>
                    </a:cubicBezTo>
                    <a:close/>
                    <a:moveTo>
                      <a:pt x="31" y="15"/>
                    </a:moveTo>
                    <a:cubicBezTo>
                      <a:pt x="33" y="14"/>
                      <a:pt x="36" y="15"/>
                      <a:pt x="38" y="18"/>
                    </a:cubicBezTo>
                    <a:cubicBezTo>
                      <a:pt x="39" y="21"/>
                      <a:pt x="37" y="24"/>
                      <a:pt x="35" y="25"/>
                    </a:cubicBezTo>
                    <a:cubicBezTo>
                      <a:pt x="32" y="26"/>
                      <a:pt x="29" y="25"/>
                      <a:pt x="28" y="22"/>
                    </a:cubicBezTo>
                    <a:cubicBezTo>
                      <a:pt x="27" y="19"/>
                      <a:pt x="28" y="16"/>
                      <a:pt x="31" y="15"/>
                    </a:cubicBezTo>
                    <a:close/>
                    <a:moveTo>
                      <a:pt x="15" y="30"/>
                    </a:moveTo>
                    <a:cubicBezTo>
                      <a:pt x="16" y="28"/>
                      <a:pt x="20" y="26"/>
                      <a:pt x="22" y="27"/>
                    </a:cubicBezTo>
                    <a:cubicBezTo>
                      <a:pt x="25" y="29"/>
                      <a:pt x="26" y="32"/>
                      <a:pt x="25" y="34"/>
                    </a:cubicBezTo>
                    <a:cubicBezTo>
                      <a:pt x="24" y="37"/>
                      <a:pt x="21" y="38"/>
                      <a:pt x="18" y="37"/>
                    </a:cubicBezTo>
                    <a:cubicBezTo>
                      <a:pt x="15" y="36"/>
                      <a:pt x="14" y="33"/>
                      <a:pt x="15" y="30"/>
                    </a:cubicBezTo>
                    <a:close/>
                    <a:moveTo>
                      <a:pt x="22" y="55"/>
                    </a:moveTo>
                    <a:cubicBezTo>
                      <a:pt x="19" y="56"/>
                      <a:pt x="16" y="55"/>
                      <a:pt x="15" y="52"/>
                    </a:cubicBezTo>
                    <a:cubicBezTo>
                      <a:pt x="14" y="49"/>
                      <a:pt x="15" y="46"/>
                      <a:pt x="18" y="45"/>
                    </a:cubicBezTo>
                    <a:cubicBezTo>
                      <a:pt x="21" y="44"/>
                      <a:pt x="24" y="45"/>
                      <a:pt x="25" y="48"/>
                    </a:cubicBezTo>
                    <a:cubicBezTo>
                      <a:pt x="26" y="51"/>
                      <a:pt x="25" y="54"/>
                      <a:pt x="22" y="55"/>
                    </a:cubicBezTo>
                    <a:close/>
                    <a:moveTo>
                      <a:pt x="31" y="67"/>
                    </a:moveTo>
                    <a:cubicBezTo>
                      <a:pt x="28" y="66"/>
                      <a:pt x="27" y="63"/>
                      <a:pt x="28" y="60"/>
                    </a:cubicBezTo>
                    <a:cubicBezTo>
                      <a:pt x="29" y="58"/>
                      <a:pt x="32" y="56"/>
                      <a:pt x="35" y="58"/>
                    </a:cubicBezTo>
                    <a:cubicBezTo>
                      <a:pt x="37" y="59"/>
                      <a:pt x="39" y="62"/>
                      <a:pt x="37" y="65"/>
                    </a:cubicBezTo>
                    <a:cubicBezTo>
                      <a:pt x="36" y="67"/>
                      <a:pt x="33" y="68"/>
                      <a:pt x="31" y="67"/>
                    </a:cubicBezTo>
                    <a:close/>
                    <a:moveTo>
                      <a:pt x="36" y="54"/>
                    </a:moveTo>
                    <a:cubicBezTo>
                      <a:pt x="29" y="51"/>
                      <a:pt x="26" y="43"/>
                      <a:pt x="29" y="36"/>
                    </a:cubicBezTo>
                    <a:cubicBezTo>
                      <a:pt x="32" y="29"/>
                      <a:pt x="40" y="26"/>
                      <a:pt x="47" y="29"/>
                    </a:cubicBezTo>
                    <a:cubicBezTo>
                      <a:pt x="54" y="32"/>
                      <a:pt x="57" y="40"/>
                      <a:pt x="54" y="46"/>
                    </a:cubicBezTo>
                    <a:cubicBezTo>
                      <a:pt x="51" y="53"/>
                      <a:pt x="43" y="57"/>
                      <a:pt x="36" y="54"/>
                    </a:cubicBezTo>
                    <a:close/>
                    <a:moveTo>
                      <a:pt x="52" y="67"/>
                    </a:moveTo>
                    <a:cubicBezTo>
                      <a:pt x="50" y="69"/>
                      <a:pt x="46" y="67"/>
                      <a:pt x="45" y="65"/>
                    </a:cubicBezTo>
                    <a:cubicBezTo>
                      <a:pt x="44" y="62"/>
                      <a:pt x="45" y="59"/>
                      <a:pt x="48" y="58"/>
                    </a:cubicBezTo>
                    <a:cubicBezTo>
                      <a:pt x="51" y="56"/>
                      <a:pt x="54" y="58"/>
                      <a:pt x="55" y="60"/>
                    </a:cubicBezTo>
                    <a:cubicBezTo>
                      <a:pt x="56" y="63"/>
                      <a:pt x="55" y="66"/>
                      <a:pt x="52" y="67"/>
                    </a:cubicBezTo>
                    <a:close/>
                    <a:moveTo>
                      <a:pt x="61" y="55"/>
                    </a:moveTo>
                    <a:cubicBezTo>
                      <a:pt x="58" y="54"/>
                      <a:pt x="57" y="51"/>
                      <a:pt x="58" y="48"/>
                    </a:cubicBezTo>
                    <a:cubicBezTo>
                      <a:pt x="59" y="45"/>
                      <a:pt x="62" y="44"/>
                      <a:pt x="65" y="45"/>
                    </a:cubicBezTo>
                    <a:cubicBezTo>
                      <a:pt x="67" y="46"/>
                      <a:pt x="69" y="49"/>
                      <a:pt x="68" y="52"/>
                    </a:cubicBezTo>
                    <a:cubicBezTo>
                      <a:pt x="66" y="55"/>
                      <a:pt x="63" y="56"/>
                      <a:pt x="61" y="55"/>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sp>
            <p:nvSpPr>
              <p:cNvPr id="107" name="Freeform 38">
                <a:extLst>
                  <a:ext uri="{FF2B5EF4-FFF2-40B4-BE49-F238E27FC236}">
                    <a16:creationId xmlns:a16="http://schemas.microsoft.com/office/drawing/2014/main" id="{1E7C0280-8095-4F7C-8DBE-368529D04B80}"/>
                  </a:ext>
                </a:extLst>
              </p:cNvPr>
              <p:cNvSpPr>
                <a:spLocks/>
              </p:cNvSpPr>
              <p:nvPr/>
            </p:nvSpPr>
            <p:spPr bwMode="auto">
              <a:xfrm>
                <a:off x="5031493" y="1839383"/>
                <a:ext cx="30956" cy="28663"/>
              </a:xfrm>
              <a:custGeom>
                <a:avLst/>
                <a:gdLst/>
                <a:ahLst/>
                <a:cxnLst>
                  <a:cxn ang="0">
                    <a:pos x="13" y="2"/>
                  </a:cxn>
                  <a:cxn ang="0">
                    <a:pos x="2" y="6"/>
                  </a:cxn>
                  <a:cxn ang="0">
                    <a:pos x="6" y="17"/>
                  </a:cxn>
                  <a:cxn ang="0">
                    <a:pos x="17" y="12"/>
                  </a:cxn>
                  <a:cxn ang="0">
                    <a:pos x="13" y="2"/>
                  </a:cxn>
                </a:cxnLst>
                <a:rect l="0" t="0" r="r" b="b"/>
                <a:pathLst>
                  <a:path w="19" h="18">
                    <a:moveTo>
                      <a:pt x="13" y="2"/>
                    </a:moveTo>
                    <a:cubicBezTo>
                      <a:pt x="8" y="0"/>
                      <a:pt x="4" y="2"/>
                      <a:pt x="2" y="6"/>
                    </a:cubicBezTo>
                    <a:cubicBezTo>
                      <a:pt x="0" y="10"/>
                      <a:pt x="2" y="15"/>
                      <a:pt x="6" y="17"/>
                    </a:cubicBezTo>
                    <a:cubicBezTo>
                      <a:pt x="10" y="18"/>
                      <a:pt x="15" y="16"/>
                      <a:pt x="17" y="12"/>
                    </a:cubicBezTo>
                    <a:cubicBezTo>
                      <a:pt x="19" y="8"/>
                      <a:pt x="17" y="4"/>
                      <a:pt x="13" y="2"/>
                    </a:cubicBez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US" sz="3200"/>
              </a:p>
            </p:txBody>
          </p:sp>
        </p:grpSp>
      </p:grpSp>
      <p:sp>
        <p:nvSpPr>
          <p:cNvPr id="46" name="Rectangle 45">
            <a:extLst>
              <a:ext uri="{FF2B5EF4-FFF2-40B4-BE49-F238E27FC236}">
                <a16:creationId xmlns:a16="http://schemas.microsoft.com/office/drawing/2014/main" id="{1BB52A9F-6891-416E-A3C8-54B6947FAAD7}"/>
              </a:ext>
            </a:extLst>
          </p:cNvPr>
          <p:cNvSpPr/>
          <p:nvPr/>
        </p:nvSpPr>
        <p:spPr>
          <a:xfrm>
            <a:off x="1354913" y="3996254"/>
            <a:ext cx="3440326" cy="941796"/>
          </a:xfrm>
          <a:prstGeom prst="rect">
            <a:avLst/>
          </a:prstGeom>
        </p:spPr>
        <p:txBody>
          <a:bodyPr wrap="square">
            <a:spAutoFit/>
          </a:bodyPr>
          <a:lstStyle/>
          <a:p>
            <a:pPr>
              <a:lnSpc>
                <a:spcPct val="115000"/>
              </a:lnSpc>
              <a:spcAft>
                <a:spcPts val="0"/>
              </a:spcAft>
            </a:pPr>
            <a:r>
              <a:rPr lang="en-GB" sz="2400" b="1" dirty="0">
                <a:solidFill>
                  <a:srgbClr val="000000"/>
                </a:solidFill>
                <a:latin typeface="Tahoma" panose="020B0604030504040204" pitchFamily="34" charset="0"/>
                <a:ea typeface="Tahoma" panose="020B0604030504040204" pitchFamily="34" charset="0"/>
                <a:cs typeface="Tahoma" panose="020B0604030504040204" pitchFamily="34" charset="0"/>
              </a:rPr>
              <a:t>IDEATION </a:t>
            </a:r>
          </a:p>
          <a:p>
            <a:pPr>
              <a:lnSpc>
                <a:spcPct val="115000"/>
              </a:lnSpc>
              <a:spcAft>
                <a:spcPts val="0"/>
              </a:spcAft>
            </a:pPr>
            <a:r>
              <a:rPr lang="en-GB" sz="2400" b="1" dirty="0">
                <a:solidFill>
                  <a:srgbClr val="000000"/>
                </a:solidFill>
                <a:latin typeface="Tahoma" panose="020B0604030504040204" pitchFamily="34" charset="0"/>
                <a:ea typeface="Tahoma" panose="020B0604030504040204" pitchFamily="34" charset="0"/>
                <a:cs typeface="Tahoma" panose="020B0604030504040204" pitchFamily="34" charset="0"/>
              </a:rPr>
              <a:t>Priority Sectors</a:t>
            </a:r>
          </a:p>
        </p:txBody>
      </p:sp>
    </p:spTree>
    <p:extLst>
      <p:ext uri="{BB962C8B-B14F-4D97-AF65-F5344CB8AC3E}">
        <p14:creationId xmlns:p14="http://schemas.microsoft.com/office/powerpoint/2010/main" val="309113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3" grpId="0" animBg="1"/>
      <p:bldP spid="37" grpId="0" animBg="1"/>
      <p:bldP spid="41" grpId="0" animBg="1"/>
      <p:bldP spid="45" grpId="0" animBg="1"/>
      <p:bldP spid="47" grpId="0"/>
      <p:bldP spid="54" grpId="0"/>
      <p:bldP spid="55" grpId="0"/>
      <p:bldP spid="56" grpId="0"/>
      <p:bldP spid="7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30BB0E5E-7F8A-4D99-9BC1-61746E2C7E99}"/>
              </a:ext>
            </a:extLst>
          </p:cNvPr>
          <p:cNvSpPr>
            <a:spLocks noGrp="1"/>
          </p:cNvSpPr>
          <p:nvPr>
            <p:ph type="title"/>
          </p:nvPr>
        </p:nvSpPr>
        <p:spPr>
          <a:xfrm>
            <a:off x="596552" y="259266"/>
            <a:ext cx="11595448" cy="505736"/>
          </a:xfrm>
        </p:spPr>
        <p:txBody>
          <a:bodyPr>
            <a:noAutofit/>
          </a:bodyPr>
          <a:lstStyle/>
          <a:p>
            <a:r>
              <a:rPr lang="en-GB" altLang="en-US" sz="3400" b="1" dirty="0">
                <a:solidFill>
                  <a:srgbClr val="003300"/>
                </a:solidFill>
                <a:latin typeface="Tahoma" pitchFamily="34" charset="0"/>
                <a:cs typeface="Tahoma" pitchFamily="34" charset="0"/>
              </a:rPr>
              <a:t>PHASE I : 1968-2005                       [Focus on Credit]</a:t>
            </a:r>
            <a:endParaRPr lang="en-SG" altLang="en-US" sz="3400" b="1" dirty="0">
              <a:solidFill>
                <a:srgbClr val="003300"/>
              </a:solidFill>
              <a:latin typeface="Tahoma" pitchFamily="34" charset="0"/>
              <a:cs typeface="Tahoma" pitchFamily="34" charset="0"/>
            </a:endParaRPr>
          </a:p>
        </p:txBody>
      </p:sp>
      <p:pic>
        <p:nvPicPr>
          <p:cNvPr id="2" name="Picture 1">
            <a:extLst>
              <a:ext uri="{FF2B5EF4-FFF2-40B4-BE49-F238E27FC236}">
                <a16:creationId xmlns:a16="http://schemas.microsoft.com/office/drawing/2014/main" id="{AD4CF4B2-CBEA-4438-9EB1-9978D4F34BBB}"/>
              </a:ext>
            </a:extLst>
          </p:cNvPr>
          <p:cNvPicPr>
            <a:picLocks noChangeAspect="1"/>
          </p:cNvPicPr>
          <p:nvPr/>
        </p:nvPicPr>
        <p:blipFill>
          <a:blip r:embed="rId2"/>
          <a:stretch>
            <a:fillRect/>
          </a:stretch>
        </p:blipFill>
        <p:spPr>
          <a:xfrm>
            <a:off x="3394328" y="1772664"/>
            <a:ext cx="4533706" cy="4476768"/>
          </a:xfrm>
          <a:prstGeom prst="rect">
            <a:avLst/>
          </a:prstGeom>
        </p:spPr>
      </p:pic>
      <p:sp>
        <p:nvSpPr>
          <p:cNvPr id="3" name="Rectangle 2">
            <a:extLst>
              <a:ext uri="{FF2B5EF4-FFF2-40B4-BE49-F238E27FC236}">
                <a16:creationId xmlns:a16="http://schemas.microsoft.com/office/drawing/2014/main" id="{6FD026B4-ABA3-40D2-AA1E-081C71EB347B}"/>
              </a:ext>
            </a:extLst>
          </p:cNvPr>
          <p:cNvSpPr/>
          <p:nvPr/>
        </p:nvSpPr>
        <p:spPr>
          <a:xfrm>
            <a:off x="6767299" y="1850912"/>
            <a:ext cx="2321469" cy="461665"/>
          </a:xfrm>
          <a:prstGeom prst="rect">
            <a:avLst/>
          </a:prstGeom>
        </p:spPr>
        <p:txBody>
          <a:bodyPr wrap="none">
            <a:spAutoFit/>
          </a:bodyPr>
          <a:lstStyle/>
          <a:p>
            <a:r>
              <a:rPr lang="en-SG" sz="2400" b="1" dirty="0">
                <a:latin typeface="Tahoma" panose="020B0604030504040204" pitchFamily="34" charset="0"/>
                <a:ea typeface="Tahoma" panose="020B0604030504040204" pitchFamily="34" charset="0"/>
                <a:cs typeface="Tahoma" panose="020B0604030504040204" pitchFamily="34" charset="0"/>
              </a:rPr>
              <a:t>Export Credit </a:t>
            </a:r>
            <a:endParaRPr lang="en-GB" sz="2400" dirty="0"/>
          </a:p>
        </p:txBody>
      </p:sp>
      <p:sp>
        <p:nvSpPr>
          <p:cNvPr id="4" name="Rectangle 3">
            <a:extLst>
              <a:ext uri="{FF2B5EF4-FFF2-40B4-BE49-F238E27FC236}">
                <a16:creationId xmlns:a16="http://schemas.microsoft.com/office/drawing/2014/main" id="{1B5B788F-F3A7-4E5C-A999-2D356B16CEB0}"/>
              </a:ext>
            </a:extLst>
          </p:cNvPr>
          <p:cNvSpPr/>
          <p:nvPr/>
        </p:nvSpPr>
        <p:spPr>
          <a:xfrm>
            <a:off x="7666445" y="2834159"/>
            <a:ext cx="1907895" cy="461665"/>
          </a:xfrm>
          <a:prstGeom prst="rect">
            <a:avLst/>
          </a:prstGeom>
        </p:spPr>
        <p:txBody>
          <a:bodyPr wrap="none">
            <a:spAutoFit/>
          </a:bodyPr>
          <a:lstStyle/>
          <a:p>
            <a:r>
              <a:rPr lang="en-SG" sz="2400" b="1" dirty="0">
                <a:latin typeface="Tahoma" panose="020B0604030504040204" pitchFamily="34" charset="0"/>
                <a:ea typeface="Tahoma" panose="020B0604030504040204" pitchFamily="34" charset="0"/>
                <a:cs typeface="Tahoma" panose="020B0604030504040204" pitchFamily="34" charset="0"/>
              </a:rPr>
              <a:t>Agriculture</a:t>
            </a:r>
            <a:endParaRPr lang="en-GB" sz="2400" dirty="0"/>
          </a:p>
        </p:txBody>
      </p:sp>
      <p:sp>
        <p:nvSpPr>
          <p:cNvPr id="44" name="Rectangle 43">
            <a:extLst>
              <a:ext uri="{FF2B5EF4-FFF2-40B4-BE49-F238E27FC236}">
                <a16:creationId xmlns:a16="http://schemas.microsoft.com/office/drawing/2014/main" id="{9145FD88-1679-4585-88C5-8FC60894F589}"/>
              </a:ext>
            </a:extLst>
          </p:cNvPr>
          <p:cNvSpPr/>
          <p:nvPr/>
        </p:nvSpPr>
        <p:spPr>
          <a:xfrm>
            <a:off x="7666445" y="3175956"/>
            <a:ext cx="3949864" cy="461665"/>
          </a:xfrm>
          <a:prstGeom prst="rect">
            <a:avLst/>
          </a:prstGeom>
        </p:spPr>
        <p:txBody>
          <a:bodyPr wrap="none">
            <a:spAutoFit/>
          </a:bodyPr>
          <a:lstStyle/>
          <a:p>
            <a:r>
              <a:rPr lang="en-SG" sz="2400" dirty="0">
                <a:latin typeface="Tahoma" panose="020B0604030504040204" pitchFamily="34" charset="0"/>
                <a:ea typeface="Tahoma" panose="020B0604030504040204" pitchFamily="34" charset="0"/>
                <a:cs typeface="Tahoma" panose="020B0604030504040204" pitchFamily="34" charset="0"/>
              </a:rPr>
              <a:t>Small and Marginal Farmers</a:t>
            </a:r>
            <a:endParaRPr lang="en-GB" sz="2400" dirty="0"/>
          </a:p>
        </p:txBody>
      </p:sp>
      <p:sp>
        <p:nvSpPr>
          <p:cNvPr id="45" name="Rectangle 44">
            <a:extLst>
              <a:ext uri="{FF2B5EF4-FFF2-40B4-BE49-F238E27FC236}">
                <a16:creationId xmlns:a16="http://schemas.microsoft.com/office/drawing/2014/main" id="{90E31829-8889-4920-B7E1-86071178F50F}"/>
              </a:ext>
            </a:extLst>
          </p:cNvPr>
          <p:cNvSpPr/>
          <p:nvPr/>
        </p:nvSpPr>
        <p:spPr>
          <a:xfrm>
            <a:off x="7727652" y="4325968"/>
            <a:ext cx="3259226" cy="830997"/>
          </a:xfrm>
          <a:prstGeom prst="rect">
            <a:avLst/>
          </a:prstGeom>
        </p:spPr>
        <p:txBody>
          <a:bodyPr wrap="none">
            <a:spAutoFit/>
          </a:bodyPr>
          <a:lstStyle/>
          <a:p>
            <a:r>
              <a:rPr lang="en-SG" sz="2400" b="1" dirty="0">
                <a:latin typeface="Tahoma" panose="020B0604030504040204" pitchFamily="34" charset="0"/>
                <a:ea typeface="Tahoma" panose="020B0604030504040204" pitchFamily="34" charset="0"/>
                <a:cs typeface="Tahoma" panose="020B0604030504040204" pitchFamily="34" charset="0"/>
              </a:rPr>
              <a:t>Micro, Small and </a:t>
            </a:r>
          </a:p>
          <a:p>
            <a:r>
              <a:rPr lang="en-SG" sz="2400" b="1" dirty="0">
                <a:latin typeface="Tahoma" panose="020B0604030504040204" pitchFamily="34" charset="0"/>
                <a:ea typeface="Tahoma" panose="020B0604030504040204" pitchFamily="34" charset="0"/>
                <a:cs typeface="Tahoma" panose="020B0604030504040204" pitchFamily="34" charset="0"/>
              </a:rPr>
              <a:t>Medium Enterprises</a:t>
            </a:r>
            <a:endParaRPr lang="en-GB" sz="2400" dirty="0"/>
          </a:p>
        </p:txBody>
      </p:sp>
      <p:sp>
        <p:nvSpPr>
          <p:cNvPr id="46" name="Rectangle 45">
            <a:extLst>
              <a:ext uri="{FF2B5EF4-FFF2-40B4-BE49-F238E27FC236}">
                <a16:creationId xmlns:a16="http://schemas.microsoft.com/office/drawing/2014/main" id="{58E8DD0E-FDDA-4CFA-B86A-E2321DA05E36}"/>
              </a:ext>
            </a:extLst>
          </p:cNvPr>
          <p:cNvSpPr/>
          <p:nvPr/>
        </p:nvSpPr>
        <p:spPr>
          <a:xfrm>
            <a:off x="6718914" y="5755372"/>
            <a:ext cx="2608406" cy="461665"/>
          </a:xfrm>
          <a:prstGeom prst="rect">
            <a:avLst/>
          </a:prstGeom>
        </p:spPr>
        <p:txBody>
          <a:bodyPr wrap="none">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Weaker Section</a:t>
            </a:r>
            <a:endParaRPr lang="en-GB" sz="2400" dirty="0"/>
          </a:p>
        </p:txBody>
      </p:sp>
      <p:sp>
        <p:nvSpPr>
          <p:cNvPr id="47" name="Rectangle 46">
            <a:extLst>
              <a:ext uri="{FF2B5EF4-FFF2-40B4-BE49-F238E27FC236}">
                <a16:creationId xmlns:a16="http://schemas.microsoft.com/office/drawing/2014/main" id="{F5B315FC-8C2B-4BAB-A0B4-5B3466B46645}"/>
              </a:ext>
            </a:extLst>
          </p:cNvPr>
          <p:cNvSpPr/>
          <p:nvPr/>
        </p:nvSpPr>
        <p:spPr>
          <a:xfrm>
            <a:off x="2730332" y="5693707"/>
            <a:ext cx="1720343" cy="461665"/>
          </a:xfrm>
          <a:prstGeom prst="rect">
            <a:avLst/>
          </a:prstGeom>
        </p:spPr>
        <p:txBody>
          <a:bodyPr wrap="none">
            <a:spAutoFit/>
          </a:bodyPr>
          <a:lstStyle/>
          <a:p>
            <a:r>
              <a:rPr lang="en-SG" sz="2400" b="1" dirty="0">
                <a:latin typeface="Tahoma" panose="020B0604030504040204" pitchFamily="34" charset="0"/>
                <a:ea typeface="Tahoma" panose="020B0604030504040204" pitchFamily="34" charset="0"/>
                <a:cs typeface="Tahoma" panose="020B0604030504040204" pitchFamily="34" charset="0"/>
              </a:rPr>
              <a:t>Education</a:t>
            </a:r>
            <a:endParaRPr lang="en-GB" sz="2400" dirty="0"/>
          </a:p>
        </p:txBody>
      </p:sp>
      <p:sp>
        <p:nvSpPr>
          <p:cNvPr id="48" name="Rectangle 47">
            <a:extLst>
              <a:ext uri="{FF2B5EF4-FFF2-40B4-BE49-F238E27FC236}">
                <a16:creationId xmlns:a16="http://schemas.microsoft.com/office/drawing/2014/main" id="{84A4B106-CF43-4557-A210-E3967BCAFDB8}"/>
              </a:ext>
            </a:extLst>
          </p:cNvPr>
          <p:cNvSpPr/>
          <p:nvPr/>
        </p:nvSpPr>
        <p:spPr>
          <a:xfrm>
            <a:off x="1700243" y="4230692"/>
            <a:ext cx="1890261" cy="830997"/>
          </a:xfrm>
          <a:prstGeom prst="rect">
            <a:avLst/>
          </a:prstGeom>
        </p:spPr>
        <p:txBody>
          <a:bodyPr wrap="none">
            <a:spAutoFit/>
          </a:bodyPr>
          <a:lstStyle/>
          <a:p>
            <a:pPr algn="r"/>
            <a:r>
              <a:rPr lang="en-SG" sz="2400" b="1" dirty="0">
                <a:latin typeface="Tahoma" panose="020B0604030504040204" pitchFamily="34" charset="0"/>
                <a:ea typeface="Tahoma" panose="020B0604030504040204" pitchFamily="34" charset="0"/>
                <a:cs typeface="Tahoma" panose="020B0604030504040204" pitchFamily="34" charset="0"/>
              </a:rPr>
              <a:t>Affordable </a:t>
            </a:r>
          </a:p>
          <a:p>
            <a:pPr algn="r"/>
            <a:r>
              <a:rPr lang="en-SG" sz="2400" b="1" dirty="0">
                <a:latin typeface="Tahoma" panose="020B0604030504040204" pitchFamily="34" charset="0"/>
                <a:ea typeface="Tahoma" panose="020B0604030504040204" pitchFamily="34" charset="0"/>
                <a:cs typeface="Tahoma" panose="020B0604030504040204" pitchFamily="34" charset="0"/>
              </a:rPr>
              <a:t>Housing</a:t>
            </a:r>
            <a:r>
              <a:rPr lang="en-SG" sz="2400" dirty="0">
                <a:latin typeface="Tahoma" panose="020B0604030504040204" pitchFamily="34" charset="0"/>
                <a:ea typeface="Tahoma" panose="020B0604030504040204" pitchFamily="34" charset="0"/>
                <a:cs typeface="Tahoma" panose="020B0604030504040204" pitchFamily="34" charset="0"/>
              </a:rPr>
              <a:t> </a:t>
            </a:r>
            <a:endParaRPr lang="en-GB" sz="2400" dirty="0"/>
          </a:p>
        </p:txBody>
      </p:sp>
      <p:sp>
        <p:nvSpPr>
          <p:cNvPr id="49" name="Rectangle 48">
            <a:extLst>
              <a:ext uri="{FF2B5EF4-FFF2-40B4-BE49-F238E27FC236}">
                <a16:creationId xmlns:a16="http://schemas.microsoft.com/office/drawing/2014/main" id="{5A84428C-59FD-44B5-8009-AC98E96E4F76}"/>
              </a:ext>
            </a:extLst>
          </p:cNvPr>
          <p:cNvSpPr/>
          <p:nvPr/>
        </p:nvSpPr>
        <p:spPr>
          <a:xfrm>
            <a:off x="2047986" y="1684507"/>
            <a:ext cx="2385589" cy="830997"/>
          </a:xfrm>
          <a:prstGeom prst="rect">
            <a:avLst/>
          </a:prstGeom>
        </p:spPr>
        <p:txBody>
          <a:bodyPr wrap="none">
            <a:spAutoFit/>
          </a:bodyPr>
          <a:lstStyle/>
          <a:p>
            <a:pPr algn="r"/>
            <a:r>
              <a:rPr lang="en-SG" sz="2400" b="1" dirty="0">
                <a:latin typeface="Tahoma" panose="020B0604030504040204" pitchFamily="34" charset="0"/>
                <a:ea typeface="Tahoma" panose="020B0604030504040204" pitchFamily="34" charset="0"/>
                <a:cs typeface="Tahoma" panose="020B0604030504040204" pitchFamily="34" charset="0"/>
              </a:rPr>
              <a:t>Social </a:t>
            </a:r>
          </a:p>
          <a:p>
            <a:pPr algn="r"/>
            <a:r>
              <a:rPr lang="en-SG" sz="2400" b="1" dirty="0">
                <a:latin typeface="Tahoma" panose="020B0604030504040204" pitchFamily="34" charset="0"/>
                <a:ea typeface="Tahoma" panose="020B0604030504040204" pitchFamily="34" charset="0"/>
                <a:cs typeface="Tahoma" panose="020B0604030504040204" pitchFamily="34" charset="0"/>
              </a:rPr>
              <a:t>Infrastructure</a:t>
            </a:r>
            <a:endParaRPr lang="en-GB" sz="2400" dirty="0"/>
          </a:p>
        </p:txBody>
      </p:sp>
      <p:sp>
        <p:nvSpPr>
          <p:cNvPr id="50" name="Rectangle 49">
            <a:extLst>
              <a:ext uri="{FF2B5EF4-FFF2-40B4-BE49-F238E27FC236}">
                <a16:creationId xmlns:a16="http://schemas.microsoft.com/office/drawing/2014/main" id="{B9C23160-48D8-4D14-BAB3-7B4F699EF7FE}"/>
              </a:ext>
            </a:extLst>
          </p:cNvPr>
          <p:cNvSpPr/>
          <p:nvPr/>
        </p:nvSpPr>
        <p:spPr>
          <a:xfrm>
            <a:off x="1585462" y="2880325"/>
            <a:ext cx="1988045" cy="830997"/>
          </a:xfrm>
          <a:prstGeom prst="rect">
            <a:avLst/>
          </a:prstGeom>
        </p:spPr>
        <p:txBody>
          <a:bodyPr wrap="none">
            <a:spAutoFit/>
          </a:bodyPr>
          <a:lstStyle/>
          <a:p>
            <a:pPr algn="r"/>
            <a:r>
              <a:rPr lang="en-SG" sz="2400" b="1" dirty="0">
                <a:latin typeface="Tahoma" panose="020B0604030504040204" pitchFamily="34" charset="0"/>
                <a:ea typeface="Tahoma" panose="020B0604030504040204" pitchFamily="34" charset="0"/>
                <a:cs typeface="Tahoma" panose="020B0604030504040204" pitchFamily="34" charset="0"/>
              </a:rPr>
              <a:t>Renewable </a:t>
            </a:r>
          </a:p>
          <a:p>
            <a:pPr algn="r"/>
            <a:r>
              <a:rPr lang="en-SG" sz="2400" b="1" dirty="0">
                <a:latin typeface="Tahoma" panose="020B0604030504040204" pitchFamily="34" charset="0"/>
                <a:ea typeface="Tahoma" panose="020B0604030504040204" pitchFamily="34" charset="0"/>
                <a:cs typeface="Tahoma" panose="020B0604030504040204" pitchFamily="34" charset="0"/>
              </a:rPr>
              <a:t>Energy </a:t>
            </a:r>
            <a:endParaRPr lang="en-GB" sz="2400" dirty="0"/>
          </a:p>
        </p:txBody>
      </p:sp>
      <p:sp>
        <p:nvSpPr>
          <p:cNvPr id="51" name="Rectangle 50">
            <a:extLst>
              <a:ext uri="{FF2B5EF4-FFF2-40B4-BE49-F238E27FC236}">
                <a16:creationId xmlns:a16="http://schemas.microsoft.com/office/drawing/2014/main" id="{7078A47C-4DAD-460A-89B4-0722D8A3218B}"/>
              </a:ext>
            </a:extLst>
          </p:cNvPr>
          <p:cNvSpPr/>
          <p:nvPr/>
        </p:nvSpPr>
        <p:spPr>
          <a:xfrm>
            <a:off x="4681824" y="3511500"/>
            <a:ext cx="1853392" cy="830997"/>
          </a:xfrm>
          <a:prstGeom prst="rect">
            <a:avLst/>
          </a:prstGeom>
        </p:spPr>
        <p:txBody>
          <a:bodyPr wrap="none">
            <a:spAutoFit/>
          </a:bodyPr>
          <a:lstStyle/>
          <a:p>
            <a:pPr algn="ctr"/>
            <a:r>
              <a:rPr lang="en-SG" sz="2400" b="1" dirty="0">
                <a:solidFill>
                  <a:srgbClr val="002060"/>
                </a:solidFill>
                <a:latin typeface="Tahoma" panose="020B0604030504040204" pitchFamily="34" charset="0"/>
                <a:ea typeface="Tahoma" panose="020B0604030504040204" pitchFamily="34" charset="0"/>
                <a:cs typeface="Tahoma" panose="020B0604030504040204" pitchFamily="34" charset="0"/>
              </a:rPr>
              <a:t>PRIORITY </a:t>
            </a:r>
          </a:p>
          <a:p>
            <a:pPr algn="ctr"/>
            <a:r>
              <a:rPr lang="en-SG" sz="2400" b="1" dirty="0">
                <a:solidFill>
                  <a:srgbClr val="002060"/>
                </a:solidFill>
                <a:latin typeface="Tahoma" panose="020B0604030504040204" pitchFamily="34" charset="0"/>
                <a:ea typeface="Tahoma" panose="020B0604030504040204" pitchFamily="34" charset="0"/>
                <a:cs typeface="Tahoma" panose="020B0604030504040204" pitchFamily="34" charset="0"/>
              </a:rPr>
              <a:t>SECTORS</a:t>
            </a:r>
            <a:endParaRPr lang="en-GB" sz="2400" dirty="0">
              <a:solidFill>
                <a:srgbClr val="002060"/>
              </a:solidFill>
            </a:endParaRPr>
          </a:p>
        </p:txBody>
      </p:sp>
      <p:sp>
        <p:nvSpPr>
          <p:cNvPr id="52" name="Rectangle 51">
            <a:extLst>
              <a:ext uri="{FF2B5EF4-FFF2-40B4-BE49-F238E27FC236}">
                <a16:creationId xmlns:a16="http://schemas.microsoft.com/office/drawing/2014/main" id="{C46EA92B-2AC9-4C3D-8232-FF1BA5BCD1DF}"/>
              </a:ext>
            </a:extLst>
          </p:cNvPr>
          <p:cNvSpPr/>
          <p:nvPr/>
        </p:nvSpPr>
        <p:spPr>
          <a:xfrm>
            <a:off x="6096000" y="2053839"/>
            <a:ext cx="380232" cy="461665"/>
          </a:xfrm>
          <a:prstGeom prst="rect">
            <a:avLst/>
          </a:prstGeom>
        </p:spPr>
        <p:txBody>
          <a:bodyPr wrap="none">
            <a:spAutoFit/>
          </a:bodyPr>
          <a:lstStyle/>
          <a:p>
            <a:pPr algn="r"/>
            <a:r>
              <a:rPr lang="en-SG" sz="2400" b="1" dirty="0">
                <a:latin typeface="Tahoma" panose="020B0604030504040204" pitchFamily="34" charset="0"/>
                <a:ea typeface="Tahoma" panose="020B0604030504040204" pitchFamily="34" charset="0"/>
                <a:cs typeface="Tahoma" panose="020B0604030504040204" pitchFamily="34" charset="0"/>
              </a:rPr>
              <a:t>1</a:t>
            </a:r>
            <a:endParaRPr lang="en-GB" sz="2400" dirty="0"/>
          </a:p>
        </p:txBody>
      </p:sp>
      <p:sp>
        <p:nvSpPr>
          <p:cNvPr id="53" name="Rectangle 52">
            <a:extLst>
              <a:ext uri="{FF2B5EF4-FFF2-40B4-BE49-F238E27FC236}">
                <a16:creationId xmlns:a16="http://schemas.microsoft.com/office/drawing/2014/main" id="{DE071941-ABB2-420E-B588-359CA2F8F074}"/>
              </a:ext>
            </a:extLst>
          </p:cNvPr>
          <p:cNvSpPr/>
          <p:nvPr/>
        </p:nvSpPr>
        <p:spPr>
          <a:xfrm>
            <a:off x="7089914" y="3049483"/>
            <a:ext cx="380232" cy="461665"/>
          </a:xfrm>
          <a:prstGeom prst="rect">
            <a:avLst/>
          </a:prstGeom>
        </p:spPr>
        <p:txBody>
          <a:bodyPr wrap="none">
            <a:spAutoFit/>
          </a:bodyPr>
          <a:lstStyle/>
          <a:p>
            <a:pPr algn="r"/>
            <a:r>
              <a:rPr lang="en-SG" sz="2400" b="1" dirty="0">
                <a:latin typeface="Tahoma" panose="020B0604030504040204" pitchFamily="34" charset="0"/>
                <a:ea typeface="Tahoma" panose="020B0604030504040204" pitchFamily="34" charset="0"/>
                <a:cs typeface="Tahoma" panose="020B0604030504040204" pitchFamily="34" charset="0"/>
              </a:rPr>
              <a:t>2</a:t>
            </a:r>
            <a:endParaRPr lang="en-GB" sz="2400" dirty="0"/>
          </a:p>
        </p:txBody>
      </p:sp>
      <p:sp>
        <p:nvSpPr>
          <p:cNvPr id="54" name="Rectangle 53">
            <a:extLst>
              <a:ext uri="{FF2B5EF4-FFF2-40B4-BE49-F238E27FC236}">
                <a16:creationId xmlns:a16="http://schemas.microsoft.com/office/drawing/2014/main" id="{AA52C0A0-D9A1-4967-9BD3-D8406C943AA9}"/>
              </a:ext>
            </a:extLst>
          </p:cNvPr>
          <p:cNvSpPr/>
          <p:nvPr/>
        </p:nvSpPr>
        <p:spPr>
          <a:xfrm>
            <a:off x="7073594" y="4415359"/>
            <a:ext cx="380232" cy="461665"/>
          </a:xfrm>
          <a:prstGeom prst="rect">
            <a:avLst/>
          </a:prstGeom>
        </p:spPr>
        <p:txBody>
          <a:bodyPr wrap="none">
            <a:spAutoFit/>
          </a:bodyPr>
          <a:lstStyle/>
          <a:p>
            <a:pPr algn="r"/>
            <a:r>
              <a:rPr lang="en-SG" sz="2400" b="1" dirty="0">
                <a:latin typeface="Tahoma" panose="020B0604030504040204" pitchFamily="34" charset="0"/>
                <a:ea typeface="Tahoma" panose="020B0604030504040204" pitchFamily="34" charset="0"/>
                <a:cs typeface="Tahoma" panose="020B0604030504040204" pitchFamily="34" charset="0"/>
              </a:rPr>
              <a:t>3</a:t>
            </a:r>
            <a:endParaRPr lang="en-GB" sz="2400" dirty="0"/>
          </a:p>
        </p:txBody>
      </p:sp>
      <p:sp>
        <p:nvSpPr>
          <p:cNvPr id="55" name="Rectangle 54">
            <a:extLst>
              <a:ext uri="{FF2B5EF4-FFF2-40B4-BE49-F238E27FC236}">
                <a16:creationId xmlns:a16="http://schemas.microsoft.com/office/drawing/2014/main" id="{3BC0460F-9101-4B1C-837F-10E6EFC2433C}"/>
              </a:ext>
            </a:extLst>
          </p:cNvPr>
          <p:cNvSpPr/>
          <p:nvPr/>
        </p:nvSpPr>
        <p:spPr>
          <a:xfrm>
            <a:off x="6096000" y="5368454"/>
            <a:ext cx="380232" cy="461665"/>
          </a:xfrm>
          <a:prstGeom prst="rect">
            <a:avLst/>
          </a:prstGeom>
        </p:spPr>
        <p:txBody>
          <a:bodyPr wrap="none">
            <a:spAutoFit/>
          </a:bodyPr>
          <a:lstStyle/>
          <a:p>
            <a:pPr algn="r"/>
            <a:r>
              <a:rPr lang="en-SG" sz="2400" b="1" dirty="0">
                <a:latin typeface="Tahoma" panose="020B0604030504040204" pitchFamily="34" charset="0"/>
                <a:ea typeface="Tahoma" panose="020B0604030504040204" pitchFamily="34" charset="0"/>
                <a:cs typeface="Tahoma" panose="020B0604030504040204" pitchFamily="34" charset="0"/>
              </a:rPr>
              <a:t>4</a:t>
            </a:r>
            <a:endParaRPr lang="en-GB" sz="2400" dirty="0"/>
          </a:p>
        </p:txBody>
      </p:sp>
      <p:sp>
        <p:nvSpPr>
          <p:cNvPr id="56" name="Rectangle 55">
            <a:extLst>
              <a:ext uri="{FF2B5EF4-FFF2-40B4-BE49-F238E27FC236}">
                <a16:creationId xmlns:a16="http://schemas.microsoft.com/office/drawing/2014/main" id="{466B3FA9-1CA1-4AB4-9AA5-6E87671D9EA2}"/>
              </a:ext>
            </a:extLst>
          </p:cNvPr>
          <p:cNvSpPr/>
          <p:nvPr/>
        </p:nvSpPr>
        <p:spPr>
          <a:xfrm>
            <a:off x="4773044" y="5368454"/>
            <a:ext cx="380233" cy="461665"/>
          </a:xfrm>
          <a:prstGeom prst="rect">
            <a:avLst/>
          </a:prstGeom>
        </p:spPr>
        <p:txBody>
          <a:bodyPr wrap="none">
            <a:spAutoFit/>
          </a:bodyPr>
          <a:lstStyle/>
          <a:p>
            <a:pPr algn="r"/>
            <a:r>
              <a:rPr lang="en-SG" sz="2400" b="1" dirty="0">
                <a:latin typeface="Tahoma" panose="020B0604030504040204" pitchFamily="34" charset="0"/>
                <a:ea typeface="Tahoma" panose="020B0604030504040204" pitchFamily="34" charset="0"/>
                <a:cs typeface="Tahoma" panose="020B0604030504040204" pitchFamily="34" charset="0"/>
              </a:rPr>
              <a:t>5</a:t>
            </a:r>
            <a:endParaRPr lang="en-GB" sz="2400" dirty="0"/>
          </a:p>
        </p:txBody>
      </p:sp>
      <p:sp>
        <p:nvSpPr>
          <p:cNvPr id="57" name="Rectangle 56">
            <a:extLst>
              <a:ext uri="{FF2B5EF4-FFF2-40B4-BE49-F238E27FC236}">
                <a16:creationId xmlns:a16="http://schemas.microsoft.com/office/drawing/2014/main" id="{388E7975-5FF0-486F-8AAD-D097C777DF2E}"/>
              </a:ext>
            </a:extLst>
          </p:cNvPr>
          <p:cNvSpPr/>
          <p:nvPr/>
        </p:nvSpPr>
        <p:spPr>
          <a:xfrm>
            <a:off x="3773640" y="4455213"/>
            <a:ext cx="380233" cy="461665"/>
          </a:xfrm>
          <a:prstGeom prst="rect">
            <a:avLst/>
          </a:prstGeom>
        </p:spPr>
        <p:txBody>
          <a:bodyPr wrap="none">
            <a:spAutoFit/>
          </a:bodyPr>
          <a:lstStyle/>
          <a:p>
            <a:pPr algn="r"/>
            <a:r>
              <a:rPr lang="en-SG" sz="2400" b="1" dirty="0">
                <a:latin typeface="Tahoma" panose="020B0604030504040204" pitchFamily="34" charset="0"/>
                <a:ea typeface="Tahoma" panose="020B0604030504040204" pitchFamily="34" charset="0"/>
                <a:cs typeface="Tahoma" panose="020B0604030504040204" pitchFamily="34" charset="0"/>
              </a:rPr>
              <a:t>6</a:t>
            </a:r>
            <a:endParaRPr lang="en-GB" sz="2400" dirty="0"/>
          </a:p>
        </p:txBody>
      </p:sp>
      <p:sp>
        <p:nvSpPr>
          <p:cNvPr id="58" name="Rectangle 57">
            <a:extLst>
              <a:ext uri="{FF2B5EF4-FFF2-40B4-BE49-F238E27FC236}">
                <a16:creationId xmlns:a16="http://schemas.microsoft.com/office/drawing/2014/main" id="{1B5A313C-DDFD-4B5C-A063-F84924741321}"/>
              </a:ext>
            </a:extLst>
          </p:cNvPr>
          <p:cNvSpPr/>
          <p:nvPr/>
        </p:nvSpPr>
        <p:spPr>
          <a:xfrm>
            <a:off x="3747972" y="3064990"/>
            <a:ext cx="380233" cy="461665"/>
          </a:xfrm>
          <a:prstGeom prst="rect">
            <a:avLst/>
          </a:prstGeom>
        </p:spPr>
        <p:txBody>
          <a:bodyPr wrap="none">
            <a:spAutoFit/>
          </a:bodyPr>
          <a:lstStyle/>
          <a:p>
            <a:pPr algn="r"/>
            <a:r>
              <a:rPr lang="en-SG" sz="2400" b="1" dirty="0">
                <a:latin typeface="Tahoma" panose="020B0604030504040204" pitchFamily="34" charset="0"/>
                <a:ea typeface="Tahoma" panose="020B0604030504040204" pitchFamily="34" charset="0"/>
                <a:cs typeface="Tahoma" panose="020B0604030504040204" pitchFamily="34" charset="0"/>
              </a:rPr>
              <a:t>7</a:t>
            </a:r>
            <a:endParaRPr lang="en-GB" sz="2400" dirty="0"/>
          </a:p>
        </p:txBody>
      </p:sp>
      <p:sp>
        <p:nvSpPr>
          <p:cNvPr id="59" name="Rectangle 58">
            <a:extLst>
              <a:ext uri="{FF2B5EF4-FFF2-40B4-BE49-F238E27FC236}">
                <a16:creationId xmlns:a16="http://schemas.microsoft.com/office/drawing/2014/main" id="{5D067470-CC89-4C76-90E9-6122B17A7646}"/>
              </a:ext>
            </a:extLst>
          </p:cNvPr>
          <p:cNvSpPr/>
          <p:nvPr/>
        </p:nvSpPr>
        <p:spPr>
          <a:xfrm>
            <a:off x="4752502" y="2053839"/>
            <a:ext cx="380233" cy="461665"/>
          </a:xfrm>
          <a:prstGeom prst="rect">
            <a:avLst/>
          </a:prstGeom>
        </p:spPr>
        <p:txBody>
          <a:bodyPr wrap="none">
            <a:spAutoFit/>
          </a:bodyPr>
          <a:lstStyle/>
          <a:p>
            <a:pPr algn="r"/>
            <a:r>
              <a:rPr lang="en-SG" sz="2400" b="1" dirty="0">
                <a:latin typeface="Tahoma" panose="020B0604030504040204" pitchFamily="34" charset="0"/>
                <a:ea typeface="Tahoma" panose="020B0604030504040204" pitchFamily="34" charset="0"/>
                <a:cs typeface="Tahoma" panose="020B0604030504040204" pitchFamily="34" charset="0"/>
              </a:rPr>
              <a:t>8</a:t>
            </a:r>
            <a:endParaRPr lang="en-GB" sz="2400" dirty="0"/>
          </a:p>
        </p:txBody>
      </p:sp>
    </p:spTree>
    <p:extLst>
      <p:ext uri="{BB962C8B-B14F-4D97-AF65-F5344CB8AC3E}">
        <p14:creationId xmlns:p14="http://schemas.microsoft.com/office/powerpoint/2010/main" val="120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4" grpId="0"/>
      <p:bldP spid="45" grpId="0"/>
      <p:bldP spid="46" grpId="0"/>
      <p:bldP spid="47" grpId="0"/>
      <p:bldP spid="48" grpId="0"/>
      <p:bldP spid="49" grpId="0"/>
      <p:bldP spid="50" grpId="0"/>
      <p:bldP spid="52" grpId="0"/>
      <p:bldP spid="53" grpId="0"/>
      <p:bldP spid="54" grpId="0"/>
      <p:bldP spid="55" grpId="0"/>
      <p:bldP spid="56" grpId="0"/>
      <p:bldP spid="57" grpId="0"/>
      <p:bldP spid="58"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9DED5746-B2B6-4289-A051-F08C4ABC81DE}"/>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PHASE II : 2005-2014                     [Focus on Access]</a:t>
            </a:r>
            <a:endParaRPr lang="en-SG" altLang="en-US" sz="3400" b="1" dirty="0">
              <a:solidFill>
                <a:srgbClr val="003300"/>
              </a:solidFill>
              <a:latin typeface="Tahoma" pitchFamily="34" charset="0"/>
              <a:cs typeface="Tahoma" pitchFamily="34" charset="0"/>
            </a:endParaRPr>
          </a:p>
        </p:txBody>
      </p:sp>
      <p:grpSp>
        <p:nvGrpSpPr>
          <p:cNvPr id="32" name="Group 31">
            <a:extLst>
              <a:ext uri="{FF2B5EF4-FFF2-40B4-BE49-F238E27FC236}">
                <a16:creationId xmlns:a16="http://schemas.microsoft.com/office/drawing/2014/main" id="{C44B6B50-469E-4B14-BA6C-2E96B97FBCA3}"/>
              </a:ext>
            </a:extLst>
          </p:cNvPr>
          <p:cNvGrpSpPr/>
          <p:nvPr/>
        </p:nvGrpSpPr>
        <p:grpSpPr>
          <a:xfrm>
            <a:off x="667866" y="3721939"/>
            <a:ext cx="2198284" cy="728402"/>
            <a:chOff x="588738" y="3164021"/>
            <a:chExt cx="2198284" cy="728402"/>
          </a:xfrm>
          <a:solidFill>
            <a:srgbClr val="98FB98"/>
          </a:solidFill>
        </p:grpSpPr>
        <p:sp>
          <p:nvSpPr>
            <p:cNvPr id="34" name="Shape 160">
              <a:extLst>
                <a:ext uri="{FF2B5EF4-FFF2-40B4-BE49-F238E27FC236}">
                  <a16:creationId xmlns:a16="http://schemas.microsoft.com/office/drawing/2014/main" id="{F55A344A-5C78-425D-BB9C-149C38FD8660}"/>
                </a:ext>
              </a:extLst>
            </p:cNvPr>
            <p:cNvSpPr/>
            <p:nvPr/>
          </p:nvSpPr>
          <p:spPr>
            <a:xfrm rot="16200000" flipH="1">
              <a:off x="1422364" y="2330395"/>
              <a:ext cx="531031" cy="219828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1168"/>
                    <a:pt x="21600" y="2609"/>
                  </a:cubicBezTo>
                  <a:lnTo>
                    <a:pt x="21600" y="21600"/>
                  </a:lnTo>
                  <a:lnTo>
                    <a:pt x="0" y="21600"/>
                  </a:lnTo>
                  <a:lnTo>
                    <a:pt x="0" y="2609"/>
                  </a:lnTo>
                  <a:cubicBezTo>
                    <a:pt x="0" y="1168"/>
                    <a:pt x="4835" y="0"/>
                    <a:pt x="10800" y="0"/>
                  </a:cubicBezTo>
                  <a:close/>
                </a:path>
              </a:pathLst>
            </a:custGeom>
            <a:grpFill/>
            <a:ln w="12700">
              <a:miter lim="400000"/>
            </a:ln>
          </p:spPr>
          <p:txBody>
            <a:bodyPr lIns="22860" rIns="22860" anchor="ctr"/>
            <a:lstStyle/>
            <a:p>
              <a:pPr algn="ctr">
                <a:defRPr>
                  <a:solidFill>
                    <a:srgbClr val="FFFFFF"/>
                  </a:solidFill>
                  <a:latin typeface="+mj-lt"/>
                  <a:ea typeface="+mj-ea"/>
                  <a:cs typeface="+mj-cs"/>
                  <a:sym typeface="Calibri Light"/>
                </a:defRPr>
              </a:pPr>
              <a:endParaRPr sz="2400"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35" name="Shape 161">
              <a:extLst>
                <a:ext uri="{FF2B5EF4-FFF2-40B4-BE49-F238E27FC236}">
                  <a16:creationId xmlns:a16="http://schemas.microsoft.com/office/drawing/2014/main" id="{5B1B65CE-884A-4316-906E-86601C255E18}"/>
                </a:ext>
              </a:extLst>
            </p:cNvPr>
            <p:cNvSpPr/>
            <p:nvPr/>
          </p:nvSpPr>
          <p:spPr>
            <a:xfrm rot="5400000">
              <a:off x="1689010" y="3631550"/>
              <a:ext cx="223746" cy="298000"/>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grpFill/>
            <a:ln w="12700">
              <a:miter lim="400000"/>
            </a:ln>
          </p:spPr>
          <p:txBody>
            <a:bodyPr lIns="22860" rIns="22860" anchor="ctr"/>
            <a:lstStyle/>
            <a:p>
              <a:pPr>
                <a:defRPr>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3" name="TextBox 32">
            <a:extLst>
              <a:ext uri="{FF2B5EF4-FFF2-40B4-BE49-F238E27FC236}">
                <a16:creationId xmlns:a16="http://schemas.microsoft.com/office/drawing/2014/main" id="{FDAB140B-B571-42A4-9DD3-7BB8155FAA88}"/>
              </a:ext>
            </a:extLst>
          </p:cNvPr>
          <p:cNvSpPr txBox="1"/>
          <p:nvPr/>
        </p:nvSpPr>
        <p:spPr>
          <a:xfrm>
            <a:off x="1396544" y="3740109"/>
            <a:ext cx="966931" cy="461665"/>
          </a:xfrm>
          <a:prstGeom prst="rect">
            <a:avLst/>
          </a:prstGeom>
          <a:solidFill>
            <a:srgbClr val="98FB98"/>
          </a:solidFill>
        </p:spPr>
        <p:txBody>
          <a:bodyPr wrap="none" rtlCol="0">
            <a:spAutoFit/>
          </a:bodyPr>
          <a:lstStyle/>
          <a:p>
            <a:r>
              <a:rPr lang="en-US" sz="2400" b="1" dirty="0">
                <a:solidFill>
                  <a:srgbClr val="003300"/>
                </a:solidFill>
                <a:latin typeface="Tahoma" panose="020B0604030504040204" pitchFamily="34" charset="0"/>
                <a:ea typeface="Tahoma" panose="020B0604030504040204" pitchFamily="34" charset="0"/>
                <a:cs typeface="Tahoma" panose="020B0604030504040204" pitchFamily="34" charset="0"/>
              </a:rPr>
              <a:t>2005</a:t>
            </a:r>
          </a:p>
        </p:txBody>
      </p:sp>
      <p:grpSp>
        <p:nvGrpSpPr>
          <p:cNvPr id="37" name="Group 36">
            <a:extLst>
              <a:ext uri="{FF2B5EF4-FFF2-40B4-BE49-F238E27FC236}">
                <a16:creationId xmlns:a16="http://schemas.microsoft.com/office/drawing/2014/main" id="{6B7B4CD0-3EB9-41D8-B724-69D81E7AD426}"/>
              </a:ext>
            </a:extLst>
          </p:cNvPr>
          <p:cNvGrpSpPr/>
          <p:nvPr/>
        </p:nvGrpSpPr>
        <p:grpSpPr>
          <a:xfrm>
            <a:off x="2870613" y="3526315"/>
            <a:ext cx="1622985" cy="726656"/>
            <a:chOff x="2791485" y="2968397"/>
            <a:chExt cx="1622985" cy="726656"/>
          </a:xfrm>
          <a:solidFill>
            <a:srgbClr val="92D050"/>
          </a:solidFill>
        </p:grpSpPr>
        <p:sp>
          <p:nvSpPr>
            <p:cNvPr id="39" name="Shape 170">
              <a:extLst>
                <a:ext uri="{FF2B5EF4-FFF2-40B4-BE49-F238E27FC236}">
                  <a16:creationId xmlns:a16="http://schemas.microsoft.com/office/drawing/2014/main" id="{A4A0BC49-2A5B-47A7-9221-63D018840A9E}"/>
                </a:ext>
              </a:extLst>
            </p:cNvPr>
            <p:cNvSpPr/>
            <p:nvPr/>
          </p:nvSpPr>
          <p:spPr>
            <a:xfrm>
              <a:off x="2791485" y="3164021"/>
              <a:ext cx="1622985" cy="531032"/>
            </a:xfrm>
            <a:prstGeom prst="rect">
              <a:avLst/>
            </a:prstGeom>
            <a:grpFill/>
            <a:ln w="12700">
              <a:miter lim="400000"/>
            </a:ln>
          </p:spPr>
          <p:txBody>
            <a:bodyPr lIns="22860" rIns="22860" anchor="ctr"/>
            <a:lstStyle/>
            <a:p>
              <a:pPr algn="ctr">
                <a:defRPr>
                  <a:solidFill>
                    <a:srgbClr val="FFFFFF"/>
                  </a:solidFill>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40" name="Shape 171">
              <a:extLst>
                <a:ext uri="{FF2B5EF4-FFF2-40B4-BE49-F238E27FC236}">
                  <a16:creationId xmlns:a16="http://schemas.microsoft.com/office/drawing/2014/main" id="{C81CCE4F-4560-4A7D-BF6D-985123C3776C}"/>
                </a:ext>
              </a:extLst>
            </p:cNvPr>
            <p:cNvSpPr/>
            <p:nvPr/>
          </p:nvSpPr>
          <p:spPr>
            <a:xfrm rot="16200000">
              <a:off x="3484703" y="2931270"/>
              <a:ext cx="223746" cy="298000"/>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grpFill/>
            <a:ln w="12700">
              <a:miter lim="400000"/>
            </a:ln>
          </p:spPr>
          <p:txBody>
            <a:bodyPr lIns="22860" rIns="22860" anchor="ctr"/>
            <a:lstStyle/>
            <a:p>
              <a:pPr>
                <a:defRPr>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grpSp>
      <p:sp>
        <p:nvSpPr>
          <p:cNvPr id="38" name="TextBox 37">
            <a:extLst>
              <a:ext uri="{FF2B5EF4-FFF2-40B4-BE49-F238E27FC236}">
                <a16:creationId xmlns:a16="http://schemas.microsoft.com/office/drawing/2014/main" id="{F866AEAB-93B3-4557-89BF-24C9FC2FB984}"/>
              </a:ext>
            </a:extLst>
          </p:cNvPr>
          <p:cNvSpPr txBox="1"/>
          <p:nvPr/>
        </p:nvSpPr>
        <p:spPr>
          <a:xfrm>
            <a:off x="3182570" y="3734643"/>
            <a:ext cx="966931" cy="461665"/>
          </a:xfrm>
          <a:prstGeom prst="rect">
            <a:avLst/>
          </a:prstGeom>
          <a:solidFill>
            <a:srgbClr val="92D050"/>
          </a:solidFill>
        </p:spPr>
        <p:txBody>
          <a:bodyPr wrap="none" rtlCol="0">
            <a:spAutoFit/>
          </a:bodyPr>
          <a:lstStyle/>
          <a:p>
            <a:r>
              <a:rPr lang="en-US" sz="2400" b="1" dirty="0">
                <a:solidFill>
                  <a:srgbClr val="003300"/>
                </a:solidFill>
                <a:latin typeface="Tahoma" panose="020B0604030504040204" pitchFamily="34" charset="0"/>
                <a:ea typeface="Tahoma" panose="020B0604030504040204" pitchFamily="34" charset="0"/>
                <a:cs typeface="Tahoma" panose="020B0604030504040204" pitchFamily="34" charset="0"/>
              </a:rPr>
              <a:t>2006</a:t>
            </a:r>
          </a:p>
        </p:txBody>
      </p:sp>
      <p:grpSp>
        <p:nvGrpSpPr>
          <p:cNvPr id="42" name="Group 41">
            <a:extLst>
              <a:ext uri="{FF2B5EF4-FFF2-40B4-BE49-F238E27FC236}">
                <a16:creationId xmlns:a16="http://schemas.microsoft.com/office/drawing/2014/main" id="{2BCCA0D6-6C8F-4AB3-B46B-71814C6D1C8F}"/>
              </a:ext>
            </a:extLst>
          </p:cNvPr>
          <p:cNvGrpSpPr/>
          <p:nvPr/>
        </p:nvGrpSpPr>
        <p:grpSpPr>
          <a:xfrm>
            <a:off x="4493598" y="3721939"/>
            <a:ext cx="1622985" cy="726657"/>
            <a:chOff x="4414470" y="3164021"/>
            <a:chExt cx="1622985" cy="726657"/>
          </a:xfrm>
          <a:solidFill>
            <a:srgbClr val="98FB98"/>
          </a:solidFill>
        </p:grpSpPr>
        <p:sp>
          <p:nvSpPr>
            <p:cNvPr id="44" name="Shape 162">
              <a:extLst>
                <a:ext uri="{FF2B5EF4-FFF2-40B4-BE49-F238E27FC236}">
                  <a16:creationId xmlns:a16="http://schemas.microsoft.com/office/drawing/2014/main" id="{976C4364-8C1B-4E9B-987A-C6449E2AF5B5}"/>
                </a:ext>
              </a:extLst>
            </p:cNvPr>
            <p:cNvSpPr/>
            <p:nvPr/>
          </p:nvSpPr>
          <p:spPr>
            <a:xfrm>
              <a:off x="4414470" y="3164021"/>
              <a:ext cx="1622985" cy="526588"/>
            </a:xfrm>
            <a:prstGeom prst="rect">
              <a:avLst/>
            </a:prstGeom>
            <a:grpFill/>
            <a:ln w="12700">
              <a:miter lim="400000"/>
            </a:ln>
          </p:spPr>
          <p:txBody>
            <a:bodyPr lIns="22860" rIns="22860" anchor="ctr"/>
            <a:lstStyle/>
            <a:p>
              <a:pPr algn="ctr">
                <a:defRPr>
                  <a:solidFill>
                    <a:srgbClr val="FFFFFF"/>
                  </a:solidFill>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45" name="Shape 163">
              <a:extLst>
                <a:ext uri="{FF2B5EF4-FFF2-40B4-BE49-F238E27FC236}">
                  <a16:creationId xmlns:a16="http://schemas.microsoft.com/office/drawing/2014/main" id="{DE39E78F-3BA2-42E4-BD74-BE1BB00FE741}"/>
                </a:ext>
              </a:extLst>
            </p:cNvPr>
            <p:cNvSpPr/>
            <p:nvPr/>
          </p:nvSpPr>
          <p:spPr>
            <a:xfrm rot="5400000">
              <a:off x="5114089" y="3629805"/>
              <a:ext cx="223746" cy="298000"/>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grpFill/>
            <a:ln w="12700">
              <a:miter lim="400000"/>
            </a:ln>
          </p:spPr>
          <p:txBody>
            <a:bodyPr lIns="22860" rIns="22860" anchor="ctr"/>
            <a:lstStyle/>
            <a:p>
              <a:pPr>
                <a:defRPr>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grpSp>
      <p:sp>
        <p:nvSpPr>
          <p:cNvPr id="43" name="TextBox 42">
            <a:extLst>
              <a:ext uri="{FF2B5EF4-FFF2-40B4-BE49-F238E27FC236}">
                <a16:creationId xmlns:a16="http://schemas.microsoft.com/office/drawing/2014/main" id="{4E7B7A8A-FA6A-4126-8056-841CF62658E1}"/>
              </a:ext>
            </a:extLst>
          </p:cNvPr>
          <p:cNvSpPr txBox="1"/>
          <p:nvPr/>
        </p:nvSpPr>
        <p:spPr>
          <a:xfrm>
            <a:off x="4802295" y="3738337"/>
            <a:ext cx="966931" cy="461665"/>
          </a:xfrm>
          <a:prstGeom prst="rect">
            <a:avLst/>
          </a:prstGeom>
          <a:solidFill>
            <a:srgbClr val="98FB98"/>
          </a:solidFill>
        </p:spPr>
        <p:txBody>
          <a:bodyPr wrap="none" rtlCol="0">
            <a:spAutoFit/>
          </a:bodyPr>
          <a:lstStyle/>
          <a:p>
            <a:r>
              <a:rPr lang="en-US" sz="2400" b="1" dirty="0">
                <a:solidFill>
                  <a:srgbClr val="003300"/>
                </a:solidFill>
                <a:latin typeface="Tahoma" panose="020B0604030504040204" pitchFamily="34" charset="0"/>
                <a:ea typeface="Tahoma" panose="020B0604030504040204" pitchFamily="34" charset="0"/>
                <a:cs typeface="Tahoma" panose="020B0604030504040204" pitchFamily="34" charset="0"/>
              </a:rPr>
              <a:t>2009</a:t>
            </a:r>
          </a:p>
        </p:txBody>
      </p:sp>
      <p:grpSp>
        <p:nvGrpSpPr>
          <p:cNvPr id="47" name="Group 46">
            <a:extLst>
              <a:ext uri="{FF2B5EF4-FFF2-40B4-BE49-F238E27FC236}">
                <a16:creationId xmlns:a16="http://schemas.microsoft.com/office/drawing/2014/main" id="{68A217E0-C970-4A8E-AF2E-06DCE3E5D7EE}"/>
              </a:ext>
            </a:extLst>
          </p:cNvPr>
          <p:cNvGrpSpPr/>
          <p:nvPr/>
        </p:nvGrpSpPr>
        <p:grpSpPr>
          <a:xfrm>
            <a:off x="6116582" y="3526315"/>
            <a:ext cx="1622985" cy="722212"/>
            <a:chOff x="6037454" y="2968397"/>
            <a:chExt cx="1622985" cy="722212"/>
          </a:xfrm>
          <a:solidFill>
            <a:srgbClr val="92D050"/>
          </a:solidFill>
        </p:grpSpPr>
        <p:sp>
          <p:nvSpPr>
            <p:cNvPr id="55" name="Shape 168">
              <a:extLst>
                <a:ext uri="{FF2B5EF4-FFF2-40B4-BE49-F238E27FC236}">
                  <a16:creationId xmlns:a16="http://schemas.microsoft.com/office/drawing/2014/main" id="{7327D29A-5162-477A-9C05-9B5795D52710}"/>
                </a:ext>
              </a:extLst>
            </p:cNvPr>
            <p:cNvSpPr/>
            <p:nvPr/>
          </p:nvSpPr>
          <p:spPr>
            <a:xfrm>
              <a:off x="6037454" y="3164021"/>
              <a:ext cx="1622985" cy="526588"/>
            </a:xfrm>
            <a:prstGeom prst="rect">
              <a:avLst/>
            </a:prstGeom>
            <a:grpFill/>
            <a:ln w="12700">
              <a:miter lim="400000"/>
            </a:ln>
          </p:spPr>
          <p:txBody>
            <a:bodyPr lIns="22860" rIns="22860" anchor="ctr"/>
            <a:lstStyle/>
            <a:p>
              <a:pPr algn="ctr">
                <a:defRPr>
                  <a:solidFill>
                    <a:srgbClr val="FFFFFF"/>
                  </a:solidFill>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56" name="Shape 169">
              <a:extLst>
                <a:ext uri="{FF2B5EF4-FFF2-40B4-BE49-F238E27FC236}">
                  <a16:creationId xmlns:a16="http://schemas.microsoft.com/office/drawing/2014/main" id="{50E33D7D-93F8-4CD4-833F-7307649F8807}"/>
                </a:ext>
              </a:extLst>
            </p:cNvPr>
            <p:cNvSpPr/>
            <p:nvPr/>
          </p:nvSpPr>
          <p:spPr>
            <a:xfrm rot="16200000">
              <a:off x="6708686" y="2931270"/>
              <a:ext cx="223746" cy="298000"/>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grpFill/>
            <a:ln w="12700">
              <a:miter lim="400000"/>
            </a:ln>
          </p:spPr>
          <p:txBody>
            <a:bodyPr lIns="22860" rIns="22860" anchor="ctr"/>
            <a:lstStyle/>
            <a:p>
              <a:pPr>
                <a:defRPr>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grpSp>
      <p:sp>
        <p:nvSpPr>
          <p:cNvPr id="54" name="TextBox 53">
            <a:extLst>
              <a:ext uri="{FF2B5EF4-FFF2-40B4-BE49-F238E27FC236}">
                <a16:creationId xmlns:a16="http://schemas.microsoft.com/office/drawing/2014/main" id="{F60F8102-82B9-42B7-8B54-B268FEF6ED15}"/>
              </a:ext>
            </a:extLst>
          </p:cNvPr>
          <p:cNvSpPr txBox="1"/>
          <p:nvPr/>
        </p:nvSpPr>
        <p:spPr>
          <a:xfrm>
            <a:off x="6417686" y="3740109"/>
            <a:ext cx="966931" cy="461665"/>
          </a:xfrm>
          <a:prstGeom prst="rect">
            <a:avLst/>
          </a:prstGeom>
          <a:solidFill>
            <a:srgbClr val="92D050"/>
          </a:solidFill>
        </p:spPr>
        <p:txBody>
          <a:bodyPr wrap="none" rtlCol="0">
            <a:spAutoFit/>
          </a:bodyPr>
          <a:lstStyle/>
          <a:p>
            <a:r>
              <a:rPr lang="en-US" sz="2400" b="1" dirty="0">
                <a:solidFill>
                  <a:srgbClr val="003300"/>
                </a:solidFill>
                <a:latin typeface="Tahoma" panose="020B0604030504040204" pitchFamily="34" charset="0"/>
                <a:ea typeface="Tahoma" panose="020B0604030504040204" pitchFamily="34" charset="0"/>
                <a:cs typeface="Tahoma" panose="020B0604030504040204" pitchFamily="34" charset="0"/>
              </a:rPr>
              <a:t>2010</a:t>
            </a:r>
          </a:p>
        </p:txBody>
      </p:sp>
      <p:grpSp>
        <p:nvGrpSpPr>
          <p:cNvPr id="58" name="Group 57">
            <a:extLst>
              <a:ext uri="{FF2B5EF4-FFF2-40B4-BE49-F238E27FC236}">
                <a16:creationId xmlns:a16="http://schemas.microsoft.com/office/drawing/2014/main" id="{8F89B063-2A0C-4A62-9488-C90122771316}"/>
              </a:ext>
            </a:extLst>
          </p:cNvPr>
          <p:cNvGrpSpPr/>
          <p:nvPr/>
        </p:nvGrpSpPr>
        <p:grpSpPr>
          <a:xfrm>
            <a:off x="7740462" y="3721939"/>
            <a:ext cx="1622985" cy="722343"/>
            <a:chOff x="7661334" y="3164021"/>
            <a:chExt cx="1622985" cy="722343"/>
          </a:xfrm>
          <a:solidFill>
            <a:srgbClr val="98FB98"/>
          </a:solidFill>
        </p:grpSpPr>
        <p:sp>
          <p:nvSpPr>
            <p:cNvPr id="60" name="Shape 164">
              <a:extLst>
                <a:ext uri="{FF2B5EF4-FFF2-40B4-BE49-F238E27FC236}">
                  <a16:creationId xmlns:a16="http://schemas.microsoft.com/office/drawing/2014/main" id="{747E25D9-A8B7-4834-A9D8-EAE5D7B43C64}"/>
                </a:ext>
              </a:extLst>
            </p:cNvPr>
            <p:cNvSpPr/>
            <p:nvPr/>
          </p:nvSpPr>
          <p:spPr>
            <a:xfrm>
              <a:off x="7661334" y="3164021"/>
              <a:ext cx="1622985" cy="526588"/>
            </a:xfrm>
            <a:prstGeom prst="rect">
              <a:avLst/>
            </a:prstGeom>
            <a:grpFill/>
            <a:ln w="12700">
              <a:miter lim="400000"/>
            </a:ln>
          </p:spPr>
          <p:txBody>
            <a:bodyPr lIns="22860" rIns="22860" anchor="ctr"/>
            <a:lstStyle/>
            <a:p>
              <a:pPr algn="ctr">
                <a:defRPr>
                  <a:solidFill>
                    <a:srgbClr val="FFFFFF"/>
                  </a:solidFill>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61" name="Shape 165">
              <a:extLst>
                <a:ext uri="{FF2B5EF4-FFF2-40B4-BE49-F238E27FC236}">
                  <a16:creationId xmlns:a16="http://schemas.microsoft.com/office/drawing/2014/main" id="{D150653F-67D9-42ED-AF8A-5A597A359800}"/>
                </a:ext>
              </a:extLst>
            </p:cNvPr>
            <p:cNvSpPr/>
            <p:nvPr/>
          </p:nvSpPr>
          <p:spPr>
            <a:xfrm rot="5400000">
              <a:off x="8355381" y="3625491"/>
              <a:ext cx="223746" cy="298000"/>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grpFill/>
            <a:ln w="12700">
              <a:miter lim="400000"/>
            </a:ln>
          </p:spPr>
          <p:txBody>
            <a:bodyPr lIns="22860" rIns="22860" anchor="ctr"/>
            <a:lstStyle/>
            <a:p>
              <a:pPr>
                <a:defRPr>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grpSp>
      <p:sp>
        <p:nvSpPr>
          <p:cNvPr id="59" name="TextBox 58">
            <a:extLst>
              <a:ext uri="{FF2B5EF4-FFF2-40B4-BE49-F238E27FC236}">
                <a16:creationId xmlns:a16="http://schemas.microsoft.com/office/drawing/2014/main" id="{F9E12267-F6EC-444E-B807-3E175F93B908}"/>
              </a:ext>
            </a:extLst>
          </p:cNvPr>
          <p:cNvSpPr txBox="1"/>
          <p:nvPr/>
        </p:nvSpPr>
        <p:spPr>
          <a:xfrm>
            <a:off x="8061441" y="3734643"/>
            <a:ext cx="966931" cy="461665"/>
          </a:xfrm>
          <a:prstGeom prst="rect">
            <a:avLst/>
          </a:prstGeom>
          <a:solidFill>
            <a:srgbClr val="98FB98"/>
          </a:solidFill>
        </p:spPr>
        <p:txBody>
          <a:bodyPr wrap="none" rtlCol="0">
            <a:spAutoFit/>
          </a:bodyPr>
          <a:lstStyle/>
          <a:p>
            <a:r>
              <a:rPr lang="en-US" sz="2400" b="1" dirty="0">
                <a:solidFill>
                  <a:srgbClr val="003300"/>
                </a:solidFill>
                <a:latin typeface="Tahoma" panose="020B0604030504040204" pitchFamily="34" charset="0"/>
                <a:ea typeface="Tahoma" panose="020B0604030504040204" pitchFamily="34" charset="0"/>
                <a:cs typeface="Tahoma" panose="020B0604030504040204" pitchFamily="34" charset="0"/>
              </a:rPr>
              <a:t>2011</a:t>
            </a:r>
          </a:p>
        </p:txBody>
      </p:sp>
      <p:grpSp>
        <p:nvGrpSpPr>
          <p:cNvPr id="63" name="Group 62">
            <a:extLst>
              <a:ext uri="{FF2B5EF4-FFF2-40B4-BE49-F238E27FC236}">
                <a16:creationId xmlns:a16="http://schemas.microsoft.com/office/drawing/2014/main" id="{810DD63C-6802-4058-A2F8-1EF07C5DA229}"/>
              </a:ext>
            </a:extLst>
          </p:cNvPr>
          <p:cNvGrpSpPr/>
          <p:nvPr/>
        </p:nvGrpSpPr>
        <p:grpSpPr>
          <a:xfrm>
            <a:off x="9363446" y="3526314"/>
            <a:ext cx="2172058" cy="722214"/>
            <a:chOff x="9284318" y="2968396"/>
            <a:chExt cx="2172058" cy="722214"/>
          </a:xfrm>
          <a:solidFill>
            <a:srgbClr val="92D050"/>
          </a:solidFill>
        </p:grpSpPr>
        <p:sp>
          <p:nvSpPr>
            <p:cNvPr id="65" name="Shape 166">
              <a:extLst>
                <a:ext uri="{FF2B5EF4-FFF2-40B4-BE49-F238E27FC236}">
                  <a16:creationId xmlns:a16="http://schemas.microsoft.com/office/drawing/2014/main" id="{915EEBB8-97D2-4233-852A-DE6348BF8AFF}"/>
                </a:ext>
              </a:extLst>
            </p:cNvPr>
            <p:cNvSpPr/>
            <p:nvPr/>
          </p:nvSpPr>
          <p:spPr>
            <a:xfrm rot="5400000">
              <a:off x="10108000" y="2342235"/>
              <a:ext cx="524693" cy="217205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65" y="0"/>
                    <a:pt x="21600" y="1168"/>
                    <a:pt x="21600" y="2609"/>
                  </a:cubicBezTo>
                  <a:lnTo>
                    <a:pt x="21600" y="21600"/>
                  </a:lnTo>
                  <a:lnTo>
                    <a:pt x="0" y="21600"/>
                  </a:lnTo>
                  <a:lnTo>
                    <a:pt x="0" y="2609"/>
                  </a:lnTo>
                  <a:cubicBezTo>
                    <a:pt x="0" y="1168"/>
                    <a:pt x="4835" y="0"/>
                    <a:pt x="10800" y="0"/>
                  </a:cubicBezTo>
                  <a:close/>
                </a:path>
              </a:pathLst>
            </a:custGeom>
            <a:grpFill/>
            <a:ln w="12700">
              <a:miter lim="400000"/>
            </a:ln>
          </p:spPr>
          <p:txBody>
            <a:bodyPr lIns="22860" rIns="22860" anchor="ctr"/>
            <a:lstStyle/>
            <a:p>
              <a:pPr algn="ctr">
                <a:defRPr>
                  <a:solidFill>
                    <a:srgbClr val="FFFFFF"/>
                  </a:solidFill>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66" name="Shape 167">
              <a:extLst>
                <a:ext uri="{FF2B5EF4-FFF2-40B4-BE49-F238E27FC236}">
                  <a16:creationId xmlns:a16="http://schemas.microsoft.com/office/drawing/2014/main" id="{E9FCA4C0-9C29-4903-81D2-FA4A93EB206E}"/>
                </a:ext>
              </a:extLst>
            </p:cNvPr>
            <p:cNvSpPr/>
            <p:nvPr/>
          </p:nvSpPr>
          <p:spPr>
            <a:xfrm rot="16200000">
              <a:off x="10258473" y="2931269"/>
              <a:ext cx="223746" cy="298000"/>
            </a:xfrm>
            <a:custGeom>
              <a:avLst/>
              <a:gdLst/>
              <a:ahLst/>
              <a:cxnLst>
                <a:cxn ang="0">
                  <a:pos x="wd2" y="hd2"/>
                </a:cxn>
                <a:cxn ang="5400000">
                  <a:pos x="wd2" y="hd2"/>
                </a:cxn>
                <a:cxn ang="10800000">
                  <a:pos x="wd2" y="hd2"/>
                </a:cxn>
                <a:cxn ang="16200000">
                  <a:pos x="wd2" y="hd2"/>
                </a:cxn>
              </a:cxnLst>
              <a:rect l="0" t="0" r="r" b="b"/>
              <a:pathLst>
                <a:path w="21600" h="21465" extrusionOk="0">
                  <a:moveTo>
                    <a:pt x="3545" y="21218"/>
                  </a:moveTo>
                  <a:cubicBezTo>
                    <a:pt x="20611" y="12040"/>
                    <a:pt x="20611" y="12040"/>
                    <a:pt x="20611" y="12040"/>
                  </a:cubicBezTo>
                  <a:cubicBezTo>
                    <a:pt x="21353" y="11672"/>
                    <a:pt x="21600" y="11305"/>
                    <a:pt x="21600" y="10816"/>
                  </a:cubicBezTo>
                  <a:cubicBezTo>
                    <a:pt x="21600" y="10265"/>
                    <a:pt x="21353" y="9776"/>
                    <a:pt x="20611" y="9408"/>
                  </a:cubicBezTo>
                  <a:cubicBezTo>
                    <a:pt x="3545" y="230"/>
                    <a:pt x="3545" y="230"/>
                    <a:pt x="3545" y="230"/>
                  </a:cubicBezTo>
                  <a:cubicBezTo>
                    <a:pt x="2885" y="-76"/>
                    <a:pt x="1896" y="-76"/>
                    <a:pt x="1154" y="230"/>
                  </a:cubicBezTo>
                  <a:cubicBezTo>
                    <a:pt x="412" y="414"/>
                    <a:pt x="0" y="903"/>
                    <a:pt x="0" y="1637"/>
                  </a:cubicBezTo>
                  <a:cubicBezTo>
                    <a:pt x="0" y="19749"/>
                    <a:pt x="0" y="19749"/>
                    <a:pt x="0" y="19749"/>
                  </a:cubicBezTo>
                  <a:cubicBezTo>
                    <a:pt x="0" y="20484"/>
                    <a:pt x="412" y="20973"/>
                    <a:pt x="1154" y="21340"/>
                  </a:cubicBezTo>
                  <a:cubicBezTo>
                    <a:pt x="1896" y="21524"/>
                    <a:pt x="2885" y="21524"/>
                    <a:pt x="3545" y="21218"/>
                  </a:cubicBezTo>
                </a:path>
              </a:pathLst>
            </a:custGeom>
            <a:grpFill/>
            <a:ln w="12700">
              <a:miter lim="400000"/>
            </a:ln>
          </p:spPr>
          <p:txBody>
            <a:bodyPr lIns="22860" rIns="22860" anchor="ctr"/>
            <a:lstStyle/>
            <a:p>
              <a:pPr>
                <a:defRPr>
                  <a:latin typeface="+mj-lt"/>
                  <a:ea typeface="+mj-ea"/>
                  <a:cs typeface="+mj-cs"/>
                  <a:sym typeface="Calibri Light"/>
                </a:defRPr>
              </a:pPr>
              <a:endParaRPr sz="2400" b="1">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grpSp>
      <p:sp>
        <p:nvSpPr>
          <p:cNvPr id="64" name="TextBox 63">
            <a:extLst>
              <a:ext uri="{FF2B5EF4-FFF2-40B4-BE49-F238E27FC236}">
                <a16:creationId xmlns:a16="http://schemas.microsoft.com/office/drawing/2014/main" id="{3AA2F78A-B1BD-401D-9CAF-1E7F57BC873A}"/>
              </a:ext>
            </a:extLst>
          </p:cNvPr>
          <p:cNvSpPr txBox="1"/>
          <p:nvPr/>
        </p:nvSpPr>
        <p:spPr>
          <a:xfrm>
            <a:off x="9962644" y="3738337"/>
            <a:ext cx="966931" cy="461665"/>
          </a:xfrm>
          <a:prstGeom prst="rect">
            <a:avLst/>
          </a:prstGeom>
          <a:solidFill>
            <a:srgbClr val="92D050"/>
          </a:solidFill>
        </p:spPr>
        <p:txBody>
          <a:bodyPr wrap="none" rtlCol="0">
            <a:spAutoFit/>
          </a:bodyPr>
          <a:lstStyle/>
          <a:p>
            <a:r>
              <a:rPr lang="en-US" sz="2400" b="1" dirty="0">
                <a:solidFill>
                  <a:srgbClr val="003300"/>
                </a:solidFill>
                <a:latin typeface="Tahoma" panose="020B0604030504040204" pitchFamily="34" charset="0"/>
                <a:ea typeface="Tahoma" panose="020B0604030504040204" pitchFamily="34" charset="0"/>
                <a:cs typeface="Tahoma" panose="020B0604030504040204" pitchFamily="34" charset="0"/>
              </a:rPr>
              <a:t>2012</a:t>
            </a:r>
          </a:p>
        </p:txBody>
      </p:sp>
      <p:sp>
        <p:nvSpPr>
          <p:cNvPr id="96" name="Rectangle 95">
            <a:extLst>
              <a:ext uri="{FF2B5EF4-FFF2-40B4-BE49-F238E27FC236}">
                <a16:creationId xmlns:a16="http://schemas.microsoft.com/office/drawing/2014/main" id="{74B7D96C-D3D7-49F7-A164-9DBF4F76791F}"/>
              </a:ext>
            </a:extLst>
          </p:cNvPr>
          <p:cNvSpPr/>
          <p:nvPr/>
        </p:nvSpPr>
        <p:spPr>
          <a:xfrm>
            <a:off x="620220" y="4585953"/>
            <a:ext cx="2601999" cy="1897443"/>
          </a:xfrm>
          <a:prstGeom prst="rect">
            <a:avLst/>
          </a:prstGeom>
        </p:spPr>
        <p:txBody>
          <a:bodyPr wrap="square">
            <a:spAutoFit/>
          </a:bodyPr>
          <a:lstStyle/>
          <a:p>
            <a:pPr marL="285750" indent="-285750">
              <a:lnSpc>
                <a:spcPct val="115000"/>
              </a:lnSpc>
              <a:spcAft>
                <a:spcPts val="0"/>
              </a:spcAft>
              <a:buFont typeface="Wingdings" panose="05000000000000000000" pitchFamily="2" charset="2"/>
              <a:buChar char="§"/>
            </a:pPr>
            <a:r>
              <a:rPr lang="en-GB" sz="1400" dirty="0">
                <a:solidFill>
                  <a:srgbClr val="000000"/>
                </a:solidFill>
                <a:latin typeface="Tahoma" panose="020B0604030504040204" pitchFamily="34" charset="0"/>
                <a:ea typeface="Tahoma" panose="020B0604030504040204" pitchFamily="34" charset="0"/>
                <a:cs typeface="Tahoma" panose="020B0604030504040204" pitchFamily="34" charset="0"/>
              </a:rPr>
              <a:t>Liberalization of </a:t>
            </a:r>
            <a:r>
              <a:rPr lang="en-GB" sz="1400" b="1" dirty="0">
                <a:solidFill>
                  <a:srgbClr val="000000"/>
                </a:solidFill>
                <a:latin typeface="Tahoma" panose="020B0604030504040204" pitchFamily="34" charset="0"/>
                <a:ea typeface="Tahoma" panose="020B0604030504040204" pitchFamily="34" charset="0"/>
                <a:cs typeface="Tahoma" panose="020B0604030504040204" pitchFamily="34" charset="0"/>
              </a:rPr>
              <a:t>branch authorization policy</a:t>
            </a:r>
          </a:p>
          <a:p>
            <a:pPr marL="285750" indent="-285750">
              <a:lnSpc>
                <a:spcPct val="115000"/>
              </a:lnSpc>
              <a:spcAft>
                <a:spcPts val="0"/>
              </a:spcAft>
              <a:buFont typeface="Wingdings" panose="05000000000000000000" pitchFamily="2" charset="2"/>
              <a:buChar char="§"/>
            </a:pPr>
            <a:endParaRPr lang="en-GB"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15000"/>
              </a:lnSpc>
              <a:spcAft>
                <a:spcPts val="0"/>
              </a:spcAft>
              <a:buFont typeface="Wingdings" panose="05000000000000000000" pitchFamily="2" charset="2"/>
              <a:buChar char="§"/>
            </a:pPr>
            <a:r>
              <a:rPr lang="en-SG" sz="2000" b="1" dirty="0">
                <a:latin typeface="Tahoma" panose="020B0604030504040204" pitchFamily="34" charset="0"/>
                <a:ea typeface="Tahoma" panose="020B0604030504040204" pitchFamily="34" charset="0"/>
                <a:cs typeface="Tahoma" panose="020B0604030504040204" pitchFamily="34" charset="0"/>
              </a:rPr>
              <a:t>‘No-frills' account </a:t>
            </a:r>
            <a:r>
              <a:rPr lang="en-SG" sz="2000" dirty="0">
                <a:latin typeface="Tahoma" panose="020B0604030504040204" pitchFamily="34" charset="0"/>
                <a:ea typeface="Tahoma" panose="020B0604030504040204" pitchFamily="34" charset="0"/>
                <a:cs typeface="Tahoma" panose="020B0604030504040204" pitchFamily="34" charset="0"/>
              </a:rPr>
              <a:t>with simplified KYC</a:t>
            </a:r>
            <a:endParaRPr lang="en-GB" sz="2000" dirty="0">
              <a:latin typeface="Tahoma" panose="020B0604030504040204" pitchFamily="34" charset="0"/>
              <a:ea typeface="Tahoma" panose="020B0604030504040204" pitchFamily="34" charset="0"/>
              <a:cs typeface="Tahoma" panose="020B0604030504040204" pitchFamily="34" charset="0"/>
            </a:endParaRPr>
          </a:p>
        </p:txBody>
      </p:sp>
      <p:sp>
        <p:nvSpPr>
          <p:cNvPr id="97" name="Rectangle 96">
            <a:extLst>
              <a:ext uri="{FF2B5EF4-FFF2-40B4-BE49-F238E27FC236}">
                <a16:creationId xmlns:a16="http://schemas.microsoft.com/office/drawing/2014/main" id="{A6E33F27-9959-43DD-A01F-AD0636867C59}"/>
              </a:ext>
            </a:extLst>
          </p:cNvPr>
          <p:cNvSpPr/>
          <p:nvPr/>
        </p:nvSpPr>
        <p:spPr>
          <a:xfrm>
            <a:off x="2475043" y="1637242"/>
            <a:ext cx="2680647" cy="1791260"/>
          </a:xfrm>
          <a:prstGeom prst="rect">
            <a:avLst/>
          </a:prstGeom>
        </p:spPr>
        <p:txBody>
          <a:bodyPr wrap="square">
            <a:spAutoFit/>
          </a:bodyPr>
          <a:lstStyle/>
          <a:p>
            <a:pPr marL="285750" indent="-285750">
              <a:lnSpc>
                <a:spcPct val="115000"/>
              </a:lnSpc>
              <a:spcAft>
                <a:spcPts val="0"/>
              </a:spcAft>
              <a:buFont typeface="Wingdings" panose="05000000000000000000" pitchFamily="2" charset="2"/>
              <a:buChar char="§"/>
            </a:pPr>
            <a:r>
              <a:rPr lang="en-GB" sz="2000" b="1" dirty="0">
                <a:solidFill>
                  <a:srgbClr val="000000"/>
                </a:solidFill>
                <a:latin typeface="Tahoma" panose="020B0604030504040204" pitchFamily="34" charset="0"/>
                <a:ea typeface="Tahoma" panose="020B0604030504040204" pitchFamily="34" charset="0"/>
                <a:cs typeface="Tahoma" panose="020B0604030504040204" pitchFamily="34" charset="0"/>
              </a:rPr>
              <a:t>Business Correspondents</a:t>
            </a:r>
          </a:p>
          <a:p>
            <a:pPr marL="285750" indent="-285750">
              <a:lnSpc>
                <a:spcPct val="115000"/>
              </a:lnSpc>
              <a:spcAft>
                <a:spcPts val="0"/>
              </a:spcAft>
              <a:buFont typeface="Wingdings" panose="05000000000000000000" pitchFamily="2" charset="2"/>
              <a:buChar char="§"/>
            </a:pPr>
            <a:endParaRPr lang="en-GB"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15000"/>
              </a:lnSpc>
              <a:spcAft>
                <a:spcPts val="0"/>
              </a:spcAft>
              <a:buFont typeface="Wingdings" panose="05000000000000000000" pitchFamily="2" charset="2"/>
              <a:buChar char="§"/>
            </a:pPr>
            <a:r>
              <a:rPr lang="en-GB" sz="1400" dirty="0">
                <a:latin typeface="Tahoma" panose="020B0604030504040204" pitchFamily="34" charset="0"/>
                <a:ea typeface="Tahoma" panose="020B0604030504040204" pitchFamily="34" charset="0"/>
                <a:cs typeface="Tahoma" panose="020B0604030504040204" pitchFamily="34" charset="0"/>
              </a:rPr>
              <a:t>25% of Private Bank branches in semi urban and rural centres</a:t>
            </a:r>
          </a:p>
        </p:txBody>
      </p:sp>
      <p:sp>
        <p:nvSpPr>
          <p:cNvPr id="98" name="Rectangle 97">
            <a:extLst>
              <a:ext uri="{FF2B5EF4-FFF2-40B4-BE49-F238E27FC236}">
                <a16:creationId xmlns:a16="http://schemas.microsoft.com/office/drawing/2014/main" id="{B52E222B-622A-4F35-AA33-93A41BEA8DF0}"/>
              </a:ext>
            </a:extLst>
          </p:cNvPr>
          <p:cNvSpPr/>
          <p:nvPr/>
        </p:nvSpPr>
        <p:spPr>
          <a:xfrm>
            <a:off x="3805079" y="4577043"/>
            <a:ext cx="3113640" cy="1437317"/>
          </a:xfrm>
          <a:prstGeom prst="rect">
            <a:avLst/>
          </a:prstGeom>
        </p:spPr>
        <p:txBody>
          <a:bodyPr wrap="square">
            <a:spAutoFit/>
          </a:bodyPr>
          <a:lstStyle/>
          <a:p>
            <a:pPr marL="285750" indent="-285750">
              <a:lnSpc>
                <a:spcPct val="115000"/>
              </a:lnSpc>
              <a:spcAft>
                <a:spcPts val="0"/>
              </a:spcAft>
              <a:buFont typeface="Wingdings" panose="05000000000000000000" pitchFamily="2" charset="2"/>
              <a:buChar char="§"/>
            </a:pPr>
            <a:r>
              <a:rPr lang="en-GB" sz="1400" dirty="0">
                <a:solidFill>
                  <a:srgbClr val="000000"/>
                </a:solidFill>
                <a:latin typeface="Tahoma" panose="020B0604030504040204" pitchFamily="34" charset="0"/>
                <a:ea typeface="Tahoma" panose="020B0604030504040204" pitchFamily="34" charset="0"/>
                <a:cs typeface="Tahoma" panose="020B0604030504040204" pitchFamily="34" charset="0"/>
              </a:rPr>
              <a:t>Open </a:t>
            </a:r>
            <a:r>
              <a:rPr lang="en-GB" sz="1400" b="1" dirty="0">
                <a:solidFill>
                  <a:srgbClr val="000000"/>
                </a:solidFill>
                <a:latin typeface="Tahoma" panose="020B0604030504040204" pitchFamily="34" charset="0"/>
                <a:ea typeface="Tahoma" panose="020B0604030504040204" pitchFamily="34" charset="0"/>
                <a:cs typeface="Tahoma" panose="020B0604030504040204" pitchFamily="34" charset="0"/>
              </a:rPr>
              <a:t>branches in Tier 3 - 6 centres </a:t>
            </a:r>
            <a:r>
              <a:rPr lang="en-GB" sz="1400" dirty="0">
                <a:solidFill>
                  <a:srgbClr val="000000"/>
                </a:solidFill>
                <a:latin typeface="Tahoma" panose="020B0604030504040204" pitchFamily="34" charset="0"/>
                <a:ea typeface="Tahoma" panose="020B0604030504040204" pitchFamily="34" charset="0"/>
                <a:cs typeface="Tahoma" panose="020B0604030504040204" pitchFamily="34" charset="0"/>
              </a:rPr>
              <a:t>without permission</a:t>
            </a:r>
          </a:p>
          <a:p>
            <a:pPr marL="285750" indent="-285750">
              <a:lnSpc>
                <a:spcPct val="115000"/>
              </a:lnSpc>
              <a:spcAft>
                <a:spcPts val="0"/>
              </a:spcAft>
              <a:buFont typeface="Wingdings" panose="05000000000000000000" pitchFamily="2" charset="2"/>
              <a:buChar char="§"/>
            </a:pPr>
            <a:endParaRPr lang="en-GB"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15000"/>
              </a:lnSpc>
              <a:spcAft>
                <a:spcPts val="0"/>
              </a:spcAft>
              <a:buFont typeface="Wingdings" panose="05000000000000000000" pitchFamily="2" charset="2"/>
              <a:buChar char="§"/>
            </a:pPr>
            <a:r>
              <a:rPr lang="en-SG" sz="2000" b="1" dirty="0">
                <a:solidFill>
                  <a:srgbClr val="000000"/>
                </a:solidFill>
                <a:latin typeface="Tahoma" panose="020B0604030504040204" pitchFamily="34" charset="0"/>
                <a:ea typeface="Tahoma" panose="020B0604030504040204" pitchFamily="34" charset="0"/>
                <a:cs typeface="Tahoma" panose="020B0604030504040204" pitchFamily="34" charset="0"/>
              </a:rPr>
              <a:t>Financial Literacy </a:t>
            </a:r>
            <a:r>
              <a:rPr lang="en-SG" sz="1400" dirty="0">
                <a:solidFill>
                  <a:srgbClr val="000000"/>
                </a:solidFill>
                <a:latin typeface="Tahoma" panose="020B0604030504040204" pitchFamily="34" charset="0"/>
                <a:ea typeface="Tahoma" panose="020B0604030504040204" pitchFamily="34" charset="0"/>
                <a:cs typeface="Tahoma" panose="020B0604030504040204" pitchFamily="34" charset="0"/>
              </a:rPr>
              <a:t>and Credit Counselling Centres</a:t>
            </a:r>
            <a:endParaRPr lang="en-GB"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99" name="Rectangle 98">
            <a:extLst>
              <a:ext uri="{FF2B5EF4-FFF2-40B4-BE49-F238E27FC236}">
                <a16:creationId xmlns:a16="http://schemas.microsoft.com/office/drawing/2014/main" id="{B40185B9-8A84-4B5C-9C8D-1CEF91C3F071}"/>
              </a:ext>
            </a:extLst>
          </p:cNvPr>
          <p:cNvSpPr/>
          <p:nvPr/>
        </p:nvSpPr>
        <p:spPr>
          <a:xfrm>
            <a:off x="5305090" y="2451627"/>
            <a:ext cx="3660322" cy="941796"/>
          </a:xfrm>
          <a:prstGeom prst="rect">
            <a:avLst/>
          </a:prstGeom>
        </p:spPr>
        <p:txBody>
          <a:bodyPr wrap="square">
            <a:spAutoFit/>
          </a:bodyPr>
          <a:lstStyle/>
          <a:p>
            <a:pPr marL="285750" indent="-285750">
              <a:lnSpc>
                <a:spcPct val="115000"/>
              </a:lnSpc>
              <a:spcAft>
                <a:spcPts val="0"/>
              </a:spcAft>
              <a:buFont typeface="Wingdings" panose="05000000000000000000" pitchFamily="2" charset="2"/>
              <a:buChar char="§"/>
            </a:pPr>
            <a:r>
              <a:rPr lang="en-SG" sz="2000" b="1" dirty="0">
                <a:solidFill>
                  <a:srgbClr val="000000"/>
                </a:solidFill>
                <a:latin typeface="Tahoma" panose="020B0604030504040204" pitchFamily="34" charset="0"/>
                <a:ea typeface="Tahoma" panose="020B0604030504040204" pitchFamily="34" charset="0"/>
                <a:cs typeface="Tahoma" panose="020B0604030504040204" pitchFamily="34" charset="0"/>
              </a:rPr>
              <a:t>Financial Inclusion Plans</a:t>
            </a:r>
          </a:p>
          <a:p>
            <a:pPr marL="533400">
              <a:lnSpc>
                <a:spcPct val="115000"/>
              </a:lnSpc>
              <a:spcAft>
                <a:spcPts val="0"/>
              </a:spcAft>
            </a:pPr>
            <a:r>
              <a:rPr lang="en-SG" sz="1400" dirty="0">
                <a:latin typeface="Tahoma" panose="020B0604030504040204" pitchFamily="34" charset="0"/>
                <a:ea typeface="Tahoma" panose="020B0604030504040204" pitchFamily="34" charset="0"/>
                <a:cs typeface="Tahoma" panose="020B0604030504040204" pitchFamily="34" charset="0"/>
              </a:rPr>
              <a:t>Phase 1 : 2010-2013; </a:t>
            </a:r>
          </a:p>
          <a:p>
            <a:pPr marL="533400">
              <a:lnSpc>
                <a:spcPct val="115000"/>
              </a:lnSpc>
              <a:spcAft>
                <a:spcPts val="0"/>
              </a:spcAft>
            </a:pPr>
            <a:r>
              <a:rPr lang="en-SG" sz="1400" dirty="0">
                <a:latin typeface="Tahoma" panose="020B0604030504040204" pitchFamily="34" charset="0"/>
                <a:ea typeface="Tahoma" panose="020B0604030504040204" pitchFamily="34" charset="0"/>
                <a:cs typeface="Tahoma" panose="020B0604030504040204" pitchFamily="34" charset="0"/>
              </a:rPr>
              <a:t>Phase 2 : 2013-2016</a:t>
            </a:r>
            <a:r>
              <a:rPr lang="en-SG" sz="1400" dirty="0">
                <a:solidFill>
                  <a:srgbClr val="000000"/>
                </a:solidFill>
                <a:latin typeface="Tahoma" panose="020B0604030504040204" pitchFamily="34" charset="0"/>
                <a:ea typeface="Tahoma" panose="020B0604030504040204" pitchFamily="34" charset="0"/>
                <a:cs typeface="Tahoma" panose="020B0604030504040204" pitchFamily="34" charset="0"/>
              </a:rPr>
              <a:t> </a:t>
            </a:r>
            <a:endParaRPr lang="en-GB"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0" name="Rectangle 99">
            <a:extLst>
              <a:ext uri="{FF2B5EF4-FFF2-40B4-BE49-F238E27FC236}">
                <a16:creationId xmlns:a16="http://schemas.microsoft.com/office/drawing/2014/main" id="{EF686F53-72E0-4A02-829E-7A5CC909EF27}"/>
              </a:ext>
            </a:extLst>
          </p:cNvPr>
          <p:cNvSpPr/>
          <p:nvPr/>
        </p:nvSpPr>
        <p:spPr>
          <a:xfrm>
            <a:off x="7267441" y="4585931"/>
            <a:ext cx="2569026" cy="1826654"/>
          </a:xfrm>
          <a:prstGeom prst="rect">
            <a:avLst/>
          </a:prstGeom>
        </p:spPr>
        <p:txBody>
          <a:bodyPr wrap="square">
            <a:spAutoFit/>
          </a:bodyPr>
          <a:lstStyle/>
          <a:p>
            <a:pPr marL="285750" indent="-285750">
              <a:lnSpc>
                <a:spcPct val="115000"/>
              </a:lnSpc>
              <a:spcAft>
                <a:spcPts val="0"/>
              </a:spcAft>
              <a:buFont typeface="Wingdings" panose="05000000000000000000" pitchFamily="2" charset="2"/>
              <a:buChar char="§"/>
            </a:pPr>
            <a:r>
              <a:rPr lang="en-GB" sz="1400" dirty="0">
                <a:solidFill>
                  <a:srgbClr val="000000"/>
                </a:solidFill>
                <a:latin typeface="Tahoma" panose="020B0604030504040204" pitchFamily="34" charset="0"/>
                <a:ea typeface="Tahoma" panose="020B0604030504040204" pitchFamily="34" charset="0"/>
                <a:cs typeface="Tahoma" panose="020B0604030504040204" pitchFamily="34" charset="0"/>
              </a:rPr>
              <a:t>Banking services to 72,800  </a:t>
            </a:r>
            <a:r>
              <a:rPr lang="en-GB" sz="1400" b="1" dirty="0">
                <a:solidFill>
                  <a:srgbClr val="000000"/>
                </a:solidFill>
                <a:latin typeface="Tahoma" panose="020B0604030504040204" pitchFamily="34" charset="0"/>
                <a:ea typeface="Tahoma" panose="020B0604030504040204" pitchFamily="34" charset="0"/>
                <a:cs typeface="Tahoma" panose="020B0604030504040204" pitchFamily="34" charset="0"/>
              </a:rPr>
              <a:t>villages </a:t>
            </a:r>
            <a:r>
              <a:rPr lang="en-GB" sz="1400" dirty="0">
                <a:solidFill>
                  <a:srgbClr val="000000"/>
                </a:solidFill>
                <a:latin typeface="Tahoma" panose="020B0604030504040204" pitchFamily="34" charset="0"/>
                <a:ea typeface="Tahoma" panose="020B0604030504040204" pitchFamily="34" charset="0"/>
                <a:cs typeface="Tahoma" panose="020B0604030504040204" pitchFamily="34" charset="0"/>
              </a:rPr>
              <a:t>with population above 2,000</a:t>
            </a:r>
          </a:p>
          <a:p>
            <a:pPr marL="285750" indent="-285750">
              <a:lnSpc>
                <a:spcPct val="115000"/>
              </a:lnSpc>
              <a:spcAft>
                <a:spcPts val="0"/>
              </a:spcAft>
              <a:buFont typeface="Wingdings" panose="05000000000000000000" pitchFamily="2" charset="2"/>
              <a:buChar char="§"/>
            </a:pPr>
            <a:endParaRPr lang="en-GB"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15000"/>
              </a:lnSpc>
              <a:spcAft>
                <a:spcPts val="0"/>
              </a:spcAft>
              <a:buFont typeface="Wingdings" panose="05000000000000000000" pitchFamily="2" charset="2"/>
              <a:buChar char="§"/>
            </a:pPr>
            <a:r>
              <a:rPr lang="en-GB" sz="1400" dirty="0">
                <a:solidFill>
                  <a:srgbClr val="000000"/>
                </a:solidFill>
                <a:latin typeface="Tahoma" panose="020B0604030504040204" pitchFamily="34" charset="0"/>
                <a:ea typeface="Tahoma" panose="020B0604030504040204" pitchFamily="34" charset="0"/>
                <a:cs typeface="Tahoma" panose="020B0604030504040204" pitchFamily="34" charset="0"/>
              </a:rPr>
              <a:t>Enhanced banking services in </a:t>
            </a:r>
            <a:r>
              <a:rPr lang="en-GB" sz="1400" b="1" dirty="0">
                <a:solidFill>
                  <a:srgbClr val="000000"/>
                </a:solidFill>
                <a:latin typeface="Tahoma" panose="020B0604030504040204" pitchFamily="34" charset="0"/>
                <a:ea typeface="Tahoma" panose="020B0604030504040204" pitchFamily="34" charset="0"/>
                <a:cs typeface="Tahoma" panose="020B0604030504040204" pitchFamily="34" charset="0"/>
              </a:rPr>
              <a:t>Tier 2 centres</a:t>
            </a:r>
          </a:p>
        </p:txBody>
      </p:sp>
      <p:sp>
        <p:nvSpPr>
          <p:cNvPr id="101" name="Rectangle 100">
            <a:extLst>
              <a:ext uri="{FF2B5EF4-FFF2-40B4-BE49-F238E27FC236}">
                <a16:creationId xmlns:a16="http://schemas.microsoft.com/office/drawing/2014/main" id="{ACA74B11-708A-4887-AE51-87F16B84079C}"/>
              </a:ext>
            </a:extLst>
          </p:cNvPr>
          <p:cNvSpPr/>
          <p:nvPr/>
        </p:nvSpPr>
        <p:spPr>
          <a:xfrm>
            <a:off x="9028372" y="1656490"/>
            <a:ext cx="3303140" cy="1791260"/>
          </a:xfrm>
          <a:prstGeom prst="rect">
            <a:avLst/>
          </a:prstGeom>
        </p:spPr>
        <p:txBody>
          <a:bodyPr wrap="square">
            <a:spAutoFit/>
          </a:bodyPr>
          <a:lstStyle/>
          <a:p>
            <a:pPr marL="285750" indent="-285750">
              <a:lnSpc>
                <a:spcPct val="115000"/>
              </a:lnSpc>
              <a:spcAft>
                <a:spcPts val="0"/>
              </a:spcAft>
              <a:buFont typeface="Wingdings" panose="05000000000000000000" pitchFamily="2" charset="2"/>
              <a:buChar char="§"/>
            </a:pPr>
            <a:r>
              <a:rPr lang="en-GB" sz="1400" dirty="0">
                <a:solidFill>
                  <a:srgbClr val="000000"/>
                </a:solidFill>
                <a:latin typeface="Tahoma" panose="020B0604030504040204" pitchFamily="34" charset="0"/>
                <a:ea typeface="Tahoma" panose="020B0604030504040204" pitchFamily="34" charset="0"/>
                <a:cs typeface="Tahoma" panose="020B0604030504040204" pitchFamily="34" charset="0"/>
              </a:rPr>
              <a:t>Banking services in </a:t>
            </a:r>
            <a:r>
              <a:rPr lang="en-GB" sz="1400" b="1" dirty="0">
                <a:solidFill>
                  <a:srgbClr val="000000"/>
                </a:solidFill>
                <a:latin typeface="Tahoma" panose="020B0604030504040204" pitchFamily="34" charset="0"/>
                <a:ea typeface="Tahoma" panose="020B0604030504040204" pitchFamily="34" charset="0"/>
                <a:cs typeface="Tahoma" panose="020B0604030504040204" pitchFamily="34" charset="0"/>
              </a:rPr>
              <a:t>490,000 unbanked villages </a:t>
            </a:r>
            <a:r>
              <a:rPr lang="en-GB" sz="1400" dirty="0">
                <a:solidFill>
                  <a:srgbClr val="000000"/>
                </a:solidFill>
                <a:latin typeface="Tahoma" panose="020B0604030504040204" pitchFamily="34" charset="0"/>
                <a:ea typeface="Tahoma" panose="020B0604030504040204" pitchFamily="34" charset="0"/>
                <a:cs typeface="Tahoma" panose="020B0604030504040204" pitchFamily="34" charset="0"/>
              </a:rPr>
              <a:t>with population below 2000</a:t>
            </a:r>
          </a:p>
          <a:p>
            <a:pPr marL="285750" indent="-285750">
              <a:lnSpc>
                <a:spcPct val="115000"/>
              </a:lnSpc>
              <a:spcAft>
                <a:spcPts val="0"/>
              </a:spcAft>
              <a:buFont typeface="Wingdings" panose="05000000000000000000" pitchFamily="2" charset="2"/>
              <a:buChar char="§"/>
            </a:pPr>
            <a:endParaRPr lang="en-GB" sz="14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285750" indent="-285750">
              <a:lnSpc>
                <a:spcPct val="115000"/>
              </a:lnSpc>
              <a:spcAft>
                <a:spcPts val="0"/>
              </a:spcAft>
              <a:buFont typeface="Wingdings" panose="05000000000000000000" pitchFamily="2" charset="2"/>
              <a:buChar char="§"/>
            </a:pPr>
            <a:r>
              <a:rPr lang="en-GB" sz="2000" b="1" dirty="0">
                <a:solidFill>
                  <a:srgbClr val="000000"/>
                </a:solidFill>
                <a:latin typeface="Tahoma" panose="020B0604030504040204" pitchFamily="34" charset="0"/>
                <a:ea typeface="Tahoma" panose="020B0604030504040204" pitchFamily="34" charset="0"/>
                <a:cs typeface="Tahoma" panose="020B0604030504040204" pitchFamily="34" charset="0"/>
              </a:rPr>
              <a:t>'Basic Savings Bank Deposit Account</a:t>
            </a:r>
            <a:r>
              <a:rPr lang="en-GB" sz="2000" dirty="0">
                <a:solidFill>
                  <a:srgbClr val="00000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76842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animBg="1"/>
      <p:bldP spid="54" grpId="0" animBg="1"/>
      <p:bldP spid="59" grpId="0" animBg="1"/>
      <p:bldP spid="64" grpId="0" animBg="1"/>
      <p:bldP spid="97" grpId="0"/>
      <p:bldP spid="98" grpId="0"/>
      <p:bldP spid="99" grpId="0"/>
      <p:bldP spid="100" grpId="0"/>
      <p:bldP spid="10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CFC4B5-710F-442D-9348-89F0C8D46DEE}"/>
              </a:ext>
            </a:extLst>
          </p:cNvPr>
          <p:cNvPicPr>
            <a:picLocks noChangeAspect="1"/>
          </p:cNvPicPr>
          <p:nvPr/>
        </p:nvPicPr>
        <p:blipFill>
          <a:blip r:embed="rId2"/>
          <a:stretch>
            <a:fillRect/>
          </a:stretch>
        </p:blipFill>
        <p:spPr>
          <a:xfrm>
            <a:off x="6275497" y="5592279"/>
            <a:ext cx="3023028" cy="797282"/>
          </a:xfrm>
          <a:prstGeom prst="rect">
            <a:avLst/>
          </a:prstGeom>
        </p:spPr>
      </p:pic>
      <p:pic>
        <p:nvPicPr>
          <p:cNvPr id="16" name="Picture 15">
            <a:extLst>
              <a:ext uri="{FF2B5EF4-FFF2-40B4-BE49-F238E27FC236}">
                <a16:creationId xmlns:a16="http://schemas.microsoft.com/office/drawing/2014/main" id="{B39A142C-2561-4372-819E-BCC6568720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3756" y="1068058"/>
            <a:ext cx="7704488" cy="4470208"/>
          </a:xfrm>
          <a:prstGeom prst="rect">
            <a:avLst/>
          </a:prstGeom>
        </p:spPr>
      </p:pic>
      <p:sp>
        <p:nvSpPr>
          <p:cNvPr id="6" name="Rectangle 57"/>
          <p:cNvSpPr>
            <a:spLocks noChangeArrowheads="1"/>
          </p:cNvSpPr>
          <p:nvPr/>
        </p:nvSpPr>
        <p:spPr bwMode="auto">
          <a:xfrm>
            <a:off x="3625797" y="5189015"/>
            <a:ext cx="2779173" cy="698501"/>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anchor="ctr"/>
          <a:lstStyle/>
          <a:p>
            <a:pPr>
              <a:buFont typeface="Wingdings" pitchFamily="2" charset="2"/>
              <a:buNone/>
              <a:defRPr/>
            </a:pPr>
            <a:r>
              <a:rPr lang="en-IN" altLang="ja-JP" b="1" dirty="0">
                <a:solidFill>
                  <a:schemeClr val="tx1"/>
                </a:solidFill>
                <a:latin typeface="Tahoma" pitchFamily="34" charset="0"/>
                <a:ea typeface="Tahoma" pitchFamily="34" charset="0"/>
                <a:cs typeface="Tahoma" pitchFamily="34" charset="0"/>
              </a:rPr>
              <a:t>SHOTARO KUMAGAI</a:t>
            </a:r>
            <a:endParaRPr lang="ja-JP" altLang="en-US" b="1" dirty="0">
              <a:solidFill>
                <a:schemeClr val="tx1"/>
              </a:solidFill>
              <a:latin typeface="Tahoma" pitchFamily="34" charset="0"/>
              <a:cs typeface="Tahoma" pitchFamily="34" charset="0"/>
            </a:endParaRPr>
          </a:p>
        </p:txBody>
      </p:sp>
      <p:sp>
        <p:nvSpPr>
          <p:cNvPr id="7" name="Rectangle 6">
            <a:extLst>
              <a:ext uri="{FF2B5EF4-FFF2-40B4-BE49-F238E27FC236}">
                <a16:creationId xmlns:a16="http://schemas.microsoft.com/office/drawing/2014/main" id="{E09A5340-76A5-477E-939E-7FC1F0658803}"/>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2E679ADD-94AC-4DB7-A64E-CF8757611F97}"/>
              </a:ext>
            </a:extLst>
          </p:cNvPr>
          <p:cNvSpPr>
            <a:spLocks noGrp="1"/>
          </p:cNvSpPr>
          <p:nvPr>
            <p:ph type="title"/>
          </p:nvPr>
        </p:nvSpPr>
        <p:spPr>
          <a:xfrm>
            <a:off x="596552" y="259266"/>
            <a:ext cx="11199930" cy="505736"/>
          </a:xfrm>
        </p:spPr>
        <p:txBody>
          <a:bodyPr>
            <a:noAutofit/>
          </a:bodyPr>
          <a:lstStyle/>
          <a:p>
            <a:r>
              <a:rPr lang="en-US" altLang="en-US" sz="3400" b="1" dirty="0">
                <a:solidFill>
                  <a:srgbClr val="003300"/>
                </a:solidFill>
                <a:latin typeface="Tahoma" pitchFamily="34" charset="0"/>
                <a:cs typeface="Tahoma" pitchFamily="34" charset="0"/>
              </a:rPr>
              <a:t>About the Authors</a:t>
            </a:r>
            <a:endParaRPr lang="en-SG" altLang="en-US" sz="3400" b="1" dirty="0">
              <a:solidFill>
                <a:srgbClr val="003300"/>
              </a:solidFill>
              <a:latin typeface="Tahoma" pitchFamily="34" charset="0"/>
              <a:cs typeface="Tahoma" pitchFamily="34" charset="0"/>
            </a:endParaRPr>
          </a:p>
        </p:txBody>
      </p:sp>
      <p:sp>
        <p:nvSpPr>
          <p:cNvPr id="10" name="Rectangle 9">
            <a:extLst>
              <a:ext uri="{FF2B5EF4-FFF2-40B4-BE49-F238E27FC236}">
                <a16:creationId xmlns:a16="http://schemas.microsoft.com/office/drawing/2014/main" id="{EEC7B788-EAE4-439D-AE85-ADE65EEE0063}"/>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person standing in front of a store&#10;&#10;Description generated with high confidence">
            <a:extLst>
              <a:ext uri="{FF2B5EF4-FFF2-40B4-BE49-F238E27FC236}">
                <a16:creationId xmlns:a16="http://schemas.microsoft.com/office/drawing/2014/main" id="{5F1F0F1D-B7FC-4F79-AC36-90CB331425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3411" y="1590262"/>
            <a:ext cx="4753509" cy="3170600"/>
          </a:xfrm>
          <a:prstGeom prst="rect">
            <a:avLst/>
          </a:prstGeom>
        </p:spPr>
      </p:pic>
      <p:sp>
        <p:nvSpPr>
          <p:cNvPr id="13" name="Rectangle 57">
            <a:extLst>
              <a:ext uri="{FF2B5EF4-FFF2-40B4-BE49-F238E27FC236}">
                <a16:creationId xmlns:a16="http://schemas.microsoft.com/office/drawing/2014/main" id="{AA87BA85-9C9A-4AC0-BB5C-28C869E4ECBF}"/>
              </a:ext>
            </a:extLst>
          </p:cNvPr>
          <p:cNvSpPr>
            <a:spLocks noChangeArrowheads="1"/>
          </p:cNvSpPr>
          <p:nvPr/>
        </p:nvSpPr>
        <p:spPr bwMode="auto">
          <a:xfrm>
            <a:off x="6619508" y="5189014"/>
            <a:ext cx="2541508" cy="698501"/>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anchor="ctr"/>
          <a:lstStyle/>
          <a:p>
            <a:pPr>
              <a:buFont typeface="Wingdings" pitchFamily="2" charset="2"/>
              <a:buNone/>
              <a:defRPr/>
            </a:pPr>
            <a:r>
              <a:rPr lang="en-IN" altLang="ja-JP" b="1" dirty="0">
                <a:solidFill>
                  <a:schemeClr val="tx1"/>
                </a:solidFill>
                <a:latin typeface="Tahoma" pitchFamily="34" charset="0"/>
                <a:ea typeface="Tahoma" pitchFamily="34" charset="0"/>
                <a:cs typeface="Tahoma" pitchFamily="34" charset="0"/>
              </a:rPr>
              <a:t>RATUL RANA</a:t>
            </a:r>
            <a:endParaRPr lang="ja-JP" altLang="en-US" b="1" dirty="0">
              <a:solidFill>
                <a:schemeClr val="tx1"/>
              </a:solidFill>
              <a:latin typeface="Tahoma" pitchFamily="34" charset="0"/>
              <a:cs typeface="Tahoma" pitchFamily="34" charset="0"/>
            </a:endParaRPr>
          </a:p>
        </p:txBody>
      </p:sp>
      <p:pic>
        <p:nvPicPr>
          <p:cNvPr id="11" name="Picture 10">
            <a:extLst>
              <a:ext uri="{FF2B5EF4-FFF2-40B4-BE49-F238E27FC236}">
                <a16:creationId xmlns:a16="http://schemas.microsoft.com/office/drawing/2014/main" id="{7138AB43-9213-41CF-8622-E6944CF74CE0}"/>
              </a:ext>
            </a:extLst>
          </p:cNvPr>
          <p:cNvPicPr>
            <a:picLocks noChangeAspect="1"/>
          </p:cNvPicPr>
          <p:nvPr/>
        </p:nvPicPr>
        <p:blipFill>
          <a:blip r:embed="rId5"/>
          <a:stretch>
            <a:fillRect/>
          </a:stretch>
        </p:blipFill>
        <p:spPr>
          <a:xfrm>
            <a:off x="3625797" y="5661828"/>
            <a:ext cx="2381357" cy="797283"/>
          </a:xfrm>
          <a:prstGeom prst="rect">
            <a:avLst/>
          </a:prstGeom>
        </p:spPr>
      </p:pic>
      <p:sp>
        <p:nvSpPr>
          <p:cNvPr id="14" name="Rectangle 1">
            <a:extLst>
              <a:ext uri="{FF2B5EF4-FFF2-40B4-BE49-F238E27FC236}">
                <a16:creationId xmlns:a16="http://schemas.microsoft.com/office/drawing/2014/main" id="{030AFF66-B283-40C8-A88D-6AA877A4C2D1}"/>
              </a:ext>
            </a:extLst>
          </p:cNvPr>
          <p:cNvSpPr>
            <a:spLocks noChangeArrowheads="1"/>
          </p:cNvSpPr>
          <p:nvPr/>
        </p:nvSpPr>
        <p:spPr bwMode="auto">
          <a:xfrm>
            <a:off x="3867509" y="6443574"/>
            <a:ext cx="53449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algn="ctr" eaLnBrk="1" hangingPunct="1">
              <a:lnSpc>
                <a:spcPct val="100000"/>
              </a:lnSpc>
              <a:buFont typeface="Wingdings" pitchFamily="2" charset="2"/>
              <a:buNone/>
            </a:pPr>
            <a:r>
              <a:rPr lang="en-GB" altLang="en-US" sz="1400" b="1" dirty="0">
                <a:solidFill>
                  <a:srgbClr val="003300"/>
                </a:solidFill>
                <a:latin typeface="Tahoma" pitchFamily="34" charset="0"/>
              </a:rPr>
              <a:t> Sumitomo Mitsui Financial Group (SMFG) companies</a:t>
            </a:r>
            <a:endParaRPr lang="en-SG" altLang="en-US" sz="1400" dirty="0">
              <a:solidFill>
                <a:srgbClr val="003300"/>
              </a:solidFill>
              <a:latin typeface="Tahoma" pitchFamily="34" charset="0"/>
            </a:endParaRPr>
          </a:p>
        </p:txBody>
      </p:sp>
    </p:spTree>
    <p:extLst>
      <p:ext uri="{BB962C8B-B14F-4D97-AF65-F5344CB8AC3E}">
        <p14:creationId xmlns:p14="http://schemas.microsoft.com/office/powerpoint/2010/main" val="350212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9DED5746-B2B6-4289-A051-F08C4ABC81DE}"/>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PHASE II : Focus on Access</a:t>
            </a:r>
            <a:endParaRPr lang="en-SG" altLang="en-US" sz="3400" b="1" dirty="0">
              <a:solidFill>
                <a:srgbClr val="003300"/>
              </a:solidFill>
              <a:latin typeface="Tahoma" pitchFamily="34" charset="0"/>
              <a:cs typeface="Tahoma" pitchFamily="34" charset="0"/>
            </a:endParaRPr>
          </a:p>
        </p:txBody>
      </p:sp>
      <p:sp>
        <p:nvSpPr>
          <p:cNvPr id="4" name="Rectangle 3">
            <a:extLst>
              <a:ext uri="{FF2B5EF4-FFF2-40B4-BE49-F238E27FC236}">
                <a16:creationId xmlns:a16="http://schemas.microsoft.com/office/drawing/2014/main" id="{19063807-4CAB-453C-9D2B-D6E34386E441}"/>
              </a:ext>
            </a:extLst>
          </p:cNvPr>
          <p:cNvSpPr/>
          <p:nvPr/>
        </p:nvSpPr>
        <p:spPr>
          <a:xfrm>
            <a:off x="5395803" y="4250995"/>
            <a:ext cx="1701107" cy="1107996"/>
          </a:xfrm>
          <a:prstGeom prst="rect">
            <a:avLst/>
          </a:prstGeom>
        </p:spPr>
        <p:txBody>
          <a:bodyPr wrap="none">
            <a:spAutoFit/>
          </a:bodyPr>
          <a:lstStyle/>
          <a:p>
            <a:pPr algn="ct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Bank </a:t>
            </a:r>
          </a:p>
          <a:p>
            <a:pPr algn="ct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Branches </a:t>
            </a:r>
          </a:p>
          <a:p>
            <a:pPr algn="ctr"/>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[June 2017]</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77" name="Rectangle 76">
            <a:extLst>
              <a:ext uri="{FF2B5EF4-FFF2-40B4-BE49-F238E27FC236}">
                <a16:creationId xmlns:a16="http://schemas.microsoft.com/office/drawing/2014/main" id="{3EF05C2E-0FBA-477C-9C86-15A0573C5FAB}"/>
              </a:ext>
            </a:extLst>
          </p:cNvPr>
          <p:cNvSpPr/>
          <p:nvPr/>
        </p:nvSpPr>
        <p:spPr>
          <a:xfrm>
            <a:off x="9141768" y="4256849"/>
            <a:ext cx="2316660" cy="835613"/>
          </a:xfrm>
          <a:prstGeom prst="rect">
            <a:avLst/>
          </a:prstGeom>
        </p:spPr>
        <p:txBody>
          <a:bodyPr wrap="none">
            <a:spAutoFit/>
          </a:bodyPr>
          <a:lstStyle/>
          <a:p>
            <a:pPr algn="ctr">
              <a:lnSpc>
                <a:spcPct val="115000"/>
              </a:lnSpc>
              <a:spcAft>
                <a:spcPts val="0"/>
              </a:spcAft>
            </a:pP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ATMs</a:t>
            </a:r>
          </a:p>
          <a:p>
            <a:pPr algn="ctr">
              <a:lnSpc>
                <a:spcPct val="115000"/>
              </a:lnSpc>
              <a:spcAft>
                <a:spcPts val="0"/>
              </a:spcAft>
            </a:pPr>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[September 2017]</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82" name="Rectangle 81">
            <a:extLst>
              <a:ext uri="{FF2B5EF4-FFF2-40B4-BE49-F238E27FC236}">
                <a16:creationId xmlns:a16="http://schemas.microsoft.com/office/drawing/2014/main" id="{4900E7B8-81D8-4E2B-8E96-DF4F06EAC87D}"/>
              </a:ext>
            </a:extLst>
          </p:cNvPr>
          <p:cNvSpPr/>
          <p:nvPr/>
        </p:nvSpPr>
        <p:spPr>
          <a:xfrm>
            <a:off x="874377" y="4171600"/>
            <a:ext cx="2630848" cy="1107996"/>
          </a:xfrm>
          <a:prstGeom prst="rect">
            <a:avLst/>
          </a:prstGeom>
        </p:spPr>
        <p:txBody>
          <a:bodyPr wrap="none">
            <a:spAutoFit/>
          </a:bodyPr>
          <a:lstStyle/>
          <a:p>
            <a:pPr algn="ctr">
              <a:spcAft>
                <a:spcPts val="0"/>
              </a:spcAft>
            </a:pP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Business </a:t>
            </a:r>
          </a:p>
          <a:p>
            <a:pPr algn="ctr">
              <a:spcAft>
                <a:spcPts val="0"/>
              </a:spcAft>
            </a:pP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Correspondents</a:t>
            </a:r>
          </a:p>
          <a:p>
            <a:pPr algn="ctr">
              <a:spcAft>
                <a:spcPts val="0"/>
              </a:spcAft>
            </a:pPr>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[March 2017]</a:t>
            </a:r>
            <a:endParaRPr lang="en-GB" dirty="0">
              <a:latin typeface="Tahoma" panose="020B0604030504040204" pitchFamily="34" charset="0"/>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3111AF44-475B-4764-BAF0-1493ACF31E49}"/>
              </a:ext>
            </a:extLst>
          </p:cNvPr>
          <p:cNvGrpSpPr/>
          <p:nvPr/>
        </p:nvGrpSpPr>
        <p:grpSpPr>
          <a:xfrm>
            <a:off x="1255206" y="2154078"/>
            <a:ext cx="2189141" cy="2017448"/>
            <a:chOff x="3004562" y="894166"/>
            <a:chExt cx="2189141" cy="2017448"/>
          </a:xfrm>
        </p:grpSpPr>
        <p:sp>
          <p:nvSpPr>
            <p:cNvPr id="84" name="Freeform 6">
              <a:extLst>
                <a:ext uri="{FF2B5EF4-FFF2-40B4-BE49-F238E27FC236}">
                  <a16:creationId xmlns:a16="http://schemas.microsoft.com/office/drawing/2014/main" id="{3CB8183F-7665-454D-B294-EF2E064A760F}"/>
                </a:ext>
              </a:extLst>
            </p:cNvPr>
            <p:cNvSpPr/>
            <p:nvPr/>
          </p:nvSpPr>
          <p:spPr>
            <a:xfrm flipV="1">
              <a:off x="3004562" y="894166"/>
              <a:ext cx="2189141" cy="2017448"/>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rgbClr val="98F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a:extLst>
                <a:ext uri="{FF2B5EF4-FFF2-40B4-BE49-F238E27FC236}">
                  <a16:creationId xmlns:a16="http://schemas.microsoft.com/office/drawing/2014/main" id="{50DA3292-EE0B-4B5F-A3B9-97982B2C864F}"/>
                </a:ext>
              </a:extLst>
            </p:cNvPr>
            <p:cNvSpPr txBox="1"/>
            <p:nvPr/>
          </p:nvSpPr>
          <p:spPr>
            <a:xfrm>
              <a:off x="3422980" y="1569085"/>
              <a:ext cx="1273157" cy="584775"/>
            </a:xfrm>
            <a:prstGeom prst="rect">
              <a:avLst/>
            </a:prstGeom>
            <a:noFill/>
          </p:spPr>
          <p:txBody>
            <a:bodyPr wrap="square">
              <a:spAutoFit/>
            </a:bodyPr>
            <a:lstStyle/>
            <a:p>
              <a:pPr algn="ctr">
                <a:defRPr/>
              </a:pPr>
              <a:r>
                <a:rPr lang="en-US" sz="3200" b="1" dirty="0">
                  <a:latin typeface="Tahoma" panose="020B0604030504040204" pitchFamily="34" charset="0"/>
                  <a:ea typeface="Tahoma" panose="020B0604030504040204" pitchFamily="34" charset="0"/>
                  <a:cs typeface="Tahoma" panose="020B0604030504040204" pitchFamily="34" charset="0"/>
                </a:rPr>
                <a:t>547k</a:t>
              </a:r>
            </a:p>
          </p:txBody>
        </p:sp>
      </p:grpSp>
      <p:grpSp>
        <p:nvGrpSpPr>
          <p:cNvPr id="86" name="Group 85">
            <a:extLst>
              <a:ext uri="{FF2B5EF4-FFF2-40B4-BE49-F238E27FC236}">
                <a16:creationId xmlns:a16="http://schemas.microsoft.com/office/drawing/2014/main" id="{5279A962-15AD-4D9B-B6BD-F05EFD4E8AEE}"/>
              </a:ext>
            </a:extLst>
          </p:cNvPr>
          <p:cNvGrpSpPr/>
          <p:nvPr/>
        </p:nvGrpSpPr>
        <p:grpSpPr>
          <a:xfrm>
            <a:off x="5210819" y="2188093"/>
            <a:ext cx="2189141" cy="2017448"/>
            <a:chOff x="3004562" y="894166"/>
            <a:chExt cx="2189141" cy="2017448"/>
          </a:xfrm>
        </p:grpSpPr>
        <p:sp>
          <p:nvSpPr>
            <p:cNvPr id="88" name="Freeform 6">
              <a:extLst>
                <a:ext uri="{FF2B5EF4-FFF2-40B4-BE49-F238E27FC236}">
                  <a16:creationId xmlns:a16="http://schemas.microsoft.com/office/drawing/2014/main" id="{68097D5E-218C-44E3-B45D-061EF6279BBB}"/>
                </a:ext>
              </a:extLst>
            </p:cNvPr>
            <p:cNvSpPr/>
            <p:nvPr/>
          </p:nvSpPr>
          <p:spPr>
            <a:xfrm flipV="1">
              <a:off x="3004562" y="894166"/>
              <a:ext cx="2189141" cy="2017448"/>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rgbClr val="98F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BCE1E5C2-82BD-4953-990C-A2B3B0B965C1}"/>
                </a:ext>
              </a:extLst>
            </p:cNvPr>
            <p:cNvSpPr txBox="1"/>
            <p:nvPr/>
          </p:nvSpPr>
          <p:spPr>
            <a:xfrm>
              <a:off x="3422980" y="1569085"/>
              <a:ext cx="1273157" cy="584775"/>
            </a:xfrm>
            <a:prstGeom prst="rect">
              <a:avLst/>
            </a:prstGeom>
            <a:noFill/>
          </p:spPr>
          <p:txBody>
            <a:bodyPr wrap="square">
              <a:spAutoFit/>
            </a:bodyPr>
            <a:lstStyle/>
            <a:p>
              <a:pPr algn="ctr">
                <a:defRPr/>
              </a:pPr>
              <a:r>
                <a:rPr lang="en-US" sz="3200" b="1" dirty="0">
                  <a:latin typeface="Tahoma" panose="020B0604030504040204" pitchFamily="34" charset="0"/>
                  <a:ea typeface="Tahoma" panose="020B0604030504040204" pitchFamily="34" charset="0"/>
                  <a:cs typeface="Tahoma" panose="020B0604030504040204" pitchFamily="34" charset="0"/>
                </a:rPr>
                <a:t>122k</a:t>
              </a:r>
            </a:p>
          </p:txBody>
        </p:sp>
      </p:grpSp>
      <p:grpSp>
        <p:nvGrpSpPr>
          <p:cNvPr id="90" name="Group 89">
            <a:extLst>
              <a:ext uri="{FF2B5EF4-FFF2-40B4-BE49-F238E27FC236}">
                <a16:creationId xmlns:a16="http://schemas.microsoft.com/office/drawing/2014/main" id="{71C8CE82-20D8-4A49-8DC3-F98BB33D108B}"/>
              </a:ext>
            </a:extLst>
          </p:cNvPr>
          <p:cNvGrpSpPr/>
          <p:nvPr/>
        </p:nvGrpSpPr>
        <p:grpSpPr>
          <a:xfrm>
            <a:off x="9199874" y="2174840"/>
            <a:ext cx="2189141" cy="2017448"/>
            <a:chOff x="3004562" y="894166"/>
            <a:chExt cx="2189141" cy="2017448"/>
          </a:xfrm>
        </p:grpSpPr>
        <p:sp>
          <p:nvSpPr>
            <p:cNvPr id="91" name="Freeform 6">
              <a:extLst>
                <a:ext uri="{FF2B5EF4-FFF2-40B4-BE49-F238E27FC236}">
                  <a16:creationId xmlns:a16="http://schemas.microsoft.com/office/drawing/2014/main" id="{79E91CC4-B080-4EC3-807E-E4A93131AF5D}"/>
                </a:ext>
              </a:extLst>
            </p:cNvPr>
            <p:cNvSpPr/>
            <p:nvPr/>
          </p:nvSpPr>
          <p:spPr>
            <a:xfrm flipV="1">
              <a:off x="3004562" y="894166"/>
              <a:ext cx="2189141" cy="2017448"/>
            </a:xfrm>
            <a:custGeom>
              <a:avLst/>
              <a:gdLst>
                <a:gd name="connsiteX0" fmla="*/ 971829 w 2671591"/>
                <a:gd name="connsiteY0" fmla="*/ 311 h 2234714"/>
                <a:gd name="connsiteX1" fmla="*/ 1658132 w 2671591"/>
                <a:gd name="connsiteY1" fmla="*/ 121675 h 2234714"/>
                <a:gd name="connsiteX2" fmla="*/ 2391482 w 2671591"/>
                <a:gd name="connsiteY2" fmla="*/ 570868 h 2234714"/>
                <a:gd name="connsiteX3" fmla="*/ 2671591 w 2671591"/>
                <a:gd name="connsiteY3" fmla="*/ 1127080 h 2234714"/>
                <a:gd name="connsiteX4" fmla="*/ 2398520 w 2671591"/>
                <a:gd name="connsiteY4" fmla="*/ 1555152 h 2234714"/>
                <a:gd name="connsiteX5" fmla="*/ 1656724 w 2671591"/>
                <a:gd name="connsiteY5" fmla="*/ 2040957 h 2234714"/>
                <a:gd name="connsiteX6" fmla="*/ 436351 w 2671591"/>
                <a:gd name="connsiteY6" fmla="*/ 2146567 h 2234714"/>
                <a:gd name="connsiteX7" fmla="*/ 0 w 2671591"/>
                <a:gd name="connsiteY7" fmla="*/ 1127080 h 2234714"/>
                <a:gd name="connsiteX8" fmla="*/ 453241 w 2671591"/>
                <a:gd name="connsiteY8" fmla="*/ 130124 h 2234714"/>
                <a:gd name="connsiteX9" fmla="*/ 971829 w 2671591"/>
                <a:gd name="connsiteY9" fmla="*/ 311 h 223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1591" h="2234714">
                  <a:moveTo>
                    <a:pt x="971829" y="311"/>
                  </a:moveTo>
                  <a:cubicBezTo>
                    <a:pt x="1208558" y="-4512"/>
                    <a:pt x="1452273" y="47220"/>
                    <a:pt x="1658132" y="121675"/>
                  </a:cubicBezTo>
                  <a:cubicBezTo>
                    <a:pt x="1922757" y="217427"/>
                    <a:pt x="2191606" y="370914"/>
                    <a:pt x="2391482" y="570868"/>
                  </a:cubicBezTo>
                  <a:cubicBezTo>
                    <a:pt x="2536463" y="715906"/>
                    <a:pt x="2671591" y="914452"/>
                    <a:pt x="2671591" y="1127080"/>
                  </a:cubicBezTo>
                  <a:cubicBezTo>
                    <a:pt x="2671591" y="1267893"/>
                    <a:pt x="2492828" y="1465031"/>
                    <a:pt x="2398520" y="1555152"/>
                  </a:cubicBezTo>
                  <a:cubicBezTo>
                    <a:pt x="2188790" y="1755106"/>
                    <a:pt x="1919942" y="1922674"/>
                    <a:pt x="1656724" y="2040957"/>
                  </a:cubicBezTo>
                  <a:cubicBezTo>
                    <a:pt x="1309052" y="2194443"/>
                    <a:pt x="796691" y="2329623"/>
                    <a:pt x="436351" y="2146567"/>
                  </a:cubicBezTo>
                  <a:cubicBezTo>
                    <a:pt x="71787" y="1960693"/>
                    <a:pt x="0" y="1496010"/>
                    <a:pt x="0" y="1127080"/>
                  </a:cubicBezTo>
                  <a:cubicBezTo>
                    <a:pt x="0" y="742660"/>
                    <a:pt x="95716" y="334303"/>
                    <a:pt x="453241" y="130124"/>
                  </a:cubicBezTo>
                  <a:cubicBezTo>
                    <a:pt x="607811" y="42027"/>
                    <a:pt x="787708" y="4063"/>
                    <a:pt x="971829" y="311"/>
                  </a:cubicBezTo>
                  <a:close/>
                </a:path>
              </a:pathLst>
            </a:custGeom>
            <a:solidFill>
              <a:srgbClr val="98F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5EDEC478-832B-4579-9937-7D28BD1E39A5}"/>
                </a:ext>
              </a:extLst>
            </p:cNvPr>
            <p:cNvSpPr txBox="1"/>
            <p:nvPr/>
          </p:nvSpPr>
          <p:spPr>
            <a:xfrm>
              <a:off x="3422980" y="1569085"/>
              <a:ext cx="1273157" cy="584775"/>
            </a:xfrm>
            <a:prstGeom prst="rect">
              <a:avLst/>
            </a:prstGeom>
            <a:noFill/>
          </p:spPr>
          <p:txBody>
            <a:bodyPr wrap="square">
              <a:spAutoFit/>
            </a:bodyPr>
            <a:lstStyle/>
            <a:p>
              <a:pPr algn="ctr">
                <a:defRPr/>
              </a:pPr>
              <a:r>
                <a:rPr lang="en-US" sz="3200" b="1" dirty="0">
                  <a:latin typeface="Tahoma" panose="020B0604030504040204" pitchFamily="34" charset="0"/>
                  <a:ea typeface="Tahoma" panose="020B0604030504040204" pitchFamily="34" charset="0"/>
                  <a:cs typeface="Tahoma" panose="020B0604030504040204" pitchFamily="34" charset="0"/>
                </a:rPr>
                <a:t>221k</a:t>
              </a:r>
            </a:p>
          </p:txBody>
        </p:sp>
      </p:grpSp>
    </p:spTree>
    <p:extLst>
      <p:ext uri="{BB962C8B-B14F-4D97-AF65-F5344CB8AC3E}">
        <p14:creationId xmlns:p14="http://schemas.microsoft.com/office/powerpoint/2010/main" val="65991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9DED5746-B2B6-4289-A051-F08C4ABC81DE}"/>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PHASE I &amp; II : TAKING STOCK (1/2) </a:t>
            </a:r>
            <a:endParaRPr lang="en-SG" altLang="en-US" sz="3400" b="1" dirty="0">
              <a:solidFill>
                <a:srgbClr val="003300"/>
              </a:solidFill>
              <a:latin typeface="Tahoma" pitchFamily="34" charset="0"/>
              <a:cs typeface="Tahoma" pitchFamily="34" charset="0"/>
            </a:endParaRPr>
          </a:p>
        </p:txBody>
      </p:sp>
      <p:pic>
        <p:nvPicPr>
          <p:cNvPr id="5" name="Picture 4">
            <a:extLst>
              <a:ext uri="{FF2B5EF4-FFF2-40B4-BE49-F238E27FC236}">
                <a16:creationId xmlns:a16="http://schemas.microsoft.com/office/drawing/2014/main" id="{8FF30F47-8F57-49E3-B502-413222CADFA9}"/>
              </a:ext>
            </a:extLst>
          </p:cNvPr>
          <p:cNvPicPr>
            <a:picLocks noChangeAspect="1"/>
          </p:cNvPicPr>
          <p:nvPr/>
        </p:nvPicPr>
        <p:blipFill rotWithShape="1">
          <a:blip r:embed="rId2"/>
          <a:srcRect r="50000"/>
          <a:stretch/>
        </p:blipFill>
        <p:spPr>
          <a:xfrm>
            <a:off x="2059121" y="1566844"/>
            <a:ext cx="7790557" cy="4819465"/>
          </a:xfrm>
          <a:prstGeom prst="rect">
            <a:avLst/>
          </a:prstGeom>
        </p:spPr>
      </p:pic>
      <p:sp>
        <p:nvSpPr>
          <p:cNvPr id="13" name="Rectangle 12">
            <a:extLst>
              <a:ext uri="{FF2B5EF4-FFF2-40B4-BE49-F238E27FC236}">
                <a16:creationId xmlns:a16="http://schemas.microsoft.com/office/drawing/2014/main" id="{362B0320-D23D-466A-B3C8-9C836729C9D5}"/>
              </a:ext>
            </a:extLst>
          </p:cNvPr>
          <p:cNvSpPr/>
          <p:nvPr/>
        </p:nvSpPr>
        <p:spPr>
          <a:xfrm>
            <a:off x="2191577" y="1297482"/>
            <a:ext cx="4658648" cy="378693"/>
          </a:xfrm>
          <a:prstGeom prst="rect">
            <a:avLst/>
          </a:prstGeom>
        </p:spPr>
        <p:txBody>
          <a:bodyPr wrap="none">
            <a:spAutoFit/>
          </a:bodyPr>
          <a:lstStyle/>
          <a:p>
            <a:pPr>
              <a:lnSpc>
                <a:spcPct val="115000"/>
              </a:lnSpc>
              <a:spcAft>
                <a:spcPts val="0"/>
              </a:spcAft>
            </a:pPr>
            <a:r>
              <a:rPr lang="en-US" b="1" dirty="0" err="1">
                <a:solidFill>
                  <a:srgbClr val="000000"/>
                </a:solidFill>
                <a:latin typeface="Tahoma" panose="020B0604030504040204" pitchFamily="34" charset="0"/>
                <a:ea typeface="Tahoma" panose="020B0604030504040204" pitchFamily="34" charset="0"/>
                <a:cs typeface="Tahoma" panose="020B0604030504040204" pitchFamily="34" charset="0"/>
              </a:rPr>
              <a:t>Availment</a:t>
            </a:r>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 of Banking Services in India</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874D1061-401E-4400-97D6-E0DB02A1DB34}"/>
              </a:ext>
            </a:extLst>
          </p:cNvPr>
          <p:cNvSpPr/>
          <p:nvPr/>
        </p:nvSpPr>
        <p:spPr>
          <a:xfrm>
            <a:off x="7623313" y="2554357"/>
            <a:ext cx="685800" cy="437321"/>
          </a:xfrm>
          <a:prstGeom prst="rect">
            <a:avLst/>
          </a:prstGeom>
          <a:noFill/>
          <a:ln w="571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7686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F60EF091-6D39-4019-BD49-BEC45FEEC922}"/>
              </a:ext>
            </a:extLst>
          </p:cNvPr>
          <p:cNvGrpSpPr/>
          <p:nvPr/>
        </p:nvGrpSpPr>
        <p:grpSpPr>
          <a:xfrm>
            <a:off x="431163" y="2040391"/>
            <a:ext cx="5164524" cy="3045840"/>
            <a:chOff x="431163" y="2040391"/>
            <a:chExt cx="5164524" cy="3045840"/>
          </a:xfrm>
        </p:grpSpPr>
        <p:pic>
          <p:nvPicPr>
            <p:cNvPr id="3" name="Picture 2">
              <a:extLst>
                <a:ext uri="{FF2B5EF4-FFF2-40B4-BE49-F238E27FC236}">
                  <a16:creationId xmlns:a16="http://schemas.microsoft.com/office/drawing/2014/main" id="{D9E5B901-C56D-4992-A8D9-C4B2F0B481AB}"/>
                </a:ext>
              </a:extLst>
            </p:cNvPr>
            <p:cNvPicPr>
              <a:picLocks noChangeAspect="1"/>
            </p:cNvPicPr>
            <p:nvPr/>
          </p:nvPicPr>
          <p:blipFill>
            <a:blip r:embed="rId2"/>
            <a:stretch>
              <a:fillRect/>
            </a:stretch>
          </p:blipFill>
          <p:spPr>
            <a:xfrm>
              <a:off x="984012" y="2040391"/>
              <a:ext cx="3995537" cy="2430561"/>
            </a:xfrm>
            <a:prstGeom prst="rect">
              <a:avLst/>
            </a:prstGeom>
          </p:spPr>
        </p:pic>
        <p:graphicFrame>
          <p:nvGraphicFramePr>
            <p:cNvPr id="33" name="Chart 32">
              <a:extLst>
                <a:ext uri="{FF2B5EF4-FFF2-40B4-BE49-F238E27FC236}">
                  <a16:creationId xmlns:a16="http://schemas.microsoft.com/office/drawing/2014/main" id="{BC5E7EC1-12F9-4992-B659-75AEF3FA462D}"/>
                </a:ext>
              </a:extLst>
            </p:cNvPr>
            <p:cNvGraphicFramePr>
              <a:graphicFrameLocks/>
            </p:cNvGraphicFramePr>
            <p:nvPr>
              <p:extLst>
                <p:ext uri="{D42A27DB-BD31-4B8C-83A1-F6EECF244321}">
                  <p14:modId xmlns:p14="http://schemas.microsoft.com/office/powerpoint/2010/main" val="1790693070"/>
                </p:ext>
              </p:extLst>
            </p:nvPr>
          </p:nvGraphicFramePr>
          <p:xfrm>
            <a:off x="619989" y="2354180"/>
            <a:ext cx="2634269" cy="2034021"/>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a:extLst>
                <a:ext uri="{FF2B5EF4-FFF2-40B4-BE49-F238E27FC236}">
                  <a16:creationId xmlns:a16="http://schemas.microsoft.com/office/drawing/2014/main" id="{AB25256B-1A62-4DAD-8FF6-EE1AD7F4D503}"/>
                </a:ext>
              </a:extLst>
            </p:cNvPr>
            <p:cNvSpPr txBox="1"/>
            <p:nvPr/>
          </p:nvSpPr>
          <p:spPr>
            <a:xfrm>
              <a:off x="1336917" y="2079545"/>
              <a:ext cx="1135912" cy="400110"/>
            </a:xfrm>
            <a:prstGeom prst="rect">
              <a:avLst/>
            </a:prstGeom>
            <a:solidFill>
              <a:schemeClr val="bg1"/>
            </a:solidFill>
          </p:spPr>
          <p:txBody>
            <a:bodyPr wrap="square">
              <a:spAutoFit/>
            </a:bodyPr>
            <a:lstStyle/>
            <a:p>
              <a:pPr algn="ctr">
                <a:defRPr/>
              </a:pP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2011</a:t>
              </a:r>
            </a:p>
          </p:txBody>
        </p:sp>
        <p:sp>
          <p:nvSpPr>
            <p:cNvPr id="30" name="TextBox 29">
              <a:extLst>
                <a:ext uri="{FF2B5EF4-FFF2-40B4-BE49-F238E27FC236}">
                  <a16:creationId xmlns:a16="http://schemas.microsoft.com/office/drawing/2014/main" id="{F492FBF3-D2A8-494B-8129-25417B63EF38}"/>
                </a:ext>
              </a:extLst>
            </p:cNvPr>
            <p:cNvSpPr txBox="1"/>
            <p:nvPr/>
          </p:nvSpPr>
          <p:spPr>
            <a:xfrm>
              <a:off x="3577842" y="2068984"/>
              <a:ext cx="1135912" cy="400110"/>
            </a:xfrm>
            <a:prstGeom prst="rect">
              <a:avLst/>
            </a:prstGeom>
            <a:solidFill>
              <a:schemeClr val="bg1"/>
            </a:solidFill>
          </p:spPr>
          <p:txBody>
            <a:bodyPr wrap="square">
              <a:spAutoFit/>
            </a:bodyPr>
            <a:lstStyle/>
            <a:p>
              <a:pPr algn="ctr">
                <a:defRPr/>
              </a:pP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2014</a:t>
              </a:r>
            </a:p>
          </p:txBody>
        </p:sp>
        <p:sp>
          <p:nvSpPr>
            <p:cNvPr id="34" name="TextBox 33">
              <a:extLst>
                <a:ext uri="{FF2B5EF4-FFF2-40B4-BE49-F238E27FC236}">
                  <a16:creationId xmlns:a16="http://schemas.microsoft.com/office/drawing/2014/main" id="{89891D94-6E89-4A98-B82C-ED55CEC5E1C2}"/>
                </a:ext>
              </a:extLst>
            </p:cNvPr>
            <p:cNvSpPr txBox="1"/>
            <p:nvPr/>
          </p:nvSpPr>
          <p:spPr>
            <a:xfrm>
              <a:off x="1383082" y="3105067"/>
              <a:ext cx="1135912" cy="523220"/>
            </a:xfrm>
            <a:prstGeom prst="rect">
              <a:avLst/>
            </a:prstGeom>
            <a:solidFill>
              <a:schemeClr val="bg1"/>
            </a:solidFill>
          </p:spPr>
          <p:txBody>
            <a:bodyPr wrap="square">
              <a:spAutoFit/>
            </a:bodyPr>
            <a:lstStyle/>
            <a:p>
              <a:pPr algn="ctr">
                <a:defRPr/>
              </a:pP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11%</a:t>
              </a:r>
            </a:p>
          </p:txBody>
        </p:sp>
        <p:graphicFrame>
          <p:nvGraphicFramePr>
            <p:cNvPr id="35" name="Chart 34">
              <a:extLst>
                <a:ext uri="{FF2B5EF4-FFF2-40B4-BE49-F238E27FC236}">
                  <a16:creationId xmlns:a16="http://schemas.microsoft.com/office/drawing/2014/main" id="{330A7763-FF50-4327-8413-25CEC4F742F6}"/>
                </a:ext>
              </a:extLst>
            </p:cNvPr>
            <p:cNvGraphicFramePr>
              <a:graphicFrameLocks/>
            </p:cNvGraphicFramePr>
            <p:nvPr>
              <p:extLst>
                <p:ext uri="{D42A27DB-BD31-4B8C-83A1-F6EECF244321}">
                  <p14:modId xmlns:p14="http://schemas.microsoft.com/office/powerpoint/2010/main" val="2434408528"/>
                </p:ext>
              </p:extLst>
            </p:nvPr>
          </p:nvGraphicFramePr>
          <p:xfrm>
            <a:off x="3017722" y="2420638"/>
            <a:ext cx="2194952" cy="203402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a:extLst>
                <a:ext uri="{FF2B5EF4-FFF2-40B4-BE49-F238E27FC236}">
                  <a16:creationId xmlns:a16="http://schemas.microsoft.com/office/drawing/2014/main" id="{67109B46-4A9D-4D14-A941-0251C8685661}"/>
                </a:ext>
              </a:extLst>
            </p:cNvPr>
            <p:cNvSpPr txBox="1"/>
            <p:nvPr/>
          </p:nvSpPr>
          <p:spPr>
            <a:xfrm>
              <a:off x="431163" y="4255234"/>
              <a:ext cx="5164524" cy="830997"/>
            </a:xfrm>
            <a:prstGeom prst="rect">
              <a:avLst/>
            </a:prstGeom>
            <a:solidFill>
              <a:schemeClr val="bg1"/>
            </a:solidFill>
          </p:spPr>
          <p:txBody>
            <a:bodyPr wrap="square">
              <a:spAutoFit/>
            </a:bodyPr>
            <a:lstStyle/>
            <a:p>
              <a:pPr algn="ctr">
                <a:defRPr/>
              </a:pP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of adults that are banked and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saved</a:t>
              </a: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 </a:t>
              </a:r>
            </a:p>
            <a:p>
              <a:pPr algn="ctr">
                <a:defRPr/>
              </a:pP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at a regulated financial institution</a:t>
              </a:r>
            </a:p>
          </p:txBody>
        </p:sp>
        <p:sp>
          <p:nvSpPr>
            <p:cNvPr id="36" name="TextBox 35">
              <a:extLst>
                <a:ext uri="{FF2B5EF4-FFF2-40B4-BE49-F238E27FC236}">
                  <a16:creationId xmlns:a16="http://schemas.microsoft.com/office/drawing/2014/main" id="{7293473A-1EF2-4A04-ACB8-B0939832BD8A}"/>
                </a:ext>
              </a:extLst>
            </p:cNvPr>
            <p:cNvSpPr txBox="1"/>
            <p:nvPr/>
          </p:nvSpPr>
          <p:spPr>
            <a:xfrm>
              <a:off x="3626744" y="3096041"/>
              <a:ext cx="1135912" cy="523220"/>
            </a:xfrm>
            <a:prstGeom prst="rect">
              <a:avLst/>
            </a:prstGeom>
            <a:solidFill>
              <a:schemeClr val="bg1"/>
            </a:solidFill>
          </p:spPr>
          <p:txBody>
            <a:bodyPr wrap="square">
              <a:spAutoFit/>
            </a:bodyPr>
            <a:lstStyle/>
            <a:p>
              <a:pPr algn="ctr">
                <a:defRPr/>
              </a:pP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12%</a:t>
              </a:r>
            </a:p>
          </p:txBody>
        </p:sp>
      </p:grpSp>
      <p:grpSp>
        <p:nvGrpSpPr>
          <p:cNvPr id="6" name="Group 5">
            <a:extLst>
              <a:ext uri="{FF2B5EF4-FFF2-40B4-BE49-F238E27FC236}">
                <a16:creationId xmlns:a16="http://schemas.microsoft.com/office/drawing/2014/main" id="{64CD4815-2664-4A65-AA89-5F0333BDCB30}"/>
              </a:ext>
            </a:extLst>
          </p:cNvPr>
          <p:cNvGrpSpPr/>
          <p:nvPr/>
        </p:nvGrpSpPr>
        <p:grpSpPr>
          <a:xfrm>
            <a:off x="6185555" y="1984394"/>
            <a:ext cx="5726208" cy="3124699"/>
            <a:chOff x="6185555" y="1984394"/>
            <a:chExt cx="5726208" cy="3124699"/>
          </a:xfrm>
        </p:grpSpPr>
        <p:pic>
          <p:nvPicPr>
            <p:cNvPr id="4" name="Picture 3">
              <a:extLst>
                <a:ext uri="{FF2B5EF4-FFF2-40B4-BE49-F238E27FC236}">
                  <a16:creationId xmlns:a16="http://schemas.microsoft.com/office/drawing/2014/main" id="{B35E23B1-DD20-4FE3-A306-0AA6808B932A}"/>
                </a:ext>
              </a:extLst>
            </p:cNvPr>
            <p:cNvPicPr>
              <a:picLocks noChangeAspect="1"/>
            </p:cNvPicPr>
            <p:nvPr/>
          </p:nvPicPr>
          <p:blipFill>
            <a:blip r:embed="rId5"/>
            <a:stretch>
              <a:fillRect/>
            </a:stretch>
          </p:blipFill>
          <p:spPr>
            <a:xfrm>
              <a:off x="6642134" y="1984394"/>
              <a:ext cx="4216400" cy="2542553"/>
            </a:xfrm>
            <a:prstGeom prst="rect">
              <a:avLst/>
            </a:prstGeom>
          </p:spPr>
        </p:pic>
        <p:sp>
          <p:nvSpPr>
            <p:cNvPr id="20" name="TextBox 19">
              <a:extLst>
                <a:ext uri="{FF2B5EF4-FFF2-40B4-BE49-F238E27FC236}">
                  <a16:creationId xmlns:a16="http://schemas.microsoft.com/office/drawing/2014/main" id="{23A74667-96EA-4823-BCD2-B750479730A2}"/>
                </a:ext>
              </a:extLst>
            </p:cNvPr>
            <p:cNvSpPr txBox="1"/>
            <p:nvPr/>
          </p:nvSpPr>
          <p:spPr>
            <a:xfrm>
              <a:off x="6185555" y="4278096"/>
              <a:ext cx="5726208" cy="830997"/>
            </a:xfrm>
            <a:prstGeom prst="rect">
              <a:avLst/>
            </a:prstGeom>
            <a:solidFill>
              <a:schemeClr val="bg1"/>
            </a:solidFill>
          </p:spPr>
          <p:txBody>
            <a:bodyPr wrap="square">
              <a:spAutoFit/>
            </a:bodyPr>
            <a:lstStyle/>
            <a:p>
              <a:pPr algn="ctr">
                <a:defRPr/>
              </a:pP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 of adults that are banked and </a:t>
              </a: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borrowed</a:t>
              </a: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from a regulated financial institution</a:t>
              </a:r>
            </a:p>
          </p:txBody>
        </p:sp>
        <p:graphicFrame>
          <p:nvGraphicFramePr>
            <p:cNvPr id="37" name="Chart 36">
              <a:extLst>
                <a:ext uri="{FF2B5EF4-FFF2-40B4-BE49-F238E27FC236}">
                  <a16:creationId xmlns:a16="http://schemas.microsoft.com/office/drawing/2014/main" id="{BE01535F-62AC-499C-8731-D0EDB94D837D}"/>
                </a:ext>
              </a:extLst>
            </p:cNvPr>
            <p:cNvGraphicFramePr>
              <a:graphicFrameLocks/>
            </p:cNvGraphicFramePr>
            <p:nvPr>
              <p:extLst>
                <p:ext uri="{D42A27DB-BD31-4B8C-83A1-F6EECF244321}">
                  <p14:modId xmlns:p14="http://schemas.microsoft.com/office/powerpoint/2010/main" val="1358396575"/>
                </p:ext>
              </p:extLst>
            </p:nvPr>
          </p:nvGraphicFramePr>
          <p:xfrm>
            <a:off x="6418260" y="2285663"/>
            <a:ext cx="2630399" cy="209174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8" name="Chart 37">
              <a:extLst>
                <a:ext uri="{FF2B5EF4-FFF2-40B4-BE49-F238E27FC236}">
                  <a16:creationId xmlns:a16="http://schemas.microsoft.com/office/drawing/2014/main" id="{E0402DDE-DF10-4C01-B13B-1479FE041F80}"/>
                </a:ext>
              </a:extLst>
            </p:cNvPr>
            <p:cNvGraphicFramePr>
              <a:graphicFrameLocks/>
            </p:cNvGraphicFramePr>
            <p:nvPr>
              <p:extLst>
                <p:ext uri="{D42A27DB-BD31-4B8C-83A1-F6EECF244321}">
                  <p14:modId xmlns:p14="http://schemas.microsoft.com/office/powerpoint/2010/main" val="1701561774"/>
                </p:ext>
              </p:extLst>
            </p:nvPr>
          </p:nvGraphicFramePr>
          <p:xfrm>
            <a:off x="8812829" y="2253129"/>
            <a:ext cx="2374538" cy="2034019"/>
          </p:xfrm>
          <a:graphic>
            <a:graphicData uri="http://schemas.openxmlformats.org/drawingml/2006/chart">
              <c:chart xmlns:c="http://schemas.openxmlformats.org/drawingml/2006/chart" xmlns:r="http://schemas.openxmlformats.org/officeDocument/2006/relationships" r:id="rId7"/>
            </a:graphicData>
          </a:graphic>
        </p:graphicFrame>
        <p:sp>
          <p:nvSpPr>
            <p:cNvPr id="32" name="TextBox 31">
              <a:extLst>
                <a:ext uri="{FF2B5EF4-FFF2-40B4-BE49-F238E27FC236}">
                  <a16:creationId xmlns:a16="http://schemas.microsoft.com/office/drawing/2014/main" id="{3B06AF32-F0D8-40D4-93F4-BF87C383D631}"/>
                </a:ext>
              </a:extLst>
            </p:cNvPr>
            <p:cNvSpPr txBox="1"/>
            <p:nvPr/>
          </p:nvSpPr>
          <p:spPr>
            <a:xfrm>
              <a:off x="9545381" y="2016141"/>
              <a:ext cx="1135912" cy="400110"/>
            </a:xfrm>
            <a:prstGeom prst="rect">
              <a:avLst/>
            </a:prstGeom>
            <a:solidFill>
              <a:schemeClr val="bg1"/>
            </a:solidFill>
          </p:spPr>
          <p:txBody>
            <a:bodyPr wrap="square">
              <a:spAutoFit/>
            </a:bodyPr>
            <a:lstStyle/>
            <a:p>
              <a:pPr algn="ctr">
                <a:defRPr/>
              </a:pP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2014</a:t>
              </a:r>
            </a:p>
          </p:txBody>
        </p:sp>
        <p:sp>
          <p:nvSpPr>
            <p:cNvPr id="31" name="TextBox 30">
              <a:extLst>
                <a:ext uri="{FF2B5EF4-FFF2-40B4-BE49-F238E27FC236}">
                  <a16:creationId xmlns:a16="http://schemas.microsoft.com/office/drawing/2014/main" id="{C8F36A6F-C109-4AD9-8664-34329984B581}"/>
                </a:ext>
              </a:extLst>
            </p:cNvPr>
            <p:cNvSpPr txBox="1"/>
            <p:nvPr/>
          </p:nvSpPr>
          <p:spPr>
            <a:xfrm>
              <a:off x="7165503" y="2016141"/>
              <a:ext cx="1135912" cy="400110"/>
            </a:xfrm>
            <a:prstGeom prst="rect">
              <a:avLst/>
            </a:prstGeom>
            <a:solidFill>
              <a:schemeClr val="bg1"/>
            </a:solidFill>
          </p:spPr>
          <p:txBody>
            <a:bodyPr wrap="square">
              <a:spAutoFit/>
            </a:bodyPr>
            <a:lstStyle/>
            <a:p>
              <a:pPr algn="ctr">
                <a:defRPr/>
              </a:pPr>
              <a:r>
                <a:rPr lang="en-US" sz="2000" b="1" dirty="0">
                  <a:solidFill>
                    <a:srgbClr val="FF0000"/>
                  </a:solidFill>
                  <a:latin typeface="Tahoma" panose="020B0604030504040204" pitchFamily="34" charset="0"/>
                  <a:ea typeface="Tahoma" panose="020B0604030504040204" pitchFamily="34" charset="0"/>
                  <a:cs typeface="Tahoma" panose="020B0604030504040204" pitchFamily="34" charset="0"/>
                </a:rPr>
                <a:t>2011</a:t>
              </a:r>
            </a:p>
          </p:txBody>
        </p:sp>
        <p:sp>
          <p:nvSpPr>
            <p:cNvPr id="39" name="TextBox 38">
              <a:extLst>
                <a:ext uri="{FF2B5EF4-FFF2-40B4-BE49-F238E27FC236}">
                  <a16:creationId xmlns:a16="http://schemas.microsoft.com/office/drawing/2014/main" id="{231C8138-A74E-46B0-80D4-51190B575CF9}"/>
                </a:ext>
              </a:extLst>
            </p:cNvPr>
            <p:cNvSpPr txBox="1"/>
            <p:nvPr/>
          </p:nvSpPr>
          <p:spPr>
            <a:xfrm>
              <a:off x="7195058" y="3014950"/>
              <a:ext cx="1135912" cy="523220"/>
            </a:xfrm>
            <a:prstGeom prst="rect">
              <a:avLst/>
            </a:prstGeom>
            <a:solidFill>
              <a:schemeClr val="bg1"/>
            </a:solidFill>
          </p:spPr>
          <p:txBody>
            <a:bodyPr wrap="square">
              <a:spAutoFit/>
            </a:bodyPr>
            <a:lstStyle/>
            <a:p>
              <a:pPr algn="ctr">
                <a:defRPr/>
              </a:pP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6%</a:t>
              </a:r>
            </a:p>
          </p:txBody>
        </p:sp>
        <p:sp>
          <p:nvSpPr>
            <p:cNvPr id="40" name="TextBox 39">
              <a:extLst>
                <a:ext uri="{FF2B5EF4-FFF2-40B4-BE49-F238E27FC236}">
                  <a16:creationId xmlns:a16="http://schemas.microsoft.com/office/drawing/2014/main" id="{3088B6E9-C942-4B89-8E03-DA0CC6125939}"/>
                </a:ext>
              </a:extLst>
            </p:cNvPr>
            <p:cNvSpPr txBox="1"/>
            <p:nvPr/>
          </p:nvSpPr>
          <p:spPr>
            <a:xfrm>
              <a:off x="9416032" y="2994314"/>
              <a:ext cx="1135912" cy="523220"/>
            </a:xfrm>
            <a:prstGeom prst="rect">
              <a:avLst/>
            </a:prstGeom>
            <a:solidFill>
              <a:schemeClr val="bg1"/>
            </a:solidFill>
          </p:spPr>
          <p:txBody>
            <a:bodyPr wrap="square">
              <a:spAutoFit/>
            </a:bodyPr>
            <a:lstStyle/>
            <a:p>
              <a:pPr algn="ctr">
                <a:defRPr/>
              </a:pP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7%</a:t>
              </a:r>
            </a:p>
          </p:txBody>
        </p:sp>
      </p:grpSp>
      <p:sp>
        <p:nvSpPr>
          <p:cNvPr id="16" name="Title 1">
            <a:extLst>
              <a:ext uri="{FF2B5EF4-FFF2-40B4-BE49-F238E27FC236}">
                <a16:creationId xmlns:a16="http://schemas.microsoft.com/office/drawing/2014/main" id="{9DED5746-B2B6-4289-A051-F08C4ABC81DE}"/>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PHASE I &amp; II : TAKING STOCK (2/2) </a:t>
            </a:r>
            <a:endParaRPr lang="en-SG" altLang="en-US" sz="3400" b="1" dirty="0">
              <a:solidFill>
                <a:srgbClr val="003300"/>
              </a:solidFill>
              <a:latin typeface="Tahoma" pitchFamily="34" charset="0"/>
              <a:cs typeface="Tahoma" pitchFamily="34" charset="0"/>
            </a:endParaRPr>
          </a:p>
        </p:txBody>
      </p:sp>
    </p:spTree>
    <p:extLst>
      <p:ext uri="{BB962C8B-B14F-4D97-AF65-F5344CB8AC3E}">
        <p14:creationId xmlns:p14="http://schemas.microsoft.com/office/powerpoint/2010/main" val="43517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419166" y="5411978"/>
            <a:ext cx="1595438" cy="378416"/>
          </a:xfrm>
          <a:prstGeom prst="rect">
            <a:avLst/>
          </a:prstGeom>
          <a:solidFill>
            <a:srgbClr val="CC3300"/>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5" name="Group 4">
            <a:extLst>
              <a:ext uri="{FF2B5EF4-FFF2-40B4-BE49-F238E27FC236}">
                <a16:creationId xmlns:a16="http://schemas.microsoft.com/office/drawing/2014/main" id="{7BFE6CB7-62F0-4E26-8578-FC874D6DD5F3}"/>
              </a:ext>
            </a:extLst>
          </p:cNvPr>
          <p:cNvGrpSpPr/>
          <p:nvPr/>
        </p:nvGrpSpPr>
        <p:grpSpPr>
          <a:xfrm>
            <a:off x="506916" y="3147654"/>
            <a:ext cx="1595438" cy="2755901"/>
            <a:chOff x="4656470" y="1327296"/>
            <a:chExt cx="1595438" cy="2755901"/>
          </a:xfrm>
        </p:grpSpPr>
        <p:sp>
          <p:nvSpPr>
            <p:cNvPr id="12" name="Freeform 10"/>
            <p:cNvSpPr>
              <a:spLocks/>
            </p:cNvSpPr>
            <p:nvPr/>
          </p:nvSpPr>
          <p:spPr bwMode="auto">
            <a:xfrm>
              <a:off x="5099382" y="1327296"/>
              <a:ext cx="469900" cy="471488"/>
            </a:xfrm>
            <a:custGeom>
              <a:avLst/>
              <a:gdLst>
                <a:gd name="T0" fmla="*/ 193 w 219"/>
                <a:gd name="T1" fmla="*/ 62 h 220"/>
                <a:gd name="T2" fmla="*/ 157 w 219"/>
                <a:gd name="T3" fmla="*/ 193 h 220"/>
                <a:gd name="T4" fmla="*/ 26 w 219"/>
                <a:gd name="T5" fmla="*/ 158 h 220"/>
                <a:gd name="T6" fmla="*/ 62 w 219"/>
                <a:gd name="T7" fmla="*/ 27 h 220"/>
                <a:gd name="T8" fmla="*/ 193 w 219"/>
                <a:gd name="T9" fmla="*/ 62 h 220"/>
              </a:gdLst>
              <a:ahLst/>
              <a:cxnLst>
                <a:cxn ang="0">
                  <a:pos x="T0" y="T1"/>
                </a:cxn>
                <a:cxn ang="0">
                  <a:pos x="T2" y="T3"/>
                </a:cxn>
                <a:cxn ang="0">
                  <a:pos x="T4" y="T5"/>
                </a:cxn>
                <a:cxn ang="0">
                  <a:pos x="T6" y="T7"/>
                </a:cxn>
                <a:cxn ang="0">
                  <a:pos x="T8" y="T9"/>
                </a:cxn>
              </a:cxnLst>
              <a:rect l="0" t="0" r="r" b="b"/>
              <a:pathLst>
                <a:path w="219" h="220">
                  <a:moveTo>
                    <a:pt x="193" y="62"/>
                  </a:moveTo>
                  <a:cubicBezTo>
                    <a:pt x="219" y="108"/>
                    <a:pt x="203" y="167"/>
                    <a:pt x="157" y="193"/>
                  </a:cubicBezTo>
                  <a:cubicBezTo>
                    <a:pt x="111" y="220"/>
                    <a:pt x="53" y="204"/>
                    <a:pt x="26" y="158"/>
                  </a:cubicBezTo>
                  <a:cubicBezTo>
                    <a:pt x="0" y="112"/>
                    <a:pt x="16" y="53"/>
                    <a:pt x="62" y="27"/>
                  </a:cubicBezTo>
                  <a:cubicBezTo>
                    <a:pt x="108" y="0"/>
                    <a:pt x="167" y="16"/>
                    <a:pt x="193" y="62"/>
                  </a:cubicBezTo>
                </a:path>
              </a:pathLst>
            </a:custGeom>
            <a:solidFill>
              <a:schemeClr val="bg1">
                <a:lumMod val="6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p:nvSpPr>
          <p:spPr bwMode="auto">
            <a:xfrm>
              <a:off x="4656470" y="1827359"/>
              <a:ext cx="1595438" cy="2255838"/>
            </a:xfrm>
            <a:custGeom>
              <a:avLst/>
              <a:gdLst>
                <a:gd name="T0" fmla="*/ 317 w 745"/>
                <a:gd name="T1" fmla="*/ 977 h 1053"/>
                <a:gd name="T2" fmla="*/ 331 w 745"/>
                <a:gd name="T3" fmla="*/ 465 h 1053"/>
                <a:gd name="T4" fmla="*/ 558 w 745"/>
                <a:gd name="T5" fmla="*/ 512 h 1053"/>
                <a:gd name="T6" fmla="*/ 612 w 745"/>
                <a:gd name="T7" fmla="*/ 708 h 1053"/>
                <a:gd name="T8" fmla="*/ 724 w 745"/>
                <a:gd name="T9" fmla="*/ 669 h 1053"/>
                <a:gd name="T10" fmla="*/ 667 w 745"/>
                <a:gd name="T11" fmla="*/ 463 h 1053"/>
                <a:gd name="T12" fmla="*/ 660 w 745"/>
                <a:gd name="T13" fmla="*/ 447 h 1053"/>
                <a:gd name="T14" fmla="*/ 627 w 745"/>
                <a:gd name="T15" fmla="*/ 412 h 1053"/>
                <a:gd name="T16" fmla="*/ 418 w 745"/>
                <a:gd name="T17" fmla="*/ 362 h 1053"/>
                <a:gd name="T18" fmla="*/ 414 w 745"/>
                <a:gd name="T19" fmla="*/ 185 h 1053"/>
                <a:gd name="T20" fmla="*/ 656 w 745"/>
                <a:gd name="T21" fmla="*/ 210 h 1053"/>
                <a:gd name="T22" fmla="*/ 628 w 745"/>
                <a:gd name="T23" fmla="*/ 101 h 1053"/>
                <a:gd name="T24" fmla="*/ 390 w 745"/>
                <a:gd name="T25" fmla="*/ 44 h 1053"/>
                <a:gd name="T26" fmla="*/ 239 w 745"/>
                <a:gd name="T27" fmla="*/ 40 h 1053"/>
                <a:gd name="T28" fmla="*/ 234 w 745"/>
                <a:gd name="T29" fmla="*/ 42 h 1053"/>
                <a:gd name="T30" fmla="*/ 56 w 745"/>
                <a:gd name="T31" fmla="*/ 163 h 1053"/>
                <a:gd name="T32" fmla="*/ 34 w 745"/>
                <a:gd name="T33" fmla="*/ 376 h 1053"/>
                <a:gd name="T34" fmla="*/ 146 w 745"/>
                <a:gd name="T35" fmla="*/ 377 h 1053"/>
                <a:gd name="T36" fmla="*/ 139 w 745"/>
                <a:gd name="T37" fmla="*/ 242 h 1053"/>
                <a:gd name="T38" fmla="*/ 212 w 745"/>
                <a:gd name="T39" fmla="*/ 192 h 1053"/>
                <a:gd name="T40" fmla="*/ 220 w 745"/>
                <a:gd name="T41" fmla="*/ 386 h 1053"/>
                <a:gd name="T42" fmla="*/ 201 w 745"/>
                <a:gd name="T43" fmla="*/ 972 h 1053"/>
                <a:gd name="T44" fmla="*/ 317 w 745"/>
                <a:gd name="T45" fmla="*/ 977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5" h="1053">
                  <a:moveTo>
                    <a:pt x="317" y="977"/>
                  </a:moveTo>
                  <a:cubicBezTo>
                    <a:pt x="335" y="853"/>
                    <a:pt x="323" y="605"/>
                    <a:pt x="331" y="465"/>
                  </a:cubicBezTo>
                  <a:cubicBezTo>
                    <a:pt x="341" y="472"/>
                    <a:pt x="497" y="490"/>
                    <a:pt x="558" y="512"/>
                  </a:cubicBezTo>
                  <a:cubicBezTo>
                    <a:pt x="576" y="577"/>
                    <a:pt x="594" y="643"/>
                    <a:pt x="612" y="708"/>
                  </a:cubicBezTo>
                  <a:cubicBezTo>
                    <a:pt x="633" y="782"/>
                    <a:pt x="745" y="742"/>
                    <a:pt x="724" y="669"/>
                  </a:cubicBezTo>
                  <a:cubicBezTo>
                    <a:pt x="705" y="600"/>
                    <a:pt x="686" y="532"/>
                    <a:pt x="667" y="463"/>
                  </a:cubicBezTo>
                  <a:cubicBezTo>
                    <a:pt x="665" y="457"/>
                    <a:pt x="663" y="452"/>
                    <a:pt x="660" y="447"/>
                  </a:cubicBezTo>
                  <a:cubicBezTo>
                    <a:pt x="656" y="433"/>
                    <a:pt x="646" y="419"/>
                    <a:pt x="627" y="412"/>
                  </a:cubicBezTo>
                  <a:cubicBezTo>
                    <a:pt x="560" y="385"/>
                    <a:pt x="490" y="368"/>
                    <a:pt x="418" y="362"/>
                  </a:cubicBezTo>
                  <a:cubicBezTo>
                    <a:pt x="416" y="303"/>
                    <a:pt x="414" y="244"/>
                    <a:pt x="414" y="185"/>
                  </a:cubicBezTo>
                  <a:cubicBezTo>
                    <a:pt x="488" y="218"/>
                    <a:pt x="567" y="231"/>
                    <a:pt x="656" y="210"/>
                  </a:cubicBezTo>
                  <a:cubicBezTo>
                    <a:pt x="726" y="193"/>
                    <a:pt x="698" y="84"/>
                    <a:pt x="628" y="101"/>
                  </a:cubicBezTo>
                  <a:cubicBezTo>
                    <a:pt x="538" y="122"/>
                    <a:pt x="462" y="95"/>
                    <a:pt x="390" y="44"/>
                  </a:cubicBezTo>
                  <a:cubicBezTo>
                    <a:pt x="353" y="2"/>
                    <a:pt x="279" y="0"/>
                    <a:pt x="239" y="40"/>
                  </a:cubicBezTo>
                  <a:cubicBezTo>
                    <a:pt x="237" y="40"/>
                    <a:pt x="236" y="41"/>
                    <a:pt x="234" y="42"/>
                  </a:cubicBezTo>
                  <a:cubicBezTo>
                    <a:pt x="175" y="82"/>
                    <a:pt x="115" y="123"/>
                    <a:pt x="56" y="163"/>
                  </a:cubicBezTo>
                  <a:cubicBezTo>
                    <a:pt x="0" y="202"/>
                    <a:pt x="31" y="318"/>
                    <a:pt x="34" y="376"/>
                  </a:cubicBezTo>
                  <a:cubicBezTo>
                    <a:pt x="37" y="448"/>
                    <a:pt x="149" y="449"/>
                    <a:pt x="146" y="377"/>
                  </a:cubicBezTo>
                  <a:cubicBezTo>
                    <a:pt x="143" y="332"/>
                    <a:pt x="141" y="287"/>
                    <a:pt x="139" y="242"/>
                  </a:cubicBezTo>
                  <a:cubicBezTo>
                    <a:pt x="163" y="225"/>
                    <a:pt x="188" y="209"/>
                    <a:pt x="212" y="192"/>
                  </a:cubicBezTo>
                  <a:cubicBezTo>
                    <a:pt x="213" y="249"/>
                    <a:pt x="218" y="379"/>
                    <a:pt x="220" y="386"/>
                  </a:cubicBezTo>
                  <a:cubicBezTo>
                    <a:pt x="220" y="429"/>
                    <a:pt x="215" y="767"/>
                    <a:pt x="201" y="972"/>
                  </a:cubicBezTo>
                  <a:cubicBezTo>
                    <a:pt x="203" y="1045"/>
                    <a:pt x="307" y="1053"/>
                    <a:pt x="317" y="977"/>
                  </a:cubicBezTo>
                </a:path>
              </a:pathLst>
            </a:custGeom>
            <a:solidFill>
              <a:schemeClr val="bg1">
                <a:lumMod val="65000"/>
              </a:schemeClr>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14" name="TextBox 13"/>
          <p:cNvSpPr txBox="1"/>
          <p:nvPr/>
        </p:nvSpPr>
        <p:spPr>
          <a:xfrm>
            <a:off x="1337419" y="5790394"/>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FINANCIAL LITERACY</a:t>
            </a:r>
          </a:p>
        </p:txBody>
      </p:sp>
      <p:sp>
        <p:nvSpPr>
          <p:cNvPr id="20" name="Rectangle 19">
            <a:extLst>
              <a:ext uri="{FF2B5EF4-FFF2-40B4-BE49-F238E27FC236}">
                <a16:creationId xmlns:a16="http://schemas.microsoft.com/office/drawing/2014/main" id="{1C5279B7-5C21-4BC4-A6DB-B709C8F7C451}"/>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AADD657-2987-4A3D-AD01-1EE2EA48ECFD}"/>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3AD96EBF-AD9B-4819-9577-C0103E9565C7}"/>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PHASE I &amp; II : CHALLENGES</a:t>
            </a:r>
            <a:endParaRPr lang="en-SG" altLang="en-US" sz="3400" b="1" dirty="0">
              <a:solidFill>
                <a:srgbClr val="003300"/>
              </a:solidFill>
              <a:latin typeface="Tahoma" pitchFamily="34" charset="0"/>
              <a:cs typeface="Tahoma" pitchFamily="34" charset="0"/>
            </a:endParaRPr>
          </a:p>
        </p:txBody>
      </p:sp>
      <p:sp>
        <p:nvSpPr>
          <p:cNvPr id="54" name="Rectangle 5">
            <a:extLst>
              <a:ext uri="{FF2B5EF4-FFF2-40B4-BE49-F238E27FC236}">
                <a16:creationId xmlns:a16="http://schemas.microsoft.com/office/drawing/2014/main" id="{C6730B35-6AF7-49B5-B428-3D5BA9763320}"/>
              </a:ext>
            </a:extLst>
          </p:cNvPr>
          <p:cNvSpPr>
            <a:spLocks noChangeArrowheads="1"/>
          </p:cNvSpPr>
          <p:nvPr/>
        </p:nvSpPr>
        <p:spPr bwMode="auto">
          <a:xfrm>
            <a:off x="3014604" y="4614849"/>
            <a:ext cx="1595438" cy="378416"/>
          </a:xfrm>
          <a:prstGeom prst="rect">
            <a:avLst/>
          </a:pr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5" name="Rectangle 5">
            <a:extLst>
              <a:ext uri="{FF2B5EF4-FFF2-40B4-BE49-F238E27FC236}">
                <a16:creationId xmlns:a16="http://schemas.microsoft.com/office/drawing/2014/main" id="{045E81F1-65E1-48E3-9798-BE07EA809B6D}"/>
              </a:ext>
            </a:extLst>
          </p:cNvPr>
          <p:cNvSpPr>
            <a:spLocks noChangeArrowheads="1"/>
          </p:cNvSpPr>
          <p:nvPr/>
        </p:nvSpPr>
        <p:spPr bwMode="auto">
          <a:xfrm>
            <a:off x="4610042" y="3826118"/>
            <a:ext cx="1595438" cy="378416"/>
          </a:xfrm>
          <a:prstGeom prst="rect">
            <a:avLst/>
          </a:prstGeom>
          <a:solidFill>
            <a:srgbClr val="0099FF"/>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6" name="TextBox 55">
            <a:extLst>
              <a:ext uri="{FF2B5EF4-FFF2-40B4-BE49-F238E27FC236}">
                <a16:creationId xmlns:a16="http://schemas.microsoft.com/office/drawing/2014/main" id="{CBAC9814-3F5E-4F99-AFE9-09E2E923B3C8}"/>
              </a:ext>
            </a:extLst>
          </p:cNvPr>
          <p:cNvSpPr txBox="1"/>
          <p:nvPr/>
        </p:nvSpPr>
        <p:spPr>
          <a:xfrm>
            <a:off x="3014604" y="4993265"/>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FINANCIAL ACCESS</a:t>
            </a:r>
          </a:p>
        </p:txBody>
      </p:sp>
      <p:sp>
        <p:nvSpPr>
          <p:cNvPr id="57" name="TextBox 56">
            <a:extLst>
              <a:ext uri="{FF2B5EF4-FFF2-40B4-BE49-F238E27FC236}">
                <a16:creationId xmlns:a16="http://schemas.microsoft.com/office/drawing/2014/main" id="{7D38811C-BA65-407C-972A-D97414D09291}"/>
              </a:ext>
            </a:extLst>
          </p:cNvPr>
          <p:cNvSpPr txBox="1"/>
          <p:nvPr/>
        </p:nvSpPr>
        <p:spPr>
          <a:xfrm>
            <a:off x="4605555" y="4164356"/>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FINANCIAL USAGE</a:t>
            </a:r>
          </a:p>
        </p:txBody>
      </p:sp>
      <p:sp>
        <p:nvSpPr>
          <p:cNvPr id="59" name="Rectangle 5">
            <a:extLst>
              <a:ext uri="{FF2B5EF4-FFF2-40B4-BE49-F238E27FC236}">
                <a16:creationId xmlns:a16="http://schemas.microsoft.com/office/drawing/2014/main" id="{C44C1FF5-E7B2-4369-A2DC-13A3FEF926C2}"/>
              </a:ext>
            </a:extLst>
          </p:cNvPr>
          <p:cNvSpPr>
            <a:spLocks noChangeArrowheads="1"/>
          </p:cNvSpPr>
          <p:nvPr/>
        </p:nvSpPr>
        <p:spPr bwMode="auto">
          <a:xfrm>
            <a:off x="6193785" y="3020756"/>
            <a:ext cx="1595438" cy="378416"/>
          </a:xfrm>
          <a:prstGeom prst="rect">
            <a:avLst/>
          </a:prstGeom>
          <a:solidFill>
            <a:srgbClr val="CC33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0" name="TextBox 59">
            <a:extLst>
              <a:ext uri="{FF2B5EF4-FFF2-40B4-BE49-F238E27FC236}">
                <a16:creationId xmlns:a16="http://schemas.microsoft.com/office/drawing/2014/main" id="{026594AB-4F10-4A3A-9ACF-732991C234AE}"/>
              </a:ext>
            </a:extLst>
          </p:cNvPr>
          <p:cNvSpPr txBox="1"/>
          <p:nvPr/>
        </p:nvSpPr>
        <p:spPr>
          <a:xfrm>
            <a:off x="6205480" y="3401659"/>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FINANCIAL INCLUSION</a:t>
            </a:r>
          </a:p>
        </p:txBody>
      </p:sp>
      <p:sp>
        <p:nvSpPr>
          <p:cNvPr id="62" name="Rectangle 5">
            <a:extLst>
              <a:ext uri="{FF2B5EF4-FFF2-40B4-BE49-F238E27FC236}">
                <a16:creationId xmlns:a16="http://schemas.microsoft.com/office/drawing/2014/main" id="{958DB414-33EA-42C3-B99C-2DB5BA32AD1C}"/>
              </a:ext>
            </a:extLst>
          </p:cNvPr>
          <p:cNvSpPr>
            <a:spLocks noChangeArrowheads="1"/>
          </p:cNvSpPr>
          <p:nvPr/>
        </p:nvSpPr>
        <p:spPr bwMode="auto">
          <a:xfrm>
            <a:off x="7789223" y="2214754"/>
            <a:ext cx="1595438" cy="378416"/>
          </a:xfrm>
          <a:prstGeom prst="rect">
            <a:avLst/>
          </a:pr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3" name="TextBox 62">
            <a:extLst>
              <a:ext uri="{FF2B5EF4-FFF2-40B4-BE49-F238E27FC236}">
                <a16:creationId xmlns:a16="http://schemas.microsoft.com/office/drawing/2014/main" id="{BA73C624-1F82-4231-9247-D7D58D8DC33D}"/>
              </a:ext>
            </a:extLst>
          </p:cNvPr>
          <p:cNvSpPr txBox="1"/>
          <p:nvPr/>
        </p:nvSpPr>
        <p:spPr>
          <a:xfrm>
            <a:off x="7789223" y="2601735"/>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POVERTY REDUCTION</a:t>
            </a:r>
          </a:p>
        </p:txBody>
      </p:sp>
      <p:pic>
        <p:nvPicPr>
          <p:cNvPr id="9" name="Picture 8" descr="A close up of a plant&#10;&#10;Description generated with very high confidence">
            <a:extLst>
              <a:ext uri="{FF2B5EF4-FFF2-40B4-BE49-F238E27FC236}">
                <a16:creationId xmlns:a16="http://schemas.microsoft.com/office/drawing/2014/main" id="{5C6552D1-05E2-4EA4-B11F-2695D7524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8213" y="3265689"/>
            <a:ext cx="883822" cy="1259917"/>
          </a:xfrm>
          <a:prstGeom prst="rect">
            <a:avLst/>
          </a:prstGeom>
        </p:spPr>
      </p:pic>
      <p:sp>
        <p:nvSpPr>
          <p:cNvPr id="69" name="TextBox 68">
            <a:extLst>
              <a:ext uri="{FF2B5EF4-FFF2-40B4-BE49-F238E27FC236}">
                <a16:creationId xmlns:a16="http://schemas.microsoft.com/office/drawing/2014/main" id="{DD2EAB67-A3A1-4132-AF82-9DCFF2C854C9}"/>
              </a:ext>
            </a:extLst>
          </p:cNvPr>
          <p:cNvSpPr txBox="1"/>
          <p:nvPr/>
        </p:nvSpPr>
        <p:spPr>
          <a:xfrm>
            <a:off x="7027476" y="5202799"/>
            <a:ext cx="3920011" cy="400110"/>
          </a:xfrm>
          <a:prstGeom prst="rect">
            <a:avLst/>
          </a:prstGeom>
          <a:noFill/>
        </p:spPr>
        <p:txBody>
          <a:bodyPr wrap="square">
            <a:spAutoFit/>
          </a:bodyPr>
          <a:lstStyle/>
          <a:p>
            <a:pPr>
              <a:defRPr/>
            </a:pP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Lack of FORMAL IDENTITY</a:t>
            </a:r>
          </a:p>
        </p:txBody>
      </p:sp>
      <p:sp>
        <p:nvSpPr>
          <p:cNvPr id="70" name="TextBox 69">
            <a:extLst>
              <a:ext uri="{FF2B5EF4-FFF2-40B4-BE49-F238E27FC236}">
                <a16:creationId xmlns:a16="http://schemas.microsoft.com/office/drawing/2014/main" id="{66C371D4-09F3-472D-8870-5692CD245783}"/>
              </a:ext>
            </a:extLst>
          </p:cNvPr>
          <p:cNvSpPr txBox="1"/>
          <p:nvPr/>
        </p:nvSpPr>
        <p:spPr>
          <a:xfrm>
            <a:off x="7027476" y="4156703"/>
            <a:ext cx="5164524" cy="707886"/>
          </a:xfrm>
          <a:prstGeom prst="rect">
            <a:avLst/>
          </a:prstGeom>
          <a:noFill/>
        </p:spPr>
        <p:txBody>
          <a:bodyPr wrap="square">
            <a:spAutoFit/>
          </a:bodyPr>
          <a:lstStyle/>
          <a:p>
            <a:pPr>
              <a:defRPr/>
            </a:pP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Inadequate PRODUCTS [Credit Led]</a:t>
            </a:r>
          </a:p>
          <a:p>
            <a:pPr>
              <a:defRPr/>
            </a:pP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High INOPERATIVE &amp; DEFUNCT Accounts</a:t>
            </a:r>
          </a:p>
        </p:txBody>
      </p:sp>
      <p:sp>
        <p:nvSpPr>
          <p:cNvPr id="71" name="Rectangle 70">
            <a:extLst>
              <a:ext uri="{FF2B5EF4-FFF2-40B4-BE49-F238E27FC236}">
                <a16:creationId xmlns:a16="http://schemas.microsoft.com/office/drawing/2014/main" id="{CCAB9A71-6285-4FEF-84E8-590DAF7A5250}"/>
              </a:ext>
            </a:extLst>
          </p:cNvPr>
          <p:cNvSpPr/>
          <p:nvPr/>
        </p:nvSpPr>
        <p:spPr>
          <a:xfrm>
            <a:off x="6889392" y="4200341"/>
            <a:ext cx="138084" cy="5736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ahoma" panose="020B0604030504040204" pitchFamily="34" charset="0"/>
              <a:ea typeface="Tahoma" panose="020B0604030504040204" pitchFamily="34" charset="0"/>
              <a:cs typeface="Tahoma" panose="020B0604030504040204" pitchFamily="34" charset="0"/>
            </a:endParaRPr>
          </a:p>
        </p:txBody>
      </p:sp>
      <p:sp>
        <p:nvSpPr>
          <p:cNvPr id="73" name="Rectangle 72">
            <a:extLst>
              <a:ext uri="{FF2B5EF4-FFF2-40B4-BE49-F238E27FC236}">
                <a16:creationId xmlns:a16="http://schemas.microsoft.com/office/drawing/2014/main" id="{6E2F4592-93FE-4822-8D68-72D726DCF943}"/>
              </a:ext>
            </a:extLst>
          </p:cNvPr>
          <p:cNvSpPr/>
          <p:nvPr/>
        </p:nvSpPr>
        <p:spPr>
          <a:xfrm>
            <a:off x="6889392" y="5155641"/>
            <a:ext cx="138084" cy="47775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ahoma" panose="020B0604030504040204" pitchFamily="34" charset="0"/>
              <a:ea typeface="Tahoma" panose="020B0604030504040204" pitchFamily="34" charset="0"/>
              <a:cs typeface="Tahoma" panose="020B0604030504040204" pitchFamily="34" charset="0"/>
            </a:endParaRPr>
          </a:p>
        </p:txBody>
      </p:sp>
      <p:pic>
        <p:nvPicPr>
          <p:cNvPr id="74" name="Picture 73" descr="A close up of a plant&#10;&#10;Description generated with very high confidence">
            <a:extLst>
              <a:ext uri="{FF2B5EF4-FFF2-40B4-BE49-F238E27FC236}">
                <a16:creationId xmlns:a16="http://schemas.microsoft.com/office/drawing/2014/main" id="{EC46AD55-A32E-4F76-A2A8-B1C2D7A4D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651" y="2517695"/>
            <a:ext cx="883822" cy="1259917"/>
          </a:xfrm>
          <a:prstGeom prst="rect">
            <a:avLst/>
          </a:prstGeom>
        </p:spPr>
      </p:pic>
    </p:spTree>
    <p:extLst>
      <p:ext uri="{BB962C8B-B14F-4D97-AF65-F5344CB8AC3E}">
        <p14:creationId xmlns:p14="http://schemas.microsoft.com/office/powerpoint/2010/main" val="92764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71" grpId="0" animBg="1"/>
      <p:bldP spid="7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D6EFF6-AD76-4964-A766-D13373CAA08A}"/>
              </a:ext>
            </a:extLst>
          </p:cNvPr>
          <p:cNvPicPr>
            <a:picLocks noChangeAspect="1"/>
          </p:cNvPicPr>
          <p:nvPr/>
        </p:nvPicPr>
        <p:blipFill>
          <a:blip r:embed="rId2"/>
          <a:stretch>
            <a:fillRect/>
          </a:stretch>
        </p:blipFill>
        <p:spPr>
          <a:xfrm>
            <a:off x="4947844" y="2688547"/>
            <a:ext cx="1854530" cy="1737710"/>
          </a:xfrm>
          <a:prstGeom prst="rect">
            <a:avLst/>
          </a:prstGeom>
        </p:spPr>
      </p:pic>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9DED5746-B2B6-4289-A051-F08C4ABC81DE}"/>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PHASE III: August 2014 ~</a:t>
            </a:r>
            <a:endParaRPr lang="en-SG" altLang="en-US" sz="3400" b="1" dirty="0">
              <a:solidFill>
                <a:srgbClr val="003300"/>
              </a:solidFill>
              <a:latin typeface="Tahoma" pitchFamily="34" charset="0"/>
              <a:cs typeface="Tahoma" pitchFamily="34" charset="0"/>
            </a:endParaRPr>
          </a:p>
        </p:txBody>
      </p:sp>
      <p:sp>
        <p:nvSpPr>
          <p:cNvPr id="56" name="Freeform 10">
            <a:extLst>
              <a:ext uri="{FF2B5EF4-FFF2-40B4-BE49-F238E27FC236}">
                <a16:creationId xmlns:a16="http://schemas.microsoft.com/office/drawing/2014/main" id="{0D12EAF2-0325-45A0-AF58-E02B354A6C17}"/>
              </a:ext>
            </a:extLst>
          </p:cNvPr>
          <p:cNvSpPr>
            <a:spLocks/>
          </p:cNvSpPr>
          <p:nvPr/>
        </p:nvSpPr>
        <p:spPr bwMode="auto">
          <a:xfrm>
            <a:off x="5892648" y="4059754"/>
            <a:ext cx="1713264" cy="1508125"/>
          </a:xfrm>
          <a:custGeom>
            <a:avLst/>
            <a:gdLst>
              <a:gd name="T0" fmla="*/ 7 w 987"/>
              <a:gd name="T1" fmla="*/ 357 h 905"/>
              <a:gd name="T2" fmla="*/ 23 w 987"/>
              <a:gd name="T3" fmla="*/ 808 h 905"/>
              <a:gd name="T4" fmla="*/ 242 w 987"/>
              <a:gd name="T5" fmla="*/ 844 h 905"/>
              <a:gd name="T6" fmla="*/ 894 w 987"/>
              <a:gd name="T7" fmla="*/ 420 h 905"/>
              <a:gd name="T8" fmla="*/ 901 w 987"/>
              <a:gd name="T9" fmla="*/ 261 h 905"/>
              <a:gd name="T10" fmla="*/ 477 w 987"/>
              <a:gd name="T11" fmla="*/ 36 h 905"/>
              <a:gd name="T12" fmla="*/ 366 w 987"/>
              <a:gd name="T13" fmla="*/ 43 h 905"/>
              <a:gd name="T14" fmla="*/ 124 w 987"/>
              <a:gd name="T15" fmla="*/ 206 h 905"/>
              <a:gd name="T16" fmla="*/ 7 w 987"/>
              <a:gd name="T17" fmla="*/ 357 h 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7" h="905">
                <a:moveTo>
                  <a:pt x="7" y="357"/>
                </a:moveTo>
                <a:cubicBezTo>
                  <a:pt x="11" y="430"/>
                  <a:pt x="23" y="808"/>
                  <a:pt x="23" y="808"/>
                </a:cubicBezTo>
                <a:cubicBezTo>
                  <a:pt x="23" y="808"/>
                  <a:pt x="11" y="905"/>
                  <a:pt x="242" y="844"/>
                </a:cubicBezTo>
                <a:cubicBezTo>
                  <a:pt x="470" y="783"/>
                  <a:pt x="714" y="658"/>
                  <a:pt x="894" y="420"/>
                </a:cubicBezTo>
                <a:cubicBezTo>
                  <a:pt x="917" y="389"/>
                  <a:pt x="987" y="304"/>
                  <a:pt x="901" y="261"/>
                </a:cubicBezTo>
                <a:cubicBezTo>
                  <a:pt x="815" y="217"/>
                  <a:pt x="477" y="36"/>
                  <a:pt x="477" y="36"/>
                </a:cubicBezTo>
                <a:cubicBezTo>
                  <a:pt x="477" y="36"/>
                  <a:pt x="413" y="0"/>
                  <a:pt x="366" y="43"/>
                </a:cubicBezTo>
                <a:cubicBezTo>
                  <a:pt x="318" y="85"/>
                  <a:pt x="219" y="173"/>
                  <a:pt x="124" y="206"/>
                </a:cubicBezTo>
                <a:cubicBezTo>
                  <a:pt x="38" y="237"/>
                  <a:pt x="0" y="232"/>
                  <a:pt x="7" y="357"/>
                </a:cubicBezTo>
              </a:path>
            </a:pathLst>
          </a:custGeom>
          <a:solidFill>
            <a:srgbClr val="CC33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9" name="Freeform 8">
            <a:extLst>
              <a:ext uri="{FF2B5EF4-FFF2-40B4-BE49-F238E27FC236}">
                <a16:creationId xmlns:a16="http://schemas.microsoft.com/office/drawing/2014/main" id="{86D3764E-E9B5-4EA9-9398-7DB2AFB204C3}"/>
              </a:ext>
            </a:extLst>
          </p:cNvPr>
          <p:cNvSpPr>
            <a:spLocks/>
          </p:cNvSpPr>
          <p:nvPr/>
        </p:nvSpPr>
        <p:spPr bwMode="auto">
          <a:xfrm>
            <a:off x="6634011" y="2578616"/>
            <a:ext cx="1270064" cy="1909763"/>
          </a:xfrm>
          <a:custGeom>
            <a:avLst/>
            <a:gdLst>
              <a:gd name="T0" fmla="*/ 111 w 731"/>
              <a:gd name="T1" fmla="*/ 870 h 1146"/>
              <a:gd name="T2" fmla="*/ 507 w 731"/>
              <a:gd name="T3" fmla="*/ 1086 h 1146"/>
              <a:gd name="T4" fmla="*/ 649 w 731"/>
              <a:gd name="T5" fmla="*/ 917 h 1146"/>
              <a:gd name="T6" fmla="*/ 617 w 731"/>
              <a:gd name="T7" fmla="*/ 140 h 1146"/>
              <a:gd name="T8" fmla="*/ 484 w 731"/>
              <a:gd name="T9" fmla="*/ 52 h 1146"/>
              <a:gd name="T10" fmla="*/ 75 w 731"/>
              <a:gd name="T11" fmla="*/ 302 h 1146"/>
              <a:gd name="T12" fmla="*/ 23 w 731"/>
              <a:gd name="T13" fmla="*/ 401 h 1146"/>
              <a:gd name="T14" fmla="*/ 41 w 731"/>
              <a:gd name="T15" fmla="*/ 692 h 1146"/>
              <a:gd name="T16" fmla="*/ 111 w 731"/>
              <a:gd name="T17" fmla="*/ 870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1" h="1146">
                <a:moveTo>
                  <a:pt x="111" y="870"/>
                </a:moveTo>
                <a:cubicBezTo>
                  <a:pt x="176" y="904"/>
                  <a:pt x="507" y="1086"/>
                  <a:pt x="507" y="1086"/>
                </a:cubicBezTo>
                <a:cubicBezTo>
                  <a:pt x="507" y="1086"/>
                  <a:pt x="584" y="1146"/>
                  <a:pt x="649" y="917"/>
                </a:cubicBezTo>
                <a:cubicBezTo>
                  <a:pt x="714" y="689"/>
                  <a:pt x="731" y="416"/>
                  <a:pt x="617" y="140"/>
                </a:cubicBezTo>
                <a:cubicBezTo>
                  <a:pt x="602" y="104"/>
                  <a:pt x="565" y="0"/>
                  <a:pt x="484" y="52"/>
                </a:cubicBezTo>
                <a:cubicBezTo>
                  <a:pt x="403" y="103"/>
                  <a:pt x="75" y="302"/>
                  <a:pt x="75" y="302"/>
                </a:cubicBezTo>
                <a:cubicBezTo>
                  <a:pt x="75" y="302"/>
                  <a:pt x="11" y="338"/>
                  <a:pt x="23" y="401"/>
                </a:cubicBezTo>
                <a:cubicBezTo>
                  <a:pt x="36" y="463"/>
                  <a:pt x="60" y="594"/>
                  <a:pt x="41" y="692"/>
                </a:cubicBezTo>
                <a:cubicBezTo>
                  <a:pt x="23" y="782"/>
                  <a:pt x="0" y="813"/>
                  <a:pt x="111" y="870"/>
                </a:cubicBezTo>
              </a:path>
            </a:pathLst>
          </a:custGeom>
          <a:solidFill>
            <a:srgbClr val="0099FF"/>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2" name="Freeform 9">
            <a:extLst>
              <a:ext uri="{FF2B5EF4-FFF2-40B4-BE49-F238E27FC236}">
                <a16:creationId xmlns:a16="http://schemas.microsoft.com/office/drawing/2014/main" id="{BF1E5311-26B0-4DC4-8B01-10C2E734B780}"/>
              </a:ext>
            </a:extLst>
          </p:cNvPr>
          <p:cNvSpPr>
            <a:spLocks/>
          </p:cNvSpPr>
          <p:nvPr/>
        </p:nvSpPr>
        <p:spPr bwMode="auto">
          <a:xfrm>
            <a:off x="5905348" y="1568007"/>
            <a:ext cx="1726494" cy="1500188"/>
          </a:xfrm>
          <a:custGeom>
            <a:avLst/>
            <a:gdLst>
              <a:gd name="T0" fmla="*/ 517 w 995"/>
              <a:gd name="T1" fmla="*/ 834 h 900"/>
              <a:gd name="T2" fmla="*/ 905 w 995"/>
              <a:gd name="T3" fmla="*/ 604 h 900"/>
              <a:gd name="T4" fmla="*/ 831 w 995"/>
              <a:gd name="T5" fmla="*/ 395 h 900"/>
              <a:gd name="T6" fmla="*/ 147 w 995"/>
              <a:gd name="T7" fmla="*/ 26 h 900"/>
              <a:gd name="T8" fmla="*/ 3 w 995"/>
              <a:gd name="T9" fmla="*/ 96 h 900"/>
              <a:gd name="T10" fmla="*/ 9 w 995"/>
              <a:gd name="T11" fmla="*/ 576 h 900"/>
              <a:gd name="T12" fmla="*/ 68 w 995"/>
              <a:gd name="T13" fmla="*/ 670 h 900"/>
              <a:gd name="T14" fmla="*/ 328 w 995"/>
              <a:gd name="T15" fmla="*/ 804 h 900"/>
              <a:gd name="T16" fmla="*/ 517 w 995"/>
              <a:gd name="T17" fmla="*/ 834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5" h="900">
                <a:moveTo>
                  <a:pt x="517" y="834"/>
                </a:moveTo>
                <a:cubicBezTo>
                  <a:pt x="579" y="796"/>
                  <a:pt x="905" y="604"/>
                  <a:pt x="905" y="604"/>
                </a:cubicBezTo>
                <a:cubicBezTo>
                  <a:pt x="905" y="604"/>
                  <a:pt x="995" y="568"/>
                  <a:pt x="831" y="395"/>
                </a:cubicBezTo>
                <a:cubicBezTo>
                  <a:pt x="669" y="223"/>
                  <a:pt x="442" y="70"/>
                  <a:pt x="147" y="26"/>
                </a:cubicBezTo>
                <a:cubicBezTo>
                  <a:pt x="108" y="21"/>
                  <a:pt x="0" y="0"/>
                  <a:pt x="3" y="96"/>
                </a:cubicBezTo>
                <a:cubicBezTo>
                  <a:pt x="6" y="192"/>
                  <a:pt x="9" y="576"/>
                  <a:pt x="9" y="576"/>
                </a:cubicBezTo>
                <a:cubicBezTo>
                  <a:pt x="9" y="576"/>
                  <a:pt x="8" y="649"/>
                  <a:pt x="68" y="670"/>
                </a:cubicBezTo>
                <a:cubicBezTo>
                  <a:pt x="128" y="692"/>
                  <a:pt x="253" y="737"/>
                  <a:pt x="328" y="804"/>
                </a:cubicBezTo>
                <a:cubicBezTo>
                  <a:pt x="396" y="865"/>
                  <a:pt x="411" y="900"/>
                  <a:pt x="517" y="834"/>
                </a:cubicBezTo>
              </a:path>
            </a:pathLst>
          </a:cu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64" name="Group 63">
            <a:extLst>
              <a:ext uri="{FF2B5EF4-FFF2-40B4-BE49-F238E27FC236}">
                <a16:creationId xmlns:a16="http://schemas.microsoft.com/office/drawing/2014/main" id="{C80D1CE2-F88B-4AA0-BC18-05F96D3E175C}"/>
              </a:ext>
            </a:extLst>
          </p:cNvPr>
          <p:cNvGrpSpPr/>
          <p:nvPr/>
        </p:nvGrpSpPr>
        <p:grpSpPr>
          <a:xfrm>
            <a:off x="4136873" y="1560070"/>
            <a:ext cx="1728148" cy="1482725"/>
            <a:chOff x="2797175" y="1655763"/>
            <a:chExt cx="1658938" cy="1482725"/>
          </a:xfrm>
        </p:grpSpPr>
        <p:sp>
          <p:nvSpPr>
            <p:cNvPr id="65" name="Freeform 38">
              <a:extLst>
                <a:ext uri="{FF2B5EF4-FFF2-40B4-BE49-F238E27FC236}">
                  <a16:creationId xmlns:a16="http://schemas.microsoft.com/office/drawing/2014/main" id="{91B6EBC8-70FB-4D43-9DF0-37897D33416A}"/>
                </a:ext>
              </a:extLst>
            </p:cNvPr>
            <p:cNvSpPr>
              <a:spLocks/>
            </p:cNvSpPr>
            <p:nvPr/>
          </p:nvSpPr>
          <p:spPr bwMode="auto">
            <a:xfrm>
              <a:off x="2797175" y="1655763"/>
              <a:ext cx="1658938" cy="1482725"/>
            </a:xfrm>
            <a:custGeom>
              <a:avLst/>
              <a:gdLst>
                <a:gd name="T0" fmla="*/ 982 w 996"/>
                <a:gd name="T1" fmla="*/ 547 h 890"/>
                <a:gd name="T2" fmla="*/ 982 w 996"/>
                <a:gd name="T3" fmla="*/ 96 h 890"/>
                <a:gd name="T4" fmla="*/ 764 w 996"/>
                <a:gd name="T5" fmla="*/ 53 h 890"/>
                <a:gd name="T6" fmla="*/ 98 w 996"/>
                <a:gd name="T7" fmla="*/ 453 h 890"/>
                <a:gd name="T8" fmla="*/ 85 w 996"/>
                <a:gd name="T9" fmla="*/ 613 h 890"/>
                <a:gd name="T10" fmla="*/ 501 w 996"/>
                <a:gd name="T11" fmla="*/ 852 h 890"/>
                <a:gd name="T12" fmla="*/ 612 w 996"/>
                <a:gd name="T13" fmla="*/ 849 h 890"/>
                <a:gd name="T14" fmla="*/ 859 w 996"/>
                <a:gd name="T15" fmla="*/ 694 h 890"/>
                <a:gd name="T16" fmla="*/ 982 w 996"/>
                <a:gd name="T17" fmla="*/ 547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6" h="890">
                  <a:moveTo>
                    <a:pt x="982" y="547"/>
                  </a:moveTo>
                  <a:cubicBezTo>
                    <a:pt x="980" y="474"/>
                    <a:pt x="982" y="96"/>
                    <a:pt x="982" y="96"/>
                  </a:cubicBezTo>
                  <a:cubicBezTo>
                    <a:pt x="982" y="96"/>
                    <a:pt x="996" y="0"/>
                    <a:pt x="764" y="53"/>
                  </a:cubicBezTo>
                  <a:cubicBezTo>
                    <a:pt x="534" y="105"/>
                    <a:pt x="286" y="222"/>
                    <a:pt x="98" y="453"/>
                  </a:cubicBezTo>
                  <a:cubicBezTo>
                    <a:pt x="73" y="484"/>
                    <a:pt x="0" y="567"/>
                    <a:pt x="85" y="613"/>
                  </a:cubicBezTo>
                  <a:cubicBezTo>
                    <a:pt x="169" y="659"/>
                    <a:pt x="501" y="852"/>
                    <a:pt x="501" y="852"/>
                  </a:cubicBezTo>
                  <a:cubicBezTo>
                    <a:pt x="501" y="852"/>
                    <a:pt x="563" y="890"/>
                    <a:pt x="612" y="849"/>
                  </a:cubicBezTo>
                  <a:cubicBezTo>
                    <a:pt x="661" y="808"/>
                    <a:pt x="764" y="724"/>
                    <a:pt x="859" y="694"/>
                  </a:cubicBezTo>
                  <a:cubicBezTo>
                    <a:pt x="947" y="667"/>
                    <a:pt x="984" y="672"/>
                    <a:pt x="982" y="547"/>
                  </a:cubicBezTo>
                </a:path>
              </a:pathLst>
            </a:custGeom>
            <a:solidFill>
              <a:srgbClr val="CC3300"/>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66" name="Group 65">
              <a:extLst>
                <a:ext uri="{FF2B5EF4-FFF2-40B4-BE49-F238E27FC236}">
                  <a16:creationId xmlns:a16="http://schemas.microsoft.com/office/drawing/2014/main" id="{6CC2EF6F-04AE-48CF-BCE3-CF3DB86EB00F}"/>
                </a:ext>
              </a:extLst>
            </p:cNvPr>
            <p:cNvGrpSpPr/>
            <p:nvPr/>
          </p:nvGrpSpPr>
          <p:grpSpPr>
            <a:xfrm>
              <a:off x="3538965" y="2553744"/>
              <a:ext cx="458787" cy="1588"/>
              <a:chOff x="1655763" y="5081867"/>
              <a:chExt cx="458787" cy="1588"/>
            </a:xfrm>
            <a:solidFill>
              <a:schemeClr val="bg1"/>
            </a:solidFill>
          </p:grpSpPr>
          <p:sp>
            <p:nvSpPr>
              <p:cNvPr id="69" name="Freeform 151">
                <a:extLst>
                  <a:ext uri="{FF2B5EF4-FFF2-40B4-BE49-F238E27FC236}">
                    <a16:creationId xmlns:a16="http://schemas.microsoft.com/office/drawing/2014/main" id="{8975F3CE-59F5-41EA-BBB8-615FC3B35E83}"/>
                  </a:ext>
                </a:extLst>
              </p:cNvPr>
              <p:cNvSpPr>
                <a:spLocks/>
              </p:cNvSpPr>
              <p:nvPr/>
            </p:nvSpPr>
            <p:spPr bwMode="auto">
              <a:xfrm>
                <a:off x="2111375" y="5081867"/>
                <a:ext cx="3175" cy="1588"/>
              </a:xfrm>
              <a:custGeom>
                <a:avLst/>
                <a:gdLst>
                  <a:gd name="T0" fmla="*/ 0 w 2"/>
                  <a:gd name="T1" fmla="*/ 1 h 1"/>
                  <a:gd name="T2" fmla="*/ 2 w 2"/>
                  <a:gd name="T3" fmla="*/ 1 h 1"/>
                  <a:gd name="T4" fmla="*/ 2 w 2"/>
                  <a:gd name="T5" fmla="*/ 0 h 1"/>
                  <a:gd name="T6" fmla="*/ 0 w 2"/>
                  <a:gd name="T7" fmla="*/ 1 h 1"/>
                </a:gdLst>
                <a:ahLst/>
                <a:cxnLst>
                  <a:cxn ang="0">
                    <a:pos x="T0" y="T1"/>
                  </a:cxn>
                  <a:cxn ang="0">
                    <a:pos x="T2" y="T3"/>
                  </a:cxn>
                  <a:cxn ang="0">
                    <a:pos x="T4" y="T5"/>
                  </a:cxn>
                  <a:cxn ang="0">
                    <a:pos x="T6" y="T7"/>
                  </a:cxn>
                </a:cxnLst>
                <a:rect l="0" t="0" r="r" b="b"/>
                <a:pathLst>
                  <a:path w="2" h="1">
                    <a:moveTo>
                      <a:pt x="0" y="1"/>
                    </a:moveTo>
                    <a:lnTo>
                      <a:pt x="2" y="1"/>
                    </a:lnTo>
                    <a:lnTo>
                      <a:pt x="2"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52">
                <a:extLst>
                  <a:ext uri="{FF2B5EF4-FFF2-40B4-BE49-F238E27FC236}">
                    <a16:creationId xmlns:a16="http://schemas.microsoft.com/office/drawing/2014/main" id="{05343C40-21BC-48E4-811C-AF4C27056B83}"/>
                  </a:ext>
                </a:extLst>
              </p:cNvPr>
              <p:cNvSpPr>
                <a:spLocks/>
              </p:cNvSpPr>
              <p:nvPr/>
            </p:nvSpPr>
            <p:spPr bwMode="auto">
              <a:xfrm>
                <a:off x="1655763" y="5081867"/>
                <a:ext cx="1588" cy="1588"/>
              </a:xfrm>
              <a:custGeom>
                <a:avLst/>
                <a:gdLst>
                  <a:gd name="T0" fmla="*/ 0 w 1"/>
                  <a:gd name="T1" fmla="*/ 1 h 1"/>
                  <a:gd name="T2" fmla="*/ 1 w 1"/>
                  <a:gd name="T3" fmla="*/ 1 h 1"/>
                  <a:gd name="T4" fmla="*/ 0 w 1"/>
                  <a:gd name="T5" fmla="*/ 0 h 1"/>
                  <a:gd name="T6" fmla="*/ 0 w 1"/>
                  <a:gd name="T7" fmla="*/ 1 h 1"/>
                </a:gdLst>
                <a:ahLst/>
                <a:cxnLst>
                  <a:cxn ang="0">
                    <a:pos x="T0" y="T1"/>
                  </a:cxn>
                  <a:cxn ang="0">
                    <a:pos x="T2" y="T3"/>
                  </a:cxn>
                  <a:cxn ang="0">
                    <a:pos x="T4" y="T5"/>
                  </a:cxn>
                  <a:cxn ang="0">
                    <a:pos x="T6" y="T7"/>
                  </a:cxn>
                </a:cxnLst>
                <a:rect l="0" t="0" r="r" b="b"/>
                <a:pathLst>
                  <a:path w="1" h="1">
                    <a:moveTo>
                      <a:pt x="0" y="1"/>
                    </a:moveTo>
                    <a:lnTo>
                      <a:pt x="1" y="1"/>
                    </a:lnTo>
                    <a:lnTo>
                      <a:pt x="0" y="0"/>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74" name="Freeform 11">
            <a:extLst>
              <a:ext uri="{FF2B5EF4-FFF2-40B4-BE49-F238E27FC236}">
                <a16:creationId xmlns:a16="http://schemas.microsoft.com/office/drawing/2014/main" id="{6C847B59-65C9-4B4D-B3CB-CD463607DEC3}"/>
              </a:ext>
            </a:extLst>
          </p:cNvPr>
          <p:cNvSpPr>
            <a:spLocks/>
          </p:cNvSpPr>
          <p:nvPr/>
        </p:nvSpPr>
        <p:spPr bwMode="auto">
          <a:xfrm>
            <a:off x="4124173" y="4037529"/>
            <a:ext cx="1731455" cy="1497013"/>
          </a:xfrm>
          <a:custGeom>
            <a:avLst/>
            <a:gdLst>
              <a:gd name="T0" fmla="*/ 477 w 998"/>
              <a:gd name="T1" fmla="*/ 67 h 898"/>
              <a:gd name="T2" fmla="*/ 90 w 998"/>
              <a:gd name="T3" fmla="*/ 299 h 898"/>
              <a:gd name="T4" fmla="*/ 165 w 998"/>
              <a:gd name="T5" fmla="*/ 508 h 898"/>
              <a:gd name="T6" fmla="*/ 851 w 998"/>
              <a:gd name="T7" fmla="*/ 873 h 898"/>
              <a:gd name="T8" fmla="*/ 995 w 998"/>
              <a:gd name="T9" fmla="*/ 802 h 898"/>
              <a:gd name="T10" fmla="*/ 986 w 998"/>
              <a:gd name="T11" fmla="*/ 323 h 898"/>
              <a:gd name="T12" fmla="*/ 926 w 998"/>
              <a:gd name="T13" fmla="*/ 229 h 898"/>
              <a:gd name="T14" fmla="*/ 666 w 998"/>
              <a:gd name="T15" fmla="*/ 96 h 898"/>
              <a:gd name="T16" fmla="*/ 477 w 998"/>
              <a:gd name="T17" fmla="*/ 6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8" h="898">
                <a:moveTo>
                  <a:pt x="477" y="67"/>
                </a:moveTo>
                <a:cubicBezTo>
                  <a:pt x="415" y="106"/>
                  <a:pt x="90" y="299"/>
                  <a:pt x="90" y="299"/>
                </a:cubicBezTo>
                <a:cubicBezTo>
                  <a:pt x="90" y="299"/>
                  <a:pt x="0" y="336"/>
                  <a:pt x="165" y="508"/>
                </a:cubicBezTo>
                <a:cubicBezTo>
                  <a:pt x="328" y="679"/>
                  <a:pt x="556" y="831"/>
                  <a:pt x="851" y="873"/>
                </a:cubicBezTo>
                <a:cubicBezTo>
                  <a:pt x="890" y="878"/>
                  <a:pt x="998" y="898"/>
                  <a:pt x="995" y="802"/>
                </a:cubicBezTo>
                <a:cubicBezTo>
                  <a:pt x="991" y="706"/>
                  <a:pt x="986" y="323"/>
                  <a:pt x="986" y="323"/>
                </a:cubicBezTo>
                <a:cubicBezTo>
                  <a:pt x="986" y="323"/>
                  <a:pt x="986" y="250"/>
                  <a:pt x="926" y="229"/>
                </a:cubicBezTo>
                <a:cubicBezTo>
                  <a:pt x="866" y="208"/>
                  <a:pt x="741" y="163"/>
                  <a:pt x="666" y="96"/>
                </a:cubicBezTo>
                <a:cubicBezTo>
                  <a:pt x="597" y="36"/>
                  <a:pt x="582" y="0"/>
                  <a:pt x="477" y="67"/>
                </a:cubicBezTo>
              </a:path>
            </a:pathLst>
          </a:cu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0" name="Freeform 12">
            <a:extLst>
              <a:ext uri="{FF2B5EF4-FFF2-40B4-BE49-F238E27FC236}">
                <a16:creationId xmlns:a16="http://schemas.microsoft.com/office/drawing/2014/main" id="{BC44956D-C422-412F-9C0C-1D48F92285B3}"/>
              </a:ext>
            </a:extLst>
          </p:cNvPr>
          <p:cNvSpPr>
            <a:spLocks/>
          </p:cNvSpPr>
          <p:nvPr/>
        </p:nvSpPr>
        <p:spPr bwMode="auto">
          <a:xfrm>
            <a:off x="3830486" y="2583379"/>
            <a:ext cx="1268411" cy="1909763"/>
          </a:xfrm>
          <a:custGeom>
            <a:avLst/>
            <a:gdLst>
              <a:gd name="T0" fmla="*/ 620 w 731"/>
              <a:gd name="T1" fmla="*/ 276 h 1146"/>
              <a:gd name="T2" fmla="*/ 224 w 731"/>
              <a:gd name="T3" fmla="*/ 59 h 1146"/>
              <a:gd name="T4" fmla="*/ 81 w 731"/>
              <a:gd name="T5" fmla="*/ 229 h 1146"/>
              <a:gd name="T6" fmla="*/ 113 w 731"/>
              <a:gd name="T7" fmla="*/ 1006 h 1146"/>
              <a:gd name="T8" fmla="*/ 246 w 731"/>
              <a:gd name="T9" fmla="*/ 1094 h 1146"/>
              <a:gd name="T10" fmla="*/ 656 w 731"/>
              <a:gd name="T11" fmla="*/ 844 h 1146"/>
              <a:gd name="T12" fmla="*/ 707 w 731"/>
              <a:gd name="T13" fmla="*/ 745 h 1146"/>
              <a:gd name="T14" fmla="*/ 690 w 731"/>
              <a:gd name="T15" fmla="*/ 453 h 1146"/>
              <a:gd name="T16" fmla="*/ 620 w 731"/>
              <a:gd name="T17" fmla="*/ 276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1" h="1146">
                <a:moveTo>
                  <a:pt x="620" y="276"/>
                </a:moveTo>
                <a:cubicBezTo>
                  <a:pt x="555" y="242"/>
                  <a:pt x="224" y="59"/>
                  <a:pt x="224" y="59"/>
                </a:cubicBezTo>
                <a:cubicBezTo>
                  <a:pt x="224" y="59"/>
                  <a:pt x="147" y="0"/>
                  <a:pt x="81" y="229"/>
                </a:cubicBezTo>
                <a:cubicBezTo>
                  <a:pt x="17" y="456"/>
                  <a:pt x="0" y="730"/>
                  <a:pt x="113" y="1006"/>
                </a:cubicBezTo>
                <a:cubicBezTo>
                  <a:pt x="128" y="1042"/>
                  <a:pt x="166" y="1146"/>
                  <a:pt x="246" y="1094"/>
                </a:cubicBezTo>
                <a:cubicBezTo>
                  <a:pt x="327" y="1042"/>
                  <a:pt x="656" y="844"/>
                  <a:pt x="656" y="844"/>
                </a:cubicBezTo>
                <a:cubicBezTo>
                  <a:pt x="656" y="844"/>
                  <a:pt x="719" y="807"/>
                  <a:pt x="707" y="745"/>
                </a:cubicBezTo>
                <a:cubicBezTo>
                  <a:pt x="695" y="682"/>
                  <a:pt x="670" y="552"/>
                  <a:pt x="690" y="453"/>
                </a:cubicBezTo>
                <a:cubicBezTo>
                  <a:pt x="708" y="363"/>
                  <a:pt x="731" y="333"/>
                  <a:pt x="620" y="276"/>
                </a:cubicBezTo>
              </a:path>
            </a:pathLst>
          </a:custGeom>
          <a:solidFill>
            <a:srgbClr val="0099FF"/>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7" name="TextBox 86">
            <a:extLst>
              <a:ext uri="{FF2B5EF4-FFF2-40B4-BE49-F238E27FC236}">
                <a16:creationId xmlns:a16="http://schemas.microsoft.com/office/drawing/2014/main" id="{AD9C55C0-9B0F-415D-A3D0-92AFC8367A5E}"/>
              </a:ext>
            </a:extLst>
          </p:cNvPr>
          <p:cNvSpPr txBox="1"/>
          <p:nvPr/>
        </p:nvSpPr>
        <p:spPr bwMode="auto">
          <a:xfrm>
            <a:off x="7269043" y="1365031"/>
            <a:ext cx="5221436" cy="830997"/>
          </a:xfrm>
          <a:prstGeom prst="rect">
            <a:avLst/>
          </a:prstGeom>
          <a:noFill/>
        </p:spPr>
        <p:txBody>
          <a:bodyPr wrap="square">
            <a:spAutoFit/>
          </a:bodyPr>
          <a:lstStyle/>
          <a:p>
            <a:pPr fontAlgn="auto">
              <a:spcBef>
                <a:spcPts val="0"/>
              </a:spcBef>
              <a:spcAft>
                <a:spcPts val="0"/>
              </a:spcAft>
              <a:defRPr/>
            </a:pPr>
            <a:r>
              <a:rPr lang="en-US" sz="2400" dirty="0">
                <a:latin typeface="Tahoma" panose="020B0604030504040204" pitchFamily="34" charset="0"/>
                <a:ea typeface="Tahoma" panose="020B0604030504040204" pitchFamily="34" charset="0"/>
                <a:cs typeface="Tahoma" panose="020B0604030504040204" pitchFamily="34" charset="0"/>
              </a:rPr>
              <a:t>Universal Access to </a:t>
            </a:r>
          </a:p>
          <a:p>
            <a:pPr fontAlgn="auto">
              <a:spcBef>
                <a:spcPts val="0"/>
              </a:spcBef>
              <a:spcAft>
                <a:spcPts val="0"/>
              </a:spcAft>
              <a:defRPr/>
            </a:pPr>
            <a:r>
              <a:rPr lang="en-US" sz="2400" dirty="0">
                <a:latin typeface="Tahoma" panose="020B0604030504040204" pitchFamily="34" charset="0"/>
                <a:ea typeface="Tahoma" panose="020B0604030504040204" pitchFamily="34" charset="0"/>
                <a:cs typeface="Tahoma" panose="020B0604030504040204" pitchFamily="34" charset="0"/>
              </a:rPr>
              <a:t>Banking Facilities</a:t>
            </a:r>
          </a:p>
        </p:txBody>
      </p:sp>
      <p:sp>
        <p:nvSpPr>
          <p:cNvPr id="89" name="TextBox 88">
            <a:extLst>
              <a:ext uri="{FF2B5EF4-FFF2-40B4-BE49-F238E27FC236}">
                <a16:creationId xmlns:a16="http://schemas.microsoft.com/office/drawing/2014/main" id="{C670F680-60B4-4027-8E54-666ACA822C8B}"/>
              </a:ext>
            </a:extLst>
          </p:cNvPr>
          <p:cNvSpPr txBox="1"/>
          <p:nvPr/>
        </p:nvSpPr>
        <p:spPr bwMode="auto">
          <a:xfrm>
            <a:off x="6318467" y="2022595"/>
            <a:ext cx="453568" cy="584775"/>
          </a:xfrm>
          <a:prstGeom prst="rect">
            <a:avLst/>
          </a:prstGeom>
          <a:noFill/>
        </p:spPr>
        <p:txBody>
          <a:bodyPr wrap="square">
            <a:spAutoFit/>
          </a:bodyPr>
          <a:lstStyle/>
          <a:p>
            <a:pPr fontAlgn="auto">
              <a:spcBef>
                <a:spcPts val="0"/>
              </a:spcBef>
              <a:spcAft>
                <a:spcPts val="0"/>
              </a:spcAft>
              <a:defRPr/>
            </a:pPr>
            <a:r>
              <a:rPr lang="en-US" sz="3200" b="1" dirty="0">
                <a:latin typeface="Tahoma" panose="020B0604030504040204" pitchFamily="34" charset="0"/>
                <a:ea typeface="Tahoma" panose="020B0604030504040204" pitchFamily="34" charset="0"/>
                <a:cs typeface="Tahoma" panose="020B0604030504040204" pitchFamily="34" charset="0"/>
              </a:rPr>
              <a:t>1</a:t>
            </a:r>
          </a:p>
        </p:txBody>
      </p:sp>
      <p:sp>
        <p:nvSpPr>
          <p:cNvPr id="90" name="TextBox 89">
            <a:extLst>
              <a:ext uri="{FF2B5EF4-FFF2-40B4-BE49-F238E27FC236}">
                <a16:creationId xmlns:a16="http://schemas.microsoft.com/office/drawing/2014/main" id="{781EA914-2506-439E-BAE5-B19EF15BF16F}"/>
              </a:ext>
            </a:extLst>
          </p:cNvPr>
          <p:cNvSpPr txBox="1"/>
          <p:nvPr/>
        </p:nvSpPr>
        <p:spPr bwMode="auto">
          <a:xfrm>
            <a:off x="7938184" y="2878976"/>
            <a:ext cx="5221436" cy="1200329"/>
          </a:xfrm>
          <a:prstGeom prst="rect">
            <a:avLst/>
          </a:prstGeom>
          <a:noFill/>
        </p:spPr>
        <p:txBody>
          <a:bodyPr wrap="square">
            <a:spAutoFit/>
          </a:bodyPr>
          <a:lstStyle/>
          <a:p>
            <a:pPr fontAlgn="auto">
              <a:spcBef>
                <a:spcPts val="0"/>
              </a:spcBef>
              <a:spcAft>
                <a:spcPts val="0"/>
              </a:spcAft>
              <a:defRPr/>
            </a:pPr>
            <a:r>
              <a:rPr lang="en-GB" sz="2400" dirty="0">
                <a:latin typeface="Tahoma" panose="020B0604030504040204" pitchFamily="34" charset="0"/>
                <a:ea typeface="Tahoma" panose="020B0604030504040204" pitchFamily="34" charset="0"/>
                <a:cs typeface="Tahoma" panose="020B0604030504040204" pitchFamily="34" charset="0"/>
              </a:rPr>
              <a:t>Basic banking accounts </a:t>
            </a:r>
          </a:p>
          <a:p>
            <a:pPr fontAlgn="auto">
              <a:spcBef>
                <a:spcPts val="0"/>
              </a:spcBef>
              <a:spcAft>
                <a:spcPts val="0"/>
              </a:spcAft>
              <a:defRPr/>
            </a:pPr>
            <a:r>
              <a:rPr lang="en-GB" sz="2400" dirty="0">
                <a:latin typeface="Tahoma" panose="020B0604030504040204" pitchFamily="34" charset="0"/>
                <a:ea typeface="Tahoma" panose="020B0604030504040204" pitchFamily="34" charset="0"/>
                <a:cs typeface="Tahoma" panose="020B0604030504040204" pitchFamily="34" charset="0"/>
              </a:rPr>
              <a:t>Overdraft facility (US$ 75) </a:t>
            </a:r>
          </a:p>
          <a:p>
            <a:pPr fontAlgn="auto">
              <a:spcBef>
                <a:spcPts val="0"/>
              </a:spcBef>
              <a:spcAft>
                <a:spcPts val="0"/>
              </a:spcAft>
              <a:defRPr/>
            </a:pPr>
            <a:r>
              <a:rPr lang="en-GB" sz="2400" dirty="0">
                <a:latin typeface="Tahoma" panose="020B0604030504040204" pitchFamily="34" charset="0"/>
                <a:ea typeface="Tahoma" panose="020B0604030504040204" pitchFamily="34" charset="0"/>
                <a:cs typeface="Tahoma" panose="020B0604030504040204" pitchFamily="34" charset="0"/>
              </a:rPr>
              <a:t>Debit card</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91" name="TextBox 90">
            <a:extLst>
              <a:ext uri="{FF2B5EF4-FFF2-40B4-BE49-F238E27FC236}">
                <a16:creationId xmlns:a16="http://schemas.microsoft.com/office/drawing/2014/main" id="{7D566BAD-29C7-44F6-8355-15BFAD50FBEE}"/>
              </a:ext>
            </a:extLst>
          </p:cNvPr>
          <p:cNvSpPr txBox="1"/>
          <p:nvPr/>
        </p:nvSpPr>
        <p:spPr bwMode="auto">
          <a:xfrm>
            <a:off x="7047465" y="3119526"/>
            <a:ext cx="453568" cy="584775"/>
          </a:xfrm>
          <a:prstGeom prst="rect">
            <a:avLst/>
          </a:prstGeom>
          <a:noFill/>
        </p:spPr>
        <p:txBody>
          <a:bodyPr wrap="square">
            <a:spAutoFit/>
          </a:bodyPr>
          <a:lstStyle/>
          <a:p>
            <a:pPr fontAlgn="auto">
              <a:spcBef>
                <a:spcPts val="0"/>
              </a:spcBef>
              <a:spcAft>
                <a:spcPts val="0"/>
              </a:spcAft>
              <a:defRPr/>
            </a:pPr>
            <a:r>
              <a:rPr lang="en-US" sz="3200" b="1" dirty="0">
                <a:latin typeface="Tahoma" panose="020B0604030504040204" pitchFamily="34" charset="0"/>
                <a:ea typeface="Tahoma" panose="020B0604030504040204" pitchFamily="34" charset="0"/>
                <a:cs typeface="Tahoma" panose="020B0604030504040204" pitchFamily="34" charset="0"/>
              </a:rPr>
              <a:t>2</a:t>
            </a:r>
          </a:p>
        </p:txBody>
      </p:sp>
      <p:sp>
        <p:nvSpPr>
          <p:cNvPr id="92" name="TextBox 91">
            <a:extLst>
              <a:ext uri="{FF2B5EF4-FFF2-40B4-BE49-F238E27FC236}">
                <a16:creationId xmlns:a16="http://schemas.microsoft.com/office/drawing/2014/main" id="{497008A0-E9C7-46D2-99B0-44A80F06CD09}"/>
              </a:ext>
            </a:extLst>
          </p:cNvPr>
          <p:cNvSpPr txBox="1"/>
          <p:nvPr/>
        </p:nvSpPr>
        <p:spPr bwMode="auto">
          <a:xfrm>
            <a:off x="6301739" y="4430411"/>
            <a:ext cx="453568" cy="584775"/>
          </a:xfrm>
          <a:prstGeom prst="rect">
            <a:avLst/>
          </a:prstGeom>
          <a:noFill/>
        </p:spPr>
        <p:txBody>
          <a:bodyPr wrap="square">
            <a:spAutoFit/>
          </a:bodyPr>
          <a:lstStyle/>
          <a:p>
            <a:pPr fontAlgn="auto">
              <a:spcBef>
                <a:spcPts val="0"/>
              </a:spcBef>
              <a:spcAft>
                <a:spcPts val="0"/>
              </a:spcAft>
              <a:defRPr/>
            </a:pPr>
            <a:r>
              <a:rPr lang="en-US" sz="3200" b="1" dirty="0">
                <a:latin typeface="Tahoma" panose="020B0604030504040204" pitchFamily="34" charset="0"/>
                <a:ea typeface="Tahoma" panose="020B0604030504040204" pitchFamily="34" charset="0"/>
                <a:cs typeface="Tahoma" panose="020B0604030504040204" pitchFamily="34" charset="0"/>
              </a:rPr>
              <a:t>3</a:t>
            </a:r>
          </a:p>
        </p:txBody>
      </p:sp>
      <p:sp>
        <p:nvSpPr>
          <p:cNvPr id="93" name="TextBox 92">
            <a:extLst>
              <a:ext uri="{FF2B5EF4-FFF2-40B4-BE49-F238E27FC236}">
                <a16:creationId xmlns:a16="http://schemas.microsoft.com/office/drawing/2014/main" id="{4892ACF8-D543-4544-82B9-CBE8F47E9C86}"/>
              </a:ext>
            </a:extLst>
          </p:cNvPr>
          <p:cNvSpPr txBox="1"/>
          <p:nvPr/>
        </p:nvSpPr>
        <p:spPr bwMode="auto">
          <a:xfrm>
            <a:off x="7501033" y="4838159"/>
            <a:ext cx="5221436" cy="830997"/>
          </a:xfrm>
          <a:prstGeom prst="rect">
            <a:avLst/>
          </a:prstGeom>
          <a:noFill/>
        </p:spPr>
        <p:txBody>
          <a:bodyPr wrap="square">
            <a:spAutoFit/>
          </a:bodyPr>
          <a:lstStyle/>
          <a:p>
            <a:pPr fontAlgn="auto">
              <a:spcBef>
                <a:spcPts val="0"/>
              </a:spcBef>
              <a:spcAft>
                <a:spcPts val="0"/>
              </a:spcAft>
              <a:defRPr/>
            </a:pPr>
            <a:r>
              <a:rPr lang="en-GB" sz="2400" dirty="0">
                <a:latin typeface="Tahoma" panose="020B0604030504040204" pitchFamily="34" charset="0"/>
                <a:ea typeface="Tahoma" panose="020B0604030504040204" pitchFamily="34" charset="0"/>
                <a:cs typeface="Tahoma" panose="020B0604030504040204" pitchFamily="34" charset="0"/>
              </a:rPr>
              <a:t>Financial Literacy Program</a:t>
            </a:r>
          </a:p>
          <a:p>
            <a:pPr fontAlgn="auto">
              <a:spcBef>
                <a:spcPts val="0"/>
              </a:spcBef>
              <a:spcAft>
                <a:spcPts val="0"/>
              </a:spcAft>
              <a:defRPr/>
            </a:pPr>
            <a:r>
              <a:rPr lang="en-GB" sz="2400" dirty="0">
                <a:latin typeface="Tahoma" panose="020B0604030504040204" pitchFamily="34" charset="0"/>
                <a:ea typeface="Tahoma" panose="020B0604030504040204" pitchFamily="34" charset="0"/>
                <a:cs typeface="Tahoma" panose="020B0604030504040204" pitchFamily="34" charset="0"/>
              </a:rPr>
              <a:t>[Mission Mode]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94" name="TextBox 93">
            <a:extLst>
              <a:ext uri="{FF2B5EF4-FFF2-40B4-BE49-F238E27FC236}">
                <a16:creationId xmlns:a16="http://schemas.microsoft.com/office/drawing/2014/main" id="{929B7706-0A98-4B9B-A39C-966CD4AD5AA6}"/>
              </a:ext>
            </a:extLst>
          </p:cNvPr>
          <p:cNvSpPr txBox="1"/>
          <p:nvPr/>
        </p:nvSpPr>
        <p:spPr bwMode="auto">
          <a:xfrm>
            <a:off x="1061793" y="4792337"/>
            <a:ext cx="5221436" cy="461665"/>
          </a:xfrm>
          <a:prstGeom prst="rect">
            <a:avLst/>
          </a:prstGeom>
          <a:noFill/>
        </p:spPr>
        <p:txBody>
          <a:bodyPr wrap="square">
            <a:spAutoFit/>
          </a:bodyPr>
          <a:lstStyle/>
          <a:p>
            <a:pPr fontAlgn="auto">
              <a:spcBef>
                <a:spcPts val="0"/>
              </a:spcBef>
              <a:spcAft>
                <a:spcPts val="0"/>
              </a:spcAft>
              <a:defRPr/>
            </a:pPr>
            <a:r>
              <a:rPr lang="en-GB" sz="2400" dirty="0">
                <a:latin typeface="Tahoma" panose="020B0604030504040204" pitchFamily="34" charset="0"/>
                <a:ea typeface="Tahoma" panose="020B0604030504040204" pitchFamily="34" charset="0"/>
                <a:cs typeface="Tahoma" panose="020B0604030504040204" pitchFamily="34" charset="0"/>
              </a:rPr>
              <a:t>‘Credit Guarantee Fund’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95" name="TextBox 94">
            <a:extLst>
              <a:ext uri="{FF2B5EF4-FFF2-40B4-BE49-F238E27FC236}">
                <a16:creationId xmlns:a16="http://schemas.microsoft.com/office/drawing/2014/main" id="{2D0FBB41-109A-4264-8DEB-5CE8B2E794CD}"/>
              </a:ext>
            </a:extLst>
          </p:cNvPr>
          <p:cNvSpPr txBox="1"/>
          <p:nvPr/>
        </p:nvSpPr>
        <p:spPr bwMode="auto">
          <a:xfrm>
            <a:off x="4861002" y="4418724"/>
            <a:ext cx="453568" cy="584775"/>
          </a:xfrm>
          <a:prstGeom prst="rect">
            <a:avLst/>
          </a:prstGeom>
          <a:noFill/>
        </p:spPr>
        <p:txBody>
          <a:bodyPr wrap="square">
            <a:spAutoFit/>
          </a:bodyPr>
          <a:lstStyle/>
          <a:p>
            <a:pPr fontAlgn="auto">
              <a:spcBef>
                <a:spcPts val="0"/>
              </a:spcBef>
              <a:spcAft>
                <a:spcPts val="0"/>
              </a:spcAft>
              <a:defRPr/>
            </a:pPr>
            <a:r>
              <a:rPr lang="en-US" sz="3200" b="1" dirty="0">
                <a:latin typeface="Tahoma" panose="020B0604030504040204" pitchFamily="34" charset="0"/>
                <a:ea typeface="Tahoma" panose="020B0604030504040204" pitchFamily="34" charset="0"/>
                <a:cs typeface="Tahoma" panose="020B0604030504040204" pitchFamily="34" charset="0"/>
              </a:rPr>
              <a:t>4</a:t>
            </a:r>
          </a:p>
        </p:txBody>
      </p:sp>
      <p:sp>
        <p:nvSpPr>
          <p:cNvPr id="96" name="TextBox 95">
            <a:extLst>
              <a:ext uri="{FF2B5EF4-FFF2-40B4-BE49-F238E27FC236}">
                <a16:creationId xmlns:a16="http://schemas.microsoft.com/office/drawing/2014/main" id="{2C173D12-B4DE-4506-8417-CAF0F7DC2F72}"/>
              </a:ext>
            </a:extLst>
          </p:cNvPr>
          <p:cNvSpPr txBox="1"/>
          <p:nvPr/>
        </p:nvSpPr>
        <p:spPr bwMode="auto">
          <a:xfrm>
            <a:off x="4232352" y="3119526"/>
            <a:ext cx="453568" cy="584775"/>
          </a:xfrm>
          <a:prstGeom prst="rect">
            <a:avLst/>
          </a:prstGeom>
          <a:noFill/>
        </p:spPr>
        <p:txBody>
          <a:bodyPr wrap="square">
            <a:spAutoFit/>
          </a:bodyPr>
          <a:lstStyle/>
          <a:p>
            <a:pPr fontAlgn="auto">
              <a:spcBef>
                <a:spcPts val="0"/>
              </a:spcBef>
              <a:spcAft>
                <a:spcPts val="0"/>
              </a:spcAft>
              <a:defRPr/>
            </a:pPr>
            <a:r>
              <a:rPr lang="en-US" sz="3200" b="1" dirty="0">
                <a:latin typeface="Tahoma" panose="020B0604030504040204" pitchFamily="34" charset="0"/>
                <a:ea typeface="Tahoma" panose="020B0604030504040204" pitchFamily="34" charset="0"/>
                <a:cs typeface="Tahoma" panose="020B0604030504040204" pitchFamily="34" charset="0"/>
              </a:rPr>
              <a:t>5</a:t>
            </a:r>
          </a:p>
        </p:txBody>
      </p:sp>
      <p:sp>
        <p:nvSpPr>
          <p:cNvPr id="97" name="TextBox 96">
            <a:extLst>
              <a:ext uri="{FF2B5EF4-FFF2-40B4-BE49-F238E27FC236}">
                <a16:creationId xmlns:a16="http://schemas.microsoft.com/office/drawing/2014/main" id="{8F87FD54-F5F4-4AFF-93D6-8B6ACF84510D}"/>
              </a:ext>
            </a:extLst>
          </p:cNvPr>
          <p:cNvSpPr txBox="1"/>
          <p:nvPr/>
        </p:nvSpPr>
        <p:spPr bwMode="auto">
          <a:xfrm>
            <a:off x="826726" y="3235257"/>
            <a:ext cx="2995855" cy="461665"/>
          </a:xfrm>
          <a:prstGeom prst="rect">
            <a:avLst/>
          </a:prstGeom>
          <a:noFill/>
        </p:spPr>
        <p:txBody>
          <a:bodyPr wrap="square">
            <a:spAutoFit/>
          </a:bodyPr>
          <a:lstStyle/>
          <a:p>
            <a:pPr algn="r" fontAlgn="auto">
              <a:spcBef>
                <a:spcPts val="0"/>
              </a:spcBef>
              <a:spcAft>
                <a:spcPts val="0"/>
              </a:spcAft>
              <a:defRPr/>
            </a:pPr>
            <a:r>
              <a:rPr lang="en-GB" sz="2400" dirty="0">
                <a:latin typeface="Tahoma" panose="020B0604030504040204" pitchFamily="34" charset="0"/>
                <a:ea typeface="Tahoma" panose="020B0604030504040204" pitchFamily="34" charset="0"/>
                <a:cs typeface="Tahoma" panose="020B0604030504040204" pitchFamily="34" charset="0"/>
              </a:rPr>
              <a:t>Micro-insurance </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98" name="TextBox 97">
            <a:extLst>
              <a:ext uri="{FF2B5EF4-FFF2-40B4-BE49-F238E27FC236}">
                <a16:creationId xmlns:a16="http://schemas.microsoft.com/office/drawing/2014/main" id="{199ACD1C-14C2-4AFA-B2B7-79D60AC64977}"/>
              </a:ext>
            </a:extLst>
          </p:cNvPr>
          <p:cNvSpPr txBox="1"/>
          <p:nvPr/>
        </p:nvSpPr>
        <p:spPr bwMode="auto">
          <a:xfrm>
            <a:off x="4944598" y="1975687"/>
            <a:ext cx="453568" cy="584775"/>
          </a:xfrm>
          <a:prstGeom prst="rect">
            <a:avLst/>
          </a:prstGeom>
          <a:noFill/>
        </p:spPr>
        <p:txBody>
          <a:bodyPr wrap="square">
            <a:spAutoFit/>
          </a:bodyPr>
          <a:lstStyle/>
          <a:p>
            <a:pPr fontAlgn="auto">
              <a:spcBef>
                <a:spcPts val="0"/>
              </a:spcBef>
              <a:spcAft>
                <a:spcPts val="0"/>
              </a:spcAft>
              <a:defRPr/>
            </a:pPr>
            <a:r>
              <a:rPr lang="en-US" sz="3200" b="1" dirty="0">
                <a:latin typeface="Tahoma" panose="020B0604030504040204" pitchFamily="34" charset="0"/>
                <a:ea typeface="Tahoma" panose="020B0604030504040204" pitchFamily="34" charset="0"/>
                <a:cs typeface="Tahoma" panose="020B0604030504040204" pitchFamily="34" charset="0"/>
              </a:rPr>
              <a:t>6</a:t>
            </a:r>
          </a:p>
        </p:txBody>
      </p:sp>
      <p:sp>
        <p:nvSpPr>
          <p:cNvPr id="99" name="TextBox 98">
            <a:extLst>
              <a:ext uri="{FF2B5EF4-FFF2-40B4-BE49-F238E27FC236}">
                <a16:creationId xmlns:a16="http://schemas.microsoft.com/office/drawing/2014/main" id="{7DFB3E9D-126A-4FD5-B584-BB00DB32BAF6}"/>
              </a:ext>
            </a:extLst>
          </p:cNvPr>
          <p:cNvSpPr txBox="1"/>
          <p:nvPr/>
        </p:nvSpPr>
        <p:spPr bwMode="auto">
          <a:xfrm>
            <a:off x="1606395" y="1365031"/>
            <a:ext cx="2995855" cy="830997"/>
          </a:xfrm>
          <a:prstGeom prst="rect">
            <a:avLst/>
          </a:prstGeom>
          <a:noFill/>
        </p:spPr>
        <p:txBody>
          <a:bodyPr wrap="square">
            <a:spAutoFit/>
          </a:bodyPr>
          <a:lstStyle/>
          <a:p>
            <a:pPr algn="r" fontAlgn="auto">
              <a:spcBef>
                <a:spcPts val="0"/>
              </a:spcBef>
              <a:spcAft>
                <a:spcPts val="0"/>
              </a:spcAft>
              <a:defRPr/>
            </a:pPr>
            <a:r>
              <a:rPr lang="en-GB" sz="2400" dirty="0">
                <a:latin typeface="Tahoma" panose="020B0604030504040204" pitchFamily="34" charset="0"/>
                <a:ea typeface="Tahoma" panose="020B0604030504040204" pitchFamily="34" charset="0"/>
                <a:cs typeface="Tahoma" panose="020B0604030504040204" pitchFamily="34" charset="0"/>
              </a:rPr>
              <a:t>Pension schemes for unorganized sector</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100" name="TextBox 99">
            <a:extLst>
              <a:ext uri="{FF2B5EF4-FFF2-40B4-BE49-F238E27FC236}">
                <a16:creationId xmlns:a16="http://schemas.microsoft.com/office/drawing/2014/main" id="{BB26EBF2-B287-4F54-B904-2D2A405D5053}"/>
              </a:ext>
            </a:extLst>
          </p:cNvPr>
          <p:cNvSpPr txBox="1"/>
          <p:nvPr/>
        </p:nvSpPr>
        <p:spPr bwMode="auto">
          <a:xfrm>
            <a:off x="96917" y="6319116"/>
            <a:ext cx="12095083" cy="461665"/>
          </a:xfrm>
          <a:prstGeom prst="rect">
            <a:avLst/>
          </a:prstGeom>
          <a:noFill/>
        </p:spPr>
        <p:txBody>
          <a:bodyPr wrap="square">
            <a:spAutoFit/>
          </a:bodyPr>
          <a:lstStyle/>
          <a:p>
            <a:pPr algn="ctr" fontAlgn="auto">
              <a:spcBef>
                <a:spcPts val="0"/>
              </a:spcBef>
              <a:spcAft>
                <a:spcPts val="0"/>
              </a:spcAft>
              <a:defRPr/>
            </a:pPr>
            <a:r>
              <a:rPr lang="en-SG" sz="2400" b="1" dirty="0">
                <a:latin typeface="Tahoma" panose="020B0604030504040204" pitchFamily="34" charset="0"/>
                <a:ea typeface="Tahoma" panose="020B0604030504040204" pitchFamily="34" charset="0"/>
                <a:cs typeface="Tahoma" panose="020B0604030504040204" pitchFamily="34" charset="0"/>
              </a:rPr>
              <a:t>Pradhan Mantri ‘Jan </a:t>
            </a:r>
            <a:r>
              <a:rPr lang="en-SG" sz="2400" b="1" dirty="0" err="1">
                <a:latin typeface="Tahoma" panose="020B0604030504040204" pitchFamily="34" charset="0"/>
                <a:ea typeface="Tahoma" panose="020B0604030504040204" pitchFamily="34" charset="0"/>
                <a:cs typeface="Tahoma" panose="020B0604030504040204" pitchFamily="34" charset="0"/>
              </a:rPr>
              <a:t>Dhan</a:t>
            </a:r>
            <a:r>
              <a:rPr lang="en-SG" sz="2400" b="1" dirty="0">
                <a:latin typeface="Tahoma" panose="020B0604030504040204" pitchFamily="34" charset="0"/>
                <a:ea typeface="Tahoma" panose="020B0604030504040204" pitchFamily="34" charset="0"/>
                <a:cs typeface="Tahoma" panose="020B0604030504040204" pitchFamily="34" charset="0"/>
              </a:rPr>
              <a:t>’ Yojana = National Mission on Financial Inclusion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4839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9" grpId="0"/>
      <p:bldP spid="90" grpId="0"/>
      <p:bldP spid="91" grpId="0"/>
      <p:bldP spid="92" grpId="0"/>
      <p:bldP spid="93" grpId="0"/>
      <p:bldP spid="94" grpId="0"/>
      <p:bldP spid="95" grpId="0"/>
      <p:bldP spid="96" grpId="0"/>
      <p:bldP spid="97" grpId="0"/>
      <p:bldP spid="98" grpId="0"/>
      <p:bldP spid="9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5279B7-5C21-4BC4-A6DB-B709C8F7C451}"/>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AADD657-2987-4A3D-AD01-1EE2EA48ECFD}"/>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3AD96EBF-AD9B-4819-9577-C0103E9565C7}"/>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PHASE III : What is so DIFFERENT ?</a:t>
            </a:r>
            <a:endParaRPr lang="en-SG" altLang="en-US" sz="3400" b="1" dirty="0">
              <a:solidFill>
                <a:srgbClr val="003300"/>
              </a:solidFill>
              <a:latin typeface="Tahoma" pitchFamily="34" charset="0"/>
              <a:cs typeface="Tahoma" pitchFamily="34" charset="0"/>
            </a:endParaRPr>
          </a:p>
        </p:txBody>
      </p:sp>
      <p:sp>
        <p:nvSpPr>
          <p:cNvPr id="30" name="Freeform 6">
            <a:extLst>
              <a:ext uri="{FF2B5EF4-FFF2-40B4-BE49-F238E27FC236}">
                <a16:creationId xmlns:a16="http://schemas.microsoft.com/office/drawing/2014/main" id="{26C0BDCD-D559-4FC8-9316-EC482ABD4307}"/>
              </a:ext>
            </a:extLst>
          </p:cNvPr>
          <p:cNvSpPr>
            <a:spLocks/>
          </p:cNvSpPr>
          <p:nvPr/>
        </p:nvSpPr>
        <p:spPr bwMode="auto">
          <a:xfrm>
            <a:off x="-84570" y="2254738"/>
            <a:ext cx="9794527" cy="3583614"/>
          </a:xfrm>
          <a:custGeom>
            <a:avLst/>
            <a:gdLst>
              <a:gd name="T0" fmla="*/ 0 w 2828"/>
              <a:gd name="T1" fmla="*/ 856 h 1032"/>
              <a:gd name="T2" fmla="*/ 660 w 2828"/>
              <a:gd name="T3" fmla="*/ 540 h 1032"/>
              <a:gd name="T4" fmla="*/ 1232 w 2828"/>
              <a:gd name="T5" fmla="*/ 720 h 1032"/>
              <a:gd name="T6" fmla="*/ 1772 w 2828"/>
              <a:gd name="T7" fmla="*/ 320 h 1032"/>
              <a:gd name="T8" fmla="*/ 2315 w 2828"/>
              <a:gd name="T9" fmla="*/ 479 h 1032"/>
              <a:gd name="T10" fmla="*/ 2828 w 2828"/>
              <a:gd name="T11" fmla="*/ 0 h 1032"/>
            </a:gdLst>
            <a:ahLst/>
            <a:cxnLst>
              <a:cxn ang="0">
                <a:pos x="T0" y="T1"/>
              </a:cxn>
              <a:cxn ang="0">
                <a:pos x="T2" y="T3"/>
              </a:cxn>
              <a:cxn ang="0">
                <a:pos x="T4" y="T5"/>
              </a:cxn>
              <a:cxn ang="0">
                <a:pos x="T6" y="T7"/>
              </a:cxn>
              <a:cxn ang="0">
                <a:pos x="T8" y="T9"/>
              </a:cxn>
              <a:cxn ang="0">
                <a:pos x="T10" y="T11"/>
              </a:cxn>
            </a:cxnLst>
            <a:rect l="0" t="0" r="r" b="b"/>
            <a:pathLst>
              <a:path w="2828" h="1032">
                <a:moveTo>
                  <a:pt x="0" y="856"/>
                </a:moveTo>
                <a:cubicBezTo>
                  <a:pt x="420" y="1032"/>
                  <a:pt x="464" y="536"/>
                  <a:pt x="660" y="540"/>
                </a:cubicBezTo>
                <a:cubicBezTo>
                  <a:pt x="856" y="544"/>
                  <a:pt x="976" y="736"/>
                  <a:pt x="1232" y="720"/>
                </a:cubicBezTo>
                <a:cubicBezTo>
                  <a:pt x="1488" y="704"/>
                  <a:pt x="1508" y="352"/>
                  <a:pt x="1772" y="320"/>
                </a:cubicBezTo>
                <a:cubicBezTo>
                  <a:pt x="2036" y="288"/>
                  <a:pt x="2063" y="491"/>
                  <a:pt x="2315" y="479"/>
                </a:cubicBezTo>
                <a:cubicBezTo>
                  <a:pt x="2567" y="467"/>
                  <a:pt x="2572" y="84"/>
                  <a:pt x="2828" y="0"/>
                </a:cubicBezTo>
              </a:path>
            </a:pathLst>
          </a:custGeom>
          <a:noFill/>
          <a:ln w="15875" cap="flat">
            <a:solidFill>
              <a:schemeClr val="tx1"/>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2" name="Oval 19">
            <a:extLst>
              <a:ext uri="{FF2B5EF4-FFF2-40B4-BE49-F238E27FC236}">
                <a16:creationId xmlns:a16="http://schemas.microsoft.com/office/drawing/2014/main" id="{846A2286-AA49-4D0D-86C1-453F1379AFDF}"/>
              </a:ext>
            </a:extLst>
          </p:cNvPr>
          <p:cNvSpPr>
            <a:spLocks noChangeArrowheads="1"/>
          </p:cNvSpPr>
          <p:nvPr/>
        </p:nvSpPr>
        <p:spPr bwMode="auto">
          <a:xfrm>
            <a:off x="1760306" y="3649067"/>
            <a:ext cx="995966" cy="993236"/>
          </a:xfrm>
          <a:prstGeom prst="ellipse">
            <a:avLst/>
          </a:prstGeom>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2400" dirty="0">
              <a:solidFill>
                <a:schemeClr val="bg1"/>
              </a:solidFill>
              <a:latin typeface="FontAwesome" pitchFamily="2" charset="0"/>
            </a:endParaRPr>
          </a:p>
        </p:txBody>
      </p:sp>
      <p:sp>
        <p:nvSpPr>
          <p:cNvPr id="35" name="Oval 19">
            <a:extLst>
              <a:ext uri="{FF2B5EF4-FFF2-40B4-BE49-F238E27FC236}">
                <a16:creationId xmlns:a16="http://schemas.microsoft.com/office/drawing/2014/main" id="{2A692E32-551F-4A03-BE01-C07A779D16FC}"/>
              </a:ext>
            </a:extLst>
          </p:cNvPr>
          <p:cNvSpPr>
            <a:spLocks noChangeArrowheads="1"/>
          </p:cNvSpPr>
          <p:nvPr/>
        </p:nvSpPr>
        <p:spPr bwMode="auto">
          <a:xfrm>
            <a:off x="3658379" y="4270376"/>
            <a:ext cx="995966" cy="993236"/>
          </a:xfrm>
          <a:prstGeom prst="ellipse">
            <a:avLst/>
          </a:prstGeom>
          <a:ln/>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ctr" anchorCtr="0" compatLnSpc="1">
            <a:prstTxWarp prst="textNoShape">
              <a:avLst/>
            </a:prstTxWarp>
          </a:bodyPr>
          <a:lstStyle/>
          <a:p>
            <a:pPr lvl="0" algn="ctr"/>
            <a:endParaRPr lang="en-US" sz="2400" dirty="0">
              <a:solidFill>
                <a:schemeClr val="bg1"/>
              </a:solidFill>
            </a:endParaRPr>
          </a:p>
        </p:txBody>
      </p:sp>
      <p:sp>
        <p:nvSpPr>
          <p:cNvPr id="38" name="Oval 37">
            <a:extLst>
              <a:ext uri="{FF2B5EF4-FFF2-40B4-BE49-F238E27FC236}">
                <a16:creationId xmlns:a16="http://schemas.microsoft.com/office/drawing/2014/main" id="{7401A0A7-126A-4F7A-BE52-A2B31BE49BFB}"/>
              </a:ext>
            </a:extLst>
          </p:cNvPr>
          <p:cNvSpPr>
            <a:spLocks noChangeArrowheads="1"/>
          </p:cNvSpPr>
          <p:nvPr/>
        </p:nvSpPr>
        <p:spPr bwMode="auto">
          <a:xfrm>
            <a:off x="5556452" y="2914776"/>
            <a:ext cx="995966" cy="993236"/>
          </a:xfrm>
          <a:prstGeom prst="ellipse">
            <a:avLst/>
          </a:prstGeom>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2400" dirty="0">
              <a:solidFill>
                <a:schemeClr val="bg1"/>
              </a:solidFill>
              <a:latin typeface="FontAwesome" pitchFamily="2" charset="0"/>
            </a:endParaRPr>
          </a:p>
        </p:txBody>
      </p:sp>
      <p:sp>
        <p:nvSpPr>
          <p:cNvPr id="41" name="Oval 19">
            <a:extLst>
              <a:ext uri="{FF2B5EF4-FFF2-40B4-BE49-F238E27FC236}">
                <a16:creationId xmlns:a16="http://schemas.microsoft.com/office/drawing/2014/main" id="{0598AD62-C3B4-4087-84A4-3298B8730003}"/>
              </a:ext>
            </a:extLst>
          </p:cNvPr>
          <p:cNvSpPr>
            <a:spLocks noChangeArrowheads="1"/>
          </p:cNvSpPr>
          <p:nvPr/>
        </p:nvSpPr>
        <p:spPr bwMode="auto">
          <a:xfrm>
            <a:off x="7454525" y="3440993"/>
            <a:ext cx="995966" cy="993236"/>
          </a:xfrm>
          <a:prstGeom prst="ellipse">
            <a:avLst/>
          </a:prstGeom>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anchor="ctr" anchorCtr="0" compatLnSpc="1">
            <a:prstTxWarp prst="textNoShape">
              <a:avLst/>
            </a:prstTxWarp>
          </a:bodyPr>
          <a:lstStyle/>
          <a:p>
            <a:pPr algn="ctr"/>
            <a:endParaRPr lang="en-US" sz="2400" dirty="0">
              <a:solidFill>
                <a:schemeClr val="bg1"/>
              </a:solidFill>
              <a:latin typeface="FontAwesome" pitchFamily="2" charset="0"/>
            </a:endParaRPr>
          </a:p>
        </p:txBody>
      </p:sp>
      <p:sp>
        <p:nvSpPr>
          <p:cNvPr id="43" name="Shape 2587">
            <a:extLst>
              <a:ext uri="{FF2B5EF4-FFF2-40B4-BE49-F238E27FC236}">
                <a16:creationId xmlns:a16="http://schemas.microsoft.com/office/drawing/2014/main" id="{E76494B3-A7F3-4997-AFCC-25CBB80F94C5}"/>
              </a:ext>
            </a:extLst>
          </p:cNvPr>
          <p:cNvSpPr/>
          <p:nvPr/>
        </p:nvSpPr>
        <p:spPr>
          <a:xfrm>
            <a:off x="9656652" y="734444"/>
            <a:ext cx="1589341" cy="158934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accent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Source Sans Pro Light" charset="0"/>
              <a:ea typeface="Source Sans Pro Light" charset="0"/>
              <a:cs typeface="Source Sans Pro Light" charset="0"/>
            </a:endParaRPr>
          </a:p>
        </p:txBody>
      </p:sp>
      <p:sp>
        <p:nvSpPr>
          <p:cNvPr id="45" name="Rectangle 44">
            <a:extLst>
              <a:ext uri="{FF2B5EF4-FFF2-40B4-BE49-F238E27FC236}">
                <a16:creationId xmlns:a16="http://schemas.microsoft.com/office/drawing/2014/main" id="{C2555913-AC74-4F55-A52E-B34936372E0B}"/>
              </a:ext>
            </a:extLst>
          </p:cNvPr>
          <p:cNvSpPr/>
          <p:nvPr/>
        </p:nvSpPr>
        <p:spPr>
          <a:xfrm>
            <a:off x="1214839" y="3086700"/>
            <a:ext cx="2083913" cy="461665"/>
          </a:xfrm>
          <a:prstGeom prst="rect">
            <a:avLst/>
          </a:prstGeom>
        </p:spPr>
        <p:txBody>
          <a:bodyPr wrap="square">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APPROACH</a:t>
            </a:r>
          </a:p>
        </p:txBody>
      </p:sp>
      <p:sp>
        <p:nvSpPr>
          <p:cNvPr id="53" name="Rectangle 52">
            <a:extLst>
              <a:ext uri="{FF2B5EF4-FFF2-40B4-BE49-F238E27FC236}">
                <a16:creationId xmlns:a16="http://schemas.microsoft.com/office/drawing/2014/main" id="{F88BD1C4-51B9-442C-8EDD-35BA03E351B7}"/>
              </a:ext>
            </a:extLst>
          </p:cNvPr>
          <p:cNvSpPr/>
          <p:nvPr/>
        </p:nvSpPr>
        <p:spPr>
          <a:xfrm>
            <a:off x="1435740" y="3866624"/>
            <a:ext cx="1642113" cy="515590"/>
          </a:xfrm>
          <a:prstGeom prst="rect">
            <a:avLst/>
          </a:prstGeom>
        </p:spPr>
        <p:txBody>
          <a:bodyPr wrap="square">
            <a:spAutoFit/>
          </a:bodyPr>
          <a:lstStyle/>
          <a:p>
            <a:pPr algn="ctr">
              <a:lnSpc>
                <a:spcPct val="130000"/>
              </a:lnSpc>
            </a:pPr>
            <a:r>
              <a:rPr lang="en-US" sz="2400" b="1" dirty="0">
                <a:latin typeface="Tahoma" panose="020B0604030504040204" pitchFamily="34" charset="0"/>
                <a:ea typeface="Tahoma" panose="020B0604030504040204" pitchFamily="34" charset="0"/>
                <a:cs typeface="Tahoma" panose="020B0604030504040204" pitchFamily="34" charset="0"/>
              </a:rPr>
              <a:t>1</a:t>
            </a:r>
          </a:p>
        </p:txBody>
      </p:sp>
      <p:sp>
        <p:nvSpPr>
          <p:cNvPr id="58" name="Rectangle 57">
            <a:extLst>
              <a:ext uri="{FF2B5EF4-FFF2-40B4-BE49-F238E27FC236}">
                <a16:creationId xmlns:a16="http://schemas.microsoft.com/office/drawing/2014/main" id="{7E23A3E3-CDC7-4820-B852-EBACEA9E6098}"/>
              </a:ext>
            </a:extLst>
          </p:cNvPr>
          <p:cNvSpPr/>
          <p:nvPr/>
        </p:nvSpPr>
        <p:spPr>
          <a:xfrm>
            <a:off x="2994828" y="5366265"/>
            <a:ext cx="2350777" cy="830997"/>
          </a:xfrm>
          <a:prstGeom prst="rect">
            <a:avLst/>
          </a:prstGeom>
        </p:spPr>
        <p:txBody>
          <a:bodyPr wrap="square">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Leveraging on AADHAAR</a:t>
            </a:r>
          </a:p>
        </p:txBody>
      </p:sp>
      <p:sp>
        <p:nvSpPr>
          <p:cNvPr id="61" name="Rectangle 60">
            <a:extLst>
              <a:ext uri="{FF2B5EF4-FFF2-40B4-BE49-F238E27FC236}">
                <a16:creationId xmlns:a16="http://schemas.microsoft.com/office/drawing/2014/main" id="{EA9D64EC-A603-46D1-94B9-9B01A4944FAC}"/>
              </a:ext>
            </a:extLst>
          </p:cNvPr>
          <p:cNvSpPr/>
          <p:nvPr/>
        </p:nvSpPr>
        <p:spPr>
          <a:xfrm>
            <a:off x="4805745" y="2006182"/>
            <a:ext cx="2497378" cy="830997"/>
          </a:xfrm>
          <a:prstGeom prst="rect">
            <a:avLst/>
          </a:prstGeom>
        </p:spPr>
        <p:txBody>
          <a:bodyPr wrap="square">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G-2-P ‘Social Cash’ (DBT)</a:t>
            </a:r>
          </a:p>
        </p:txBody>
      </p:sp>
      <p:sp>
        <p:nvSpPr>
          <p:cNvPr id="64" name="Rectangle 63">
            <a:extLst>
              <a:ext uri="{FF2B5EF4-FFF2-40B4-BE49-F238E27FC236}">
                <a16:creationId xmlns:a16="http://schemas.microsoft.com/office/drawing/2014/main" id="{FB009B5E-F1A0-415B-AB11-BFF84E284ED1}"/>
              </a:ext>
            </a:extLst>
          </p:cNvPr>
          <p:cNvSpPr/>
          <p:nvPr/>
        </p:nvSpPr>
        <p:spPr>
          <a:xfrm>
            <a:off x="6450142" y="4464497"/>
            <a:ext cx="3004730" cy="830997"/>
          </a:xfrm>
          <a:prstGeom prst="rect">
            <a:avLst/>
          </a:prstGeom>
        </p:spPr>
        <p:txBody>
          <a:bodyPr wrap="square">
            <a:spAutoFit/>
          </a:bodyPr>
          <a:lstStyle/>
          <a:p>
            <a:pPr algn="ctr"/>
            <a:r>
              <a:rPr lang="en-US" sz="2400" b="1" dirty="0">
                <a:latin typeface="Tahoma" panose="020B0604030504040204" pitchFamily="34" charset="0"/>
                <a:ea typeface="Tahoma" panose="020B0604030504040204" pitchFamily="34" charset="0"/>
                <a:cs typeface="Tahoma" panose="020B0604030504040204" pitchFamily="34" charset="0"/>
              </a:rPr>
              <a:t>creating BANKING HABITs</a:t>
            </a:r>
          </a:p>
        </p:txBody>
      </p:sp>
      <p:sp>
        <p:nvSpPr>
          <p:cNvPr id="65" name="Rectangle 64">
            <a:extLst>
              <a:ext uri="{FF2B5EF4-FFF2-40B4-BE49-F238E27FC236}">
                <a16:creationId xmlns:a16="http://schemas.microsoft.com/office/drawing/2014/main" id="{361214BA-8222-4C36-AAF7-2083E8D65A02}"/>
              </a:ext>
            </a:extLst>
          </p:cNvPr>
          <p:cNvSpPr/>
          <p:nvPr/>
        </p:nvSpPr>
        <p:spPr>
          <a:xfrm>
            <a:off x="3311059" y="4500110"/>
            <a:ext cx="1642113" cy="515590"/>
          </a:xfrm>
          <a:prstGeom prst="rect">
            <a:avLst/>
          </a:prstGeom>
        </p:spPr>
        <p:txBody>
          <a:bodyPr wrap="square">
            <a:spAutoFit/>
          </a:bodyPr>
          <a:lstStyle/>
          <a:p>
            <a:pPr algn="ctr">
              <a:lnSpc>
                <a:spcPct val="130000"/>
              </a:lnSpc>
            </a:pPr>
            <a:r>
              <a:rPr lang="en-US" sz="2400" b="1" dirty="0">
                <a:latin typeface="Tahoma" panose="020B0604030504040204" pitchFamily="34" charset="0"/>
                <a:ea typeface="Tahoma" panose="020B0604030504040204" pitchFamily="34" charset="0"/>
                <a:cs typeface="Tahoma" panose="020B0604030504040204" pitchFamily="34" charset="0"/>
              </a:rPr>
              <a:t>2</a:t>
            </a:r>
          </a:p>
        </p:txBody>
      </p:sp>
      <p:sp>
        <p:nvSpPr>
          <p:cNvPr id="66" name="Rectangle 65">
            <a:extLst>
              <a:ext uri="{FF2B5EF4-FFF2-40B4-BE49-F238E27FC236}">
                <a16:creationId xmlns:a16="http://schemas.microsoft.com/office/drawing/2014/main" id="{A70E4D8E-7356-4BE4-8E32-5C333A8B53B9}"/>
              </a:ext>
            </a:extLst>
          </p:cNvPr>
          <p:cNvSpPr/>
          <p:nvPr/>
        </p:nvSpPr>
        <p:spPr>
          <a:xfrm>
            <a:off x="5233378" y="3132300"/>
            <a:ext cx="1642113" cy="515590"/>
          </a:xfrm>
          <a:prstGeom prst="rect">
            <a:avLst/>
          </a:prstGeom>
        </p:spPr>
        <p:txBody>
          <a:bodyPr wrap="square">
            <a:spAutoFit/>
          </a:bodyPr>
          <a:lstStyle/>
          <a:p>
            <a:pPr algn="ctr">
              <a:lnSpc>
                <a:spcPct val="130000"/>
              </a:lnSpc>
            </a:pPr>
            <a:r>
              <a:rPr lang="en-US" sz="2400" b="1" dirty="0">
                <a:latin typeface="Tahoma" panose="020B0604030504040204" pitchFamily="34" charset="0"/>
                <a:ea typeface="Tahoma" panose="020B0604030504040204" pitchFamily="34" charset="0"/>
                <a:cs typeface="Tahoma" panose="020B0604030504040204" pitchFamily="34" charset="0"/>
              </a:rPr>
              <a:t>3</a:t>
            </a:r>
          </a:p>
        </p:txBody>
      </p:sp>
      <p:sp>
        <p:nvSpPr>
          <p:cNvPr id="67" name="Rectangle 66">
            <a:extLst>
              <a:ext uri="{FF2B5EF4-FFF2-40B4-BE49-F238E27FC236}">
                <a16:creationId xmlns:a16="http://schemas.microsoft.com/office/drawing/2014/main" id="{B1547A2F-773D-4A20-8A75-37D6BC61AECE}"/>
              </a:ext>
            </a:extLst>
          </p:cNvPr>
          <p:cNvSpPr/>
          <p:nvPr/>
        </p:nvSpPr>
        <p:spPr>
          <a:xfrm>
            <a:off x="7131450" y="3675978"/>
            <a:ext cx="1642113" cy="515590"/>
          </a:xfrm>
          <a:prstGeom prst="rect">
            <a:avLst/>
          </a:prstGeom>
        </p:spPr>
        <p:txBody>
          <a:bodyPr wrap="square">
            <a:spAutoFit/>
          </a:bodyPr>
          <a:lstStyle/>
          <a:p>
            <a:pPr algn="ctr">
              <a:lnSpc>
                <a:spcPct val="130000"/>
              </a:lnSpc>
            </a:pPr>
            <a:r>
              <a:rPr lang="en-US" sz="2400" b="1" dirty="0">
                <a:latin typeface="Tahoma" panose="020B0604030504040204" pitchFamily="34" charset="0"/>
                <a:ea typeface="Tahoma" panose="020B0604030504040204" pitchFamily="34" charset="0"/>
                <a:cs typeface="Tahoma" panose="020B0604030504040204" pitchFamily="34" charset="0"/>
              </a:rPr>
              <a:t>4</a:t>
            </a:r>
          </a:p>
        </p:txBody>
      </p:sp>
    </p:spTree>
    <p:extLst>
      <p:ext uri="{BB962C8B-B14F-4D97-AF65-F5344CB8AC3E}">
        <p14:creationId xmlns:p14="http://schemas.microsoft.com/office/powerpoint/2010/main" val="307905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5" grpId="0" animBg="1"/>
      <p:bldP spid="38" grpId="0" animBg="1"/>
      <p:bldP spid="41" grpId="0" animBg="1"/>
      <p:bldP spid="45" grpId="0"/>
      <p:bldP spid="53" grpId="0"/>
      <p:bldP spid="58" grpId="0"/>
      <p:bldP spid="61" grpId="0"/>
      <p:bldP spid="64" grpId="0"/>
      <p:bldP spid="65" grpId="0"/>
      <p:bldP spid="66" grpId="0"/>
      <p:bldP spid="6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8">
            <a:extLst>
              <a:ext uri="{FF2B5EF4-FFF2-40B4-BE49-F238E27FC236}">
                <a16:creationId xmlns:a16="http://schemas.microsoft.com/office/drawing/2014/main" id="{F810FB63-49AA-42BB-97E1-13E2A76EF6FF}"/>
              </a:ext>
            </a:extLst>
          </p:cNvPr>
          <p:cNvSpPr/>
          <p:nvPr/>
        </p:nvSpPr>
        <p:spPr>
          <a:xfrm>
            <a:off x="678207" y="3242325"/>
            <a:ext cx="2121408" cy="108048"/>
          </a:xfrm>
          <a:prstGeom prst="roundRect">
            <a:avLst/>
          </a:prstGeom>
          <a:solidFill>
            <a:srgbClr val="008000"/>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3" name="Rounded Rectangle 29">
            <a:extLst>
              <a:ext uri="{FF2B5EF4-FFF2-40B4-BE49-F238E27FC236}">
                <a16:creationId xmlns:a16="http://schemas.microsoft.com/office/drawing/2014/main" id="{8A125860-A564-4D10-8FAC-69E44DC39604}"/>
              </a:ext>
            </a:extLst>
          </p:cNvPr>
          <p:cNvSpPr/>
          <p:nvPr/>
        </p:nvSpPr>
        <p:spPr>
          <a:xfrm>
            <a:off x="2902745" y="3242325"/>
            <a:ext cx="2121408" cy="108048"/>
          </a:xfrm>
          <a:prstGeom prst="roundRect">
            <a:avLst/>
          </a:prstGeom>
          <a:solidFill>
            <a:srgbClr val="00B050"/>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4" name="Rounded Rectangle 30">
            <a:extLst>
              <a:ext uri="{FF2B5EF4-FFF2-40B4-BE49-F238E27FC236}">
                <a16:creationId xmlns:a16="http://schemas.microsoft.com/office/drawing/2014/main" id="{A2181770-0C81-4423-9FEE-E96704F24870}"/>
              </a:ext>
            </a:extLst>
          </p:cNvPr>
          <p:cNvSpPr/>
          <p:nvPr/>
        </p:nvSpPr>
        <p:spPr>
          <a:xfrm>
            <a:off x="5151875" y="3242325"/>
            <a:ext cx="2121408" cy="108048"/>
          </a:xfrm>
          <a:prstGeom prst="roundRect">
            <a:avLst/>
          </a:prstGeom>
          <a:solidFill>
            <a:srgbClr val="00330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le 31">
            <a:extLst>
              <a:ext uri="{FF2B5EF4-FFF2-40B4-BE49-F238E27FC236}">
                <a16:creationId xmlns:a16="http://schemas.microsoft.com/office/drawing/2014/main" id="{63E5F5D8-09D8-4EEB-BBF5-E4006A24E31B}"/>
              </a:ext>
            </a:extLst>
          </p:cNvPr>
          <p:cNvSpPr/>
          <p:nvPr/>
        </p:nvSpPr>
        <p:spPr>
          <a:xfrm>
            <a:off x="7367416" y="3242325"/>
            <a:ext cx="2121408" cy="108048"/>
          </a:xfrm>
          <a:prstGeom prst="roundRect">
            <a:avLst/>
          </a:prstGeom>
          <a:solidFill>
            <a:srgbClr val="92D05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le 32">
            <a:extLst>
              <a:ext uri="{FF2B5EF4-FFF2-40B4-BE49-F238E27FC236}">
                <a16:creationId xmlns:a16="http://schemas.microsoft.com/office/drawing/2014/main" id="{C9AA49A7-82A5-49F7-BC62-76FBD54D2E7F}"/>
              </a:ext>
            </a:extLst>
          </p:cNvPr>
          <p:cNvSpPr/>
          <p:nvPr/>
        </p:nvSpPr>
        <p:spPr>
          <a:xfrm>
            <a:off x="9582957" y="3243925"/>
            <a:ext cx="2103120" cy="108048"/>
          </a:xfrm>
          <a:prstGeom prst="roundRect">
            <a:avLst/>
          </a:prstGeom>
          <a:solidFill>
            <a:srgbClr val="94EE32"/>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B182780D-DB30-4028-955E-19719320DB3E}"/>
              </a:ext>
            </a:extLst>
          </p:cNvPr>
          <p:cNvSpPr txBox="1"/>
          <p:nvPr/>
        </p:nvSpPr>
        <p:spPr>
          <a:xfrm>
            <a:off x="678207" y="2541101"/>
            <a:ext cx="1518893" cy="1756265"/>
          </a:xfrm>
          <a:prstGeom prst="rect">
            <a:avLst/>
          </a:prstGeom>
          <a:noFill/>
        </p:spPr>
        <p:txBody>
          <a:bodyPr wrap="square" lIns="0" tIns="0" rIns="91420" bIns="0" rtlCol="0">
            <a:noAutofit/>
          </a:bodyPr>
          <a:lstStyle/>
          <a:p>
            <a:r>
              <a:rPr lang="en-US" sz="4800" b="1" dirty="0">
                <a:ln w="0"/>
                <a:solidFill>
                  <a:srgbClr val="00800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01</a:t>
            </a:r>
            <a:r>
              <a:rPr lang="en-US" sz="4800" b="1" dirty="0">
                <a:ln w="0"/>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 </a:t>
            </a:r>
            <a:endParaRPr lang="id-ID" sz="4800" b="1" dirty="0">
              <a:latin typeface="Roboto Black" panose="02000000000000000000" pitchFamily="2" charset="0"/>
              <a:ea typeface="Roboto Black" panose="02000000000000000000" pitchFamily="2" charset="0"/>
              <a:cs typeface="Roboto Black" panose="02000000000000000000" pitchFamily="2" charset="0"/>
            </a:endParaRPr>
          </a:p>
          <a:p>
            <a:endParaRPr lang="en-US" sz="1400" b="1"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8" name="TextBox 7">
            <a:extLst>
              <a:ext uri="{FF2B5EF4-FFF2-40B4-BE49-F238E27FC236}">
                <a16:creationId xmlns:a16="http://schemas.microsoft.com/office/drawing/2014/main" id="{419BC04D-9063-4B1B-BCB3-B7BE7BCFF400}"/>
              </a:ext>
            </a:extLst>
          </p:cNvPr>
          <p:cNvSpPr txBox="1"/>
          <p:nvPr/>
        </p:nvSpPr>
        <p:spPr>
          <a:xfrm>
            <a:off x="2902745" y="2541101"/>
            <a:ext cx="1645662" cy="1756265"/>
          </a:xfrm>
          <a:prstGeom prst="rect">
            <a:avLst/>
          </a:prstGeom>
          <a:noFill/>
        </p:spPr>
        <p:txBody>
          <a:bodyPr wrap="square" lIns="0" tIns="0" rIns="91420" bIns="0" rtlCol="0">
            <a:noAutofit/>
          </a:bodyPr>
          <a:lstStyle/>
          <a:p>
            <a:r>
              <a:rPr lang="en-US" sz="4800" b="1" dirty="0">
                <a:ln w="0"/>
                <a:solidFill>
                  <a:srgbClr val="00B05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02</a:t>
            </a:r>
            <a:endParaRPr lang="en-US" sz="4800" b="1" dirty="0">
              <a:solidFill>
                <a:srgbClr val="00B050"/>
              </a:solidFill>
              <a:latin typeface="Roboto Black" panose="02000000000000000000" pitchFamily="2" charset="0"/>
              <a:ea typeface="Roboto Black" panose="02000000000000000000" pitchFamily="2" charset="0"/>
              <a:cs typeface="Roboto Black" panose="02000000000000000000" pitchFamily="2" charset="0"/>
            </a:endParaRPr>
          </a:p>
          <a:p>
            <a:endParaRPr lang="en-US" sz="1400" b="1" dirty="0">
              <a:solidFill>
                <a:srgbClr val="00B050"/>
              </a:solidFill>
              <a:latin typeface="Roboto Black" panose="02000000000000000000" pitchFamily="2" charset="0"/>
              <a:ea typeface="Roboto Black" panose="02000000000000000000" pitchFamily="2" charset="0"/>
              <a:cs typeface="Roboto Black" panose="02000000000000000000" pitchFamily="2" charset="0"/>
            </a:endParaRPr>
          </a:p>
        </p:txBody>
      </p:sp>
      <p:sp>
        <p:nvSpPr>
          <p:cNvPr id="9" name="TextBox 8">
            <a:extLst>
              <a:ext uri="{FF2B5EF4-FFF2-40B4-BE49-F238E27FC236}">
                <a16:creationId xmlns:a16="http://schemas.microsoft.com/office/drawing/2014/main" id="{9D642F20-52EA-49EC-815F-6DAA84A18BF3}"/>
              </a:ext>
            </a:extLst>
          </p:cNvPr>
          <p:cNvSpPr txBox="1"/>
          <p:nvPr/>
        </p:nvSpPr>
        <p:spPr>
          <a:xfrm>
            <a:off x="5150923" y="2541101"/>
            <a:ext cx="1453078" cy="1756265"/>
          </a:xfrm>
          <a:prstGeom prst="rect">
            <a:avLst/>
          </a:prstGeom>
          <a:noFill/>
          <a:ln>
            <a:noFill/>
          </a:ln>
        </p:spPr>
        <p:txBody>
          <a:bodyPr wrap="square" lIns="0" tIns="0" rIns="91420" bIns="0" rtlCol="0">
            <a:noAutofit/>
          </a:bodyPr>
          <a:lstStyle/>
          <a:p>
            <a:r>
              <a:rPr lang="en-US" sz="4800" b="1" dirty="0">
                <a:ln w="0"/>
                <a:solidFill>
                  <a:srgbClr val="00330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03</a:t>
            </a:r>
            <a:r>
              <a:rPr lang="en-US" sz="4800" dirty="0">
                <a:ln w="0"/>
                <a:solidFill>
                  <a:schemeClr val="accent3"/>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 </a:t>
            </a:r>
          </a:p>
          <a:p>
            <a:endParaRPr lang="en-US" sz="1400" b="1" dirty="0">
              <a:solidFill>
                <a:schemeClr val="accent3"/>
              </a:solidFill>
              <a:latin typeface="Roboto Black" panose="02000000000000000000" pitchFamily="2" charset="0"/>
              <a:ea typeface="Roboto Black" panose="02000000000000000000" pitchFamily="2" charset="0"/>
              <a:cs typeface="Roboto Black" panose="02000000000000000000" pitchFamily="2" charset="0"/>
            </a:endParaRPr>
          </a:p>
          <a:p>
            <a:endParaRPr lang="en-US" sz="1100" dirty="0">
              <a:solidFill>
                <a:srgbClr val="656D78"/>
              </a:solidFill>
              <a:latin typeface="Source Sans Pro Light" panose="020B0403030403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97A96AD8-95ED-4A88-A7B1-2A0F76B7706A}"/>
              </a:ext>
            </a:extLst>
          </p:cNvPr>
          <p:cNvSpPr txBox="1"/>
          <p:nvPr/>
        </p:nvSpPr>
        <p:spPr>
          <a:xfrm>
            <a:off x="7367416" y="2541101"/>
            <a:ext cx="1687684" cy="1763837"/>
          </a:xfrm>
          <a:prstGeom prst="rect">
            <a:avLst/>
          </a:prstGeom>
          <a:noFill/>
        </p:spPr>
        <p:txBody>
          <a:bodyPr wrap="square" lIns="0" tIns="0" rIns="91420" bIns="0" rtlCol="0">
            <a:noAutofit/>
          </a:bodyPr>
          <a:lstStyle/>
          <a:p>
            <a:r>
              <a:rPr lang="en-US" sz="4800" dirty="0">
                <a:ln w="0"/>
                <a:solidFill>
                  <a:srgbClr val="92D05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04</a:t>
            </a:r>
            <a:endParaRPr lang="en-US" sz="4800" b="1" dirty="0">
              <a:solidFill>
                <a:srgbClr val="92D050"/>
              </a:solidFill>
              <a:latin typeface="Roboto Black" panose="02000000000000000000" pitchFamily="2" charset="0"/>
              <a:ea typeface="Roboto Black" panose="02000000000000000000" pitchFamily="2" charset="0"/>
              <a:cs typeface="Roboto Black" panose="02000000000000000000" pitchFamily="2" charset="0"/>
            </a:endParaRPr>
          </a:p>
          <a:p>
            <a:r>
              <a:rPr lang="en-US" sz="1100" dirty="0">
                <a:solidFill>
                  <a:srgbClr val="656D78"/>
                </a:solidFill>
                <a:latin typeface="Source Sans Pro Light" panose="020B0403030403020204" pitchFamily="34" charset="0"/>
              </a:rPr>
              <a:t>.</a:t>
            </a:r>
            <a:endParaRPr lang="en-US" sz="1100" dirty="0">
              <a:solidFill>
                <a:srgbClr val="656D78"/>
              </a:solidFill>
              <a:latin typeface="Source Sans Pro Light" panose="020B0403030403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93AB730-073E-470A-B28F-BEFFD27C3E0E}"/>
              </a:ext>
            </a:extLst>
          </p:cNvPr>
          <p:cNvSpPr txBox="1"/>
          <p:nvPr/>
        </p:nvSpPr>
        <p:spPr>
          <a:xfrm>
            <a:off x="9582957" y="2550867"/>
            <a:ext cx="1313643" cy="1756265"/>
          </a:xfrm>
          <a:prstGeom prst="rect">
            <a:avLst/>
          </a:prstGeom>
          <a:noFill/>
        </p:spPr>
        <p:txBody>
          <a:bodyPr wrap="square" lIns="0" tIns="0" rIns="91420" bIns="0" rtlCol="0">
            <a:noAutofit/>
          </a:bodyPr>
          <a:lstStyle/>
          <a:p>
            <a:r>
              <a:rPr lang="en-US" sz="4800" dirty="0">
                <a:ln w="0"/>
                <a:solidFill>
                  <a:srgbClr val="94EE32"/>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05</a:t>
            </a:r>
          </a:p>
        </p:txBody>
      </p:sp>
      <p:sp>
        <p:nvSpPr>
          <p:cNvPr id="12" name="Rectangle 11">
            <a:extLst>
              <a:ext uri="{FF2B5EF4-FFF2-40B4-BE49-F238E27FC236}">
                <a16:creationId xmlns:a16="http://schemas.microsoft.com/office/drawing/2014/main" id="{4D239562-1259-4CB6-B69E-064E47BBCDA1}"/>
              </a:ext>
            </a:extLst>
          </p:cNvPr>
          <p:cNvSpPr/>
          <p:nvPr/>
        </p:nvSpPr>
        <p:spPr>
          <a:xfrm>
            <a:off x="584074" y="3359408"/>
            <a:ext cx="1152880" cy="307777"/>
          </a:xfrm>
          <a:prstGeom prst="rect">
            <a:avLst/>
          </a:prstGeom>
        </p:spPr>
        <p:txBody>
          <a:bodyPr wrap="none">
            <a:spAutoFit/>
          </a:bodyPr>
          <a:lstStyle/>
          <a:p>
            <a:pPr>
              <a:lnSpc>
                <a:spcPct val="100000"/>
              </a:lnSpc>
              <a:buClrTx/>
              <a:buSzTx/>
              <a:buFontTx/>
              <a:buNone/>
            </a:pPr>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Introduction</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285575CF-61C4-42E9-8B6C-B3AB2A60BC4F}"/>
              </a:ext>
            </a:extLst>
          </p:cNvPr>
          <p:cNvSpPr/>
          <p:nvPr/>
        </p:nvSpPr>
        <p:spPr>
          <a:xfrm>
            <a:off x="2857882" y="3356360"/>
            <a:ext cx="2166271" cy="738664"/>
          </a:xfrm>
          <a:prstGeom prst="rect">
            <a:avLst/>
          </a:prstGeom>
        </p:spPr>
        <p:txBody>
          <a:bodyPr wrap="square">
            <a:spAutoFit/>
          </a:bodyPr>
          <a:lstStyle/>
          <a:p>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India’s efforts towards Financial Inclusion </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a:p>
            <a:pPr>
              <a:lnSpc>
                <a:spcPct val="100000"/>
              </a:lnSpc>
              <a:buClrTx/>
              <a:buSzTx/>
              <a:buFontTx/>
              <a:buNone/>
            </a:pP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D712A396-464D-4FB1-AE7B-8453509FB6D4}"/>
              </a:ext>
            </a:extLst>
          </p:cNvPr>
          <p:cNvSpPr/>
          <p:nvPr/>
        </p:nvSpPr>
        <p:spPr>
          <a:xfrm>
            <a:off x="5085970" y="3353312"/>
            <a:ext cx="2166271" cy="523220"/>
          </a:xfrm>
          <a:prstGeom prst="rect">
            <a:avLst/>
          </a:prstGeom>
        </p:spPr>
        <p:txBody>
          <a:bodyPr wrap="square">
            <a:spAutoFit/>
          </a:bodyPr>
          <a:lstStyle/>
          <a:p>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Aadhaar : Game Changer for India</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4137ACF4-7B2A-4B30-B21D-1CA64F3636F7}"/>
              </a:ext>
            </a:extLst>
          </p:cNvPr>
          <p:cNvSpPr/>
          <p:nvPr/>
        </p:nvSpPr>
        <p:spPr>
          <a:xfrm>
            <a:off x="7298818" y="3353312"/>
            <a:ext cx="2166271" cy="1384995"/>
          </a:xfrm>
          <a:prstGeom prst="rect">
            <a:avLst/>
          </a:prstGeom>
        </p:spPr>
        <p:txBody>
          <a:bodyPr wrap="square">
            <a:spAutoFit/>
          </a:bodyPr>
          <a:lstStyle/>
          <a:p>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Strategic Framework for  Financial Inclusion in Cambodia : Suggested Approach</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a:p>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a:p>
            <a:pPr>
              <a:lnSpc>
                <a:spcPct val="100000"/>
              </a:lnSpc>
              <a:buClrTx/>
              <a:buSzTx/>
              <a:buFontTx/>
              <a:buNone/>
            </a:pP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BBF32B16-53FE-4989-9855-242AF7C8F925}"/>
              </a:ext>
            </a:extLst>
          </p:cNvPr>
          <p:cNvSpPr/>
          <p:nvPr/>
        </p:nvSpPr>
        <p:spPr>
          <a:xfrm>
            <a:off x="9516256" y="3350373"/>
            <a:ext cx="1032655" cy="307777"/>
          </a:xfrm>
          <a:prstGeom prst="rect">
            <a:avLst/>
          </a:prstGeom>
        </p:spPr>
        <p:txBody>
          <a:bodyPr wrap="none">
            <a:spAutoFit/>
          </a:bodyPr>
          <a:lstStyle/>
          <a:p>
            <a:pPr>
              <a:lnSpc>
                <a:spcPct val="100000"/>
              </a:lnSpc>
              <a:buClrTx/>
              <a:buSzTx/>
              <a:buFontTx/>
              <a:buNone/>
            </a:pPr>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Conclusion</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FE5E6142-5BA5-45CC-8E16-9B971A865A12}"/>
              </a:ext>
            </a:extLst>
          </p:cNvPr>
          <p:cNvSpPr>
            <a:spLocks noGrp="1"/>
          </p:cNvSpPr>
          <p:nvPr>
            <p:ph type="title"/>
          </p:nvPr>
        </p:nvSpPr>
        <p:spPr>
          <a:xfrm>
            <a:off x="596552" y="259266"/>
            <a:ext cx="11199930" cy="505736"/>
          </a:xfrm>
        </p:spPr>
        <p:txBody>
          <a:bodyPr>
            <a:noAutofit/>
          </a:bodyPr>
          <a:lstStyle/>
          <a:p>
            <a:r>
              <a:rPr lang="en-US" altLang="en-US" sz="3400" b="1" dirty="0">
                <a:solidFill>
                  <a:srgbClr val="003300"/>
                </a:solidFill>
                <a:latin typeface="Tahoma" pitchFamily="34" charset="0"/>
                <a:cs typeface="Tahoma" pitchFamily="34" charset="0"/>
              </a:rPr>
              <a:t>SECTIONS</a:t>
            </a:r>
            <a:endParaRPr lang="en-SG" altLang="en-US" sz="3400" b="1" dirty="0">
              <a:solidFill>
                <a:srgbClr val="003300"/>
              </a:solidFill>
              <a:latin typeface="Tahoma" pitchFamily="34" charset="0"/>
              <a:cs typeface="Tahoma" pitchFamily="34" charset="0"/>
            </a:endParaRPr>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38079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2" descr="R:\001.Planning\Ratul - Transferred from AGMD\India - passed to PDAPD\Ratul\Research\Research with JRI\NBC\DATA files\01122017095819-0001.jpg">
            <a:extLst>
              <a:ext uri="{FF2B5EF4-FFF2-40B4-BE49-F238E27FC236}">
                <a16:creationId xmlns:a16="http://schemas.microsoft.com/office/drawing/2014/main" id="{D20B5618-D81B-4332-82C2-5DA3BBF43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124"/>
          <a:stretch>
            <a:fillRect/>
          </a:stretch>
        </p:blipFill>
        <p:spPr bwMode="auto">
          <a:xfrm>
            <a:off x="1064383" y="758119"/>
            <a:ext cx="2582583" cy="584061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itle 1">
            <a:extLst>
              <a:ext uri="{FF2B5EF4-FFF2-40B4-BE49-F238E27FC236}">
                <a16:creationId xmlns:a16="http://schemas.microsoft.com/office/drawing/2014/main" id="{F671D381-744B-4C8E-87C0-B75FA981CFDC}"/>
              </a:ext>
            </a:extLst>
          </p:cNvPr>
          <p:cNvSpPr txBox="1">
            <a:spLocks/>
          </p:cNvSpPr>
          <p:nvPr/>
        </p:nvSpPr>
        <p:spPr>
          <a:xfrm>
            <a:off x="596552" y="259266"/>
            <a:ext cx="11595448" cy="4950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…the GAME CHANGER for INDIA</a:t>
            </a:r>
            <a:endParaRPr lang="en-SG" altLang="en-US" sz="3400" b="1" dirty="0">
              <a:solidFill>
                <a:srgbClr val="003300"/>
              </a:solidFill>
              <a:latin typeface="Tahoma" pitchFamily="34" charset="0"/>
              <a:cs typeface="Tahoma" pitchFamily="34" charset="0"/>
            </a:endParaRPr>
          </a:p>
        </p:txBody>
      </p:sp>
      <p:sp>
        <p:nvSpPr>
          <p:cNvPr id="71" name="Rectangle 70">
            <a:extLst>
              <a:ext uri="{FF2B5EF4-FFF2-40B4-BE49-F238E27FC236}">
                <a16:creationId xmlns:a16="http://schemas.microsoft.com/office/drawing/2014/main" id="{7C49000F-D3BC-4F7B-8AFB-7DD94D0E4EBA}"/>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AAFE3E38-69C7-480C-A5F4-60D7D7DEA92F}"/>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8EC666CF-8F31-437A-A1A0-5E4BC30DD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4236" y="1405645"/>
            <a:ext cx="2667000" cy="1714500"/>
          </a:xfrm>
          <a:prstGeom prst="rect">
            <a:avLst/>
          </a:prstGeom>
        </p:spPr>
      </p:pic>
      <p:sp>
        <p:nvSpPr>
          <p:cNvPr id="11" name="Rectangle 10">
            <a:extLst>
              <a:ext uri="{FF2B5EF4-FFF2-40B4-BE49-F238E27FC236}">
                <a16:creationId xmlns:a16="http://schemas.microsoft.com/office/drawing/2014/main" id="{EF9F0C15-67E3-43E9-A590-851AEEAE3F9D}"/>
              </a:ext>
            </a:extLst>
          </p:cNvPr>
          <p:cNvSpPr/>
          <p:nvPr/>
        </p:nvSpPr>
        <p:spPr>
          <a:xfrm>
            <a:off x="5468844" y="3120145"/>
            <a:ext cx="4901278" cy="830997"/>
          </a:xfrm>
          <a:prstGeom prst="rect">
            <a:avLst/>
          </a:prstGeom>
        </p:spPr>
        <p:txBody>
          <a:bodyPr wrap="none">
            <a:spAutoFit/>
          </a:bodyPr>
          <a:lstStyle/>
          <a:p>
            <a:pPr>
              <a:buNone/>
            </a:pPr>
            <a:r>
              <a:rPr lang="en-GB" sz="2400" dirty="0">
                <a:solidFill>
                  <a:srgbClr val="003300"/>
                </a:solidFill>
                <a:latin typeface="Tahoma" panose="020B0604030504040204" pitchFamily="34" charset="0"/>
                <a:ea typeface="Tahoma" panose="020B0604030504040204" pitchFamily="34" charset="0"/>
                <a:cs typeface="Tahoma" panose="020B0604030504040204" pitchFamily="34" charset="0"/>
              </a:rPr>
              <a:t>[in Sanskrit, means ‘</a:t>
            </a:r>
            <a:r>
              <a:rPr lang="en-GB" sz="2400" b="1" dirty="0">
                <a:solidFill>
                  <a:srgbClr val="003300"/>
                </a:solidFill>
                <a:latin typeface="Tahoma" panose="020B0604030504040204" pitchFamily="34" charset="0"/>
                <a:ea typeface="Tahoma" panose="020B0604030504040204" pitchFamily="34" charset="0"/>
                <a:cs typeface="Tahoma" panose="020B0604030504040204" pitchFamily="34" charset="0"/>
              </a:rPr>
              <a:t>Foundation</a:t>
            </a:r>
            <a:r>
              <a:rPr lang="en-GB" sz="2400" dirty="0">
                <a:solidFill>
                  <a:srgbClr val="003300"/>
                </a:solidFill>
                <a:latin typeface="Tahoma" panose="020B0604030504040204" pitchFamily="34" charset="0"/>
                <a:ea typeface="Tahoma" panose="020B0604030504040204" pitchFamily="34" charset="0"/>
                <a:cs typeface="Tahoma" panose="020B0604030504040204" pitchFamily="34" charset="0"/>
              </a:rPr>
              <a:t>’]</a:t>
            </a:r>
          </a:p>
          <a:p>
            <a:pPr>
              <a:buNone/>
            </a:pPr>
            <a:endParaRPr lang="en-GB" sz="2400" dirty="0">
              <a:latin typeface="Tahoma" panose="020B0604030504040204" pitchFamily="34" charset="0"/>
              <a:ea typeface="Tahoma" panose="020B0604030504040204" pitchFamily="34" charset="0"/>
              <a:cs typeface="Tahoma" panose="020B0604030504040204" pitchFamily="34" charset="0"/>
            </a:endParaRPr>
          </a:p>
        </p:txBody>
      </p:sp>
      <p:sp>
        <p:nvSpPr>
          <p:cNvPr id="8" name="Title 1">
            <a:extLst>
              <a:ext uri="{FF2B5EF4-FFF2-40B4-BE49-F238E27FC236}">
                <a16:creationId xmlns:a16="http://schemas.microsoft.com/office/drawing/2014/main" id="{A0C126A5-F49D-4978-815B-D970623E7DB4}"/>
              </a:ext>
            </a:extLst>
          </p:cNvPr>
          <p:cNvSpPr txBox="1">
            <a:spLocks/>
          </p:cNvSpPr>
          <p:nvPr/>
        </p:nvSpPr>
        <p:spPr>
          <a:xfrm>
            <a:off x="920020" y="6487822"/>
            <a:ext cx="2698262"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1200" i="1" dirty="0">
                <a:solidFill>
                  <a:srgbClr val="003300"/>
                </a:solidFill>
                <a:latin typeface="Tahoma" pitchFamily="34" charset="0"/>
                <a:cs typeface="Tahoma" pitchFamily="34" charset="0"/>
              </a:rPr>
              <a:t>(for illustration purpose only)</a:t>
            </a:r>
          </a:p>
        </p:txBody>
      </p:sp>
      <p:sp>
        <p:nvSpPr>
          <p:cNvPr id="9" name="Rectangle 8">
            <a:extLst>
              <a:ext uri="{FF2B5EF4-FFF2-40B4-BE49-F238E27FC236}">
                <a16:creationId xmlns:a16="http://schemas.microsoft.com/office/drawing/2014/main" id="{21C4AF0A-69EA-432F-98CC-EB7331BC0312}"/>
              </a:ext>
            </a:extLst>
          </p:cNvPr>
          <p:cNvSpPr/>
          <p:nvPr/>
        </p:nvSpPr>
        <p:spPr>
          <a:xfrm>
            <a:off x="5123589" y="5180858"/>
            <a:ext cx="5591787" cy="1200329"/>
          </a:xfrm>
          <a:prstGeom prst="rect">
            <a:avLst/>
          </a:prstGeom>
        </p:spPr>
        <p:txBody>
          <a:bodyPr wrap="none">
            <a:spAutoFit/>
          </a:bodyPr>
          <a:lstStyle/>
          <a:p>
            <a:pPr algn="ctr">
              <a:buNone/>
            </a:pPr>
            <a:r>
              <a:rPr lang="en-GB" sz="2400" dirty="0">
                <a:solidFill>
                  <a:srgbClr val="003300"/>
                </a:solidFill>
                <a:latin typeface="Tahoma" panose="020B0604030504040204" pitchFamily="34" charset="0"/>
                <a:ea typeface="Tahoma" panose="020B0604030504040204" pitchFamily="34" charset="0"/>
                <a:cs typeface="Tahoma" panose="020B0604030504040204" pitchFamily="34" charset="0"/>
              </a:rPr>
              <a:t>Unique Identification Authority of India</a:t>
            </a:r>
          </a:p>
          <a:p>
            <a:pPr algn="ctr">
              <a:buNone/>
            </a:pPr>
            <a:r>
              <a:rPr lang="en-GB" sz="2400" b="1" dirty="0">
                <a:solidFill>
                  <a:srgbClr val="003300"/>
                </a:solidFill>
                <a:latin typeface="Tahoma" panose="020B0604030504040204" pitchFamily="34" charset="0"/>
                <a:ea typeface="Tahoma" panose="020B0604030504040204" pitchFamily="34" charset="0"/>
                <a:cs typeface="Tahoma" panose="020B0604030504040204" pitchFamily="34" charset="0"/>
              </a:rPr>
              <a:t>Government of India</a:t>
            </a:r>
          </a:p>
          <a:p>
            <a:pPr>
              <a:buNone/>
            </a:pPr>
            <a:endParaRPr lang="en-GB" sz="2400"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ADE754D0-6D5E-48C6-AC73-6151FCB680F8}"/>
              </a:ext>
            </a:extLst>
          </p:cNvPr>
          <p:cNvPicPr>
            <a:picLocks noChangeAspect="1"/>
          </p:cNvPicPr>
          <p:nvPr/>
        </p:nvPicPr>
        <p:blipFill>
          <a:blip r:embed="rId4"/>
          <a:stretch>
            <a:fillRect/>
          </a:stretch>
        </p:blipFill>
        <p:spPr>
          <a:xfrm>
            <a:off x="7530073" y="4270184"/>
            <a:ext cx="695325" cy="1000125"/>
          </a:xfrm>
          <a:prstGeom prst="rect">
            <a:avLst/>
          </a:prstGeom>
        </p:spPr>
      </p:pic>
      <p:sp>
        <p:nvSpPr>
          <p:cNvPr id="12" name="TextBox 11">
            <a:extLst>
              <a:ext uri="{FF2B5EF4-FFF2-40B4-BE49-F238E27FC236}">
                <a16:creationId xmlns:a16="http://schemas.microsoft.com/office/drawing/2014/main" id="{93236A4D-A253-466C-86A6-8FF986ECD515}"/>
              </a:ext>
            </a:extLst>
          </p:cNvPr>
          <p:cNvSpPr txBox="1"/>
          <p:nvPr/>
        </p:nvSpPr>
        <p:spPr>
          <a:xfrm rot="19490089">
            <a:off x="1214836" y="3352913"/>
            <a:ext cx="2078036" cy="615553"/>
          </a:xfrm>
          <a:prstGeom prst="rect">
            <a:avLst/>
          </a:prstGeom>
          <a:noFill/>
        </p:spPr>
        <p:txBody>
          <a:bodyPr wrap="square" rtlCol="0">
            <a:spAutoFit/>
          </a:bodyPr>
          <a:lstStyle/>
          <a:p>
            <a:r>
              <a:rPr lang="en-GB" sz="3400" b="1"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SAMPLE</a:t>
            </a:r>
          </a:p>
        </p:txBody>
      </p:sp>
    </p:spTree>
    <p:extLst>
      <p:ext uri="{BB962C8B-B14F-4D97-AF65-F5344CB8AC3E}">
        <p14:creationId xmlns:p14="http://schemas.microsoft.com/office/powerpoint/2010/main" val="3214393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2" descr="R:\001.Planning\Ratul - Transferred from AGMD\India - passed to PDAPD\Ratul\Research\Research with JRI\NBC\DATA files\01122017095819-0001.jpg">
            <a:extLst>
              <a:ext uri="{FF2B5EF4-FFF2-40B4-BE49-F238E27FC236}">
                <a16:creationId xmlns:a16="http://schemas.microsoft.com/office/drawing/2014/main" id="{D20B5618-D81B-4332-82C2-5DA3BBF438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124"/>
          <a:stretch>
            <a:fillRect/>
          </a:stretch>
        </p:blipFill>
        <p:spPr bwMode="auto">
          <a:xfrm>
            <a:off x="1064383" y="758119"/>
            <a:ext cx="2582583" cy="584061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itle 1">
            <a:extLst>
              <a:ext uri="{FF2B5EF4-FFF2-40B4-BE49-F238E27FC236}">
                <a16:creationId xmlns:a16="http://schemas.microsoft.com/office/drawing/2014/main" id="{F671D381-744B-4C8E-87C0-B75FA981CFDC}"/>
              </a:ext>
            </a:extLst>
          </p:cNvPr>
          <p:cNvSpPr txBox="1">
            <a:spLocks/>
          </p:cNvSpPr>
          <p:nvPr/>
        </p:nvSpPr>
        <p:spPr>
          <a:xfrm>
            <a:off x="596552" y="259266"/>
            <a:ext cx="11595448" cy="4950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‘AADHAAR’ : the ‘FOUNDATION’</a:t>
            </a:r>
            <a:endParaRPr lang="en-SG" altLang="en-US" sz="3400" b="1" dirty="0">
              <a:solidFill>
                <a:srgbClr val="003300"/>
              </a:solidFill>
              <a:latin typeface="Tahoma" pitchFamily="34" charset="0"/>
              <a:cs typeface="Tahoma" pitchFamily="34" charset="0"/>
            </a:endParaRPr>
          </a:p>
        </p:txBody>
      </p:sp>
      <p:sp>
        <p:nvSpPr>
          <p:cNvPr id="71" name="Rectangle 70">
            <a:extLst>
              <a:ext uri="{FF2B5EF4-FFF2-40B4-BE49-F238E27FC236}">
                <a16:creationId xmlns:a16="http://schemas.microsoft.com/office/drawing/2014/main" id="{7C49000F-D3BC-4F7B-8AFB-7DD94D0E4EBA}"/>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AAFE3E38-69C7-480C-A5F4-60D7D7DEA92F}"/>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AF578656-8CFE-4ECA-A2B9-739DBD379AE7}"/>
              </a:ext>
            </a:extLst>
          </p:cNvPr>
          <p:cNvSpPr txBox="1">
            <a:spLocks/>
          </p:cNvSpPr>
          <p:nvPr/>
        </p:nvSpPr>
        <p:spPr>
          <a:xfrm>
            <a:off x="4368467" y="5756298"/>
            <a:ext cx="7198857" cy="4950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rPr>
              <a:t>12-digit random number (Unique)</a:t>
            </a:r>
            <a:endParaRPr lang="en-SG" altLang="en-US" sz="28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248994F9-34D9-4383-A985-77149D75A597}"/>
              </a:ext>
            </a:extLst>
          </p:cNvPr>
          <p:cNvSpPr txBox="1">
            <a:spLocks/>
          </p:cNvSpPr>
          <p:nvPr/>
        </p:nvSpPr>
        <p:spPr>
          <a:xfrm>
            <a:off x="4368467" y="461933"/>
            <a:ext cx="6668130" cy="37650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rPr>
              <a:t>DEMOGRAPHICS INFORMATION</a:t>
            </a:r>
          </a:p>
          <a:p>
            <a:pPr marL="712788"/>
            <a:r>
              <a:rPr lang="en-GB" sz="1800" dirty="0">
                <a:latin typeface="Tahoma" panose="020B0604030504040204" pitchFamily="34" charset="0"/>
                <a:ea typeface="Tahoma" panose="020B0604030504040204" pitchFamily="34" charset="0"/>
                <a:cs typeface="Tahoma" panose="020B0604030504040204" pitchFamily="34" charset="0"/>
              </a:rPr>
              <a:t>Name</a:t>
            </a:r>
          </a:p>
          <a:p>
            <a:pPr marL="712788"/>
            <a:r>
              <a:rPr lang="en-GB" sz="1800" dirty="0">
                <a:latin typeface="Tahoma" panose="020B0604030504040204" pitchFamily="34" charset="0"/>
                <a:ea typeface="Tahoma" panose="020B0604030504040204" pitchFamily="34" charset="0"/>
                <a:cs typeface="Tahoma" panose="020B0604030504040204" pitchFamily="34" charset="0"/>
              </a:rPr>
              <a:t>Date of Birth (verified) or Age (declared) </a:t>
            </a:r>
          </a:p>
          <a:p>
            <a:pPr marL="712788"/>
            <a:r>
              <a:rPr lang="en-GB" sz="1800" dirty="0">
                <a:latin typeface="Tahoma" panose="020B0604030504040204" pitchFamily="34" charset="0"/>
                <a:ea typeface="Tahoma" panose="020B0604030504040204" pitchFamily="34" charset="0"/>
                <a:cs typeface="Tahoma" panose="020B0604030504040204" pitchFamily="34" charset="0"/>
              </a:rPr>
              <a:t>Gender</a:t>
            </a:r>
          </a:p>
          <a:p>
            <a:pPr marL="712788"/>
            <a:r>
              <a:rPr lang="en-GB" sz="1800" dirty="0">
                <a:latin typeface="Tahoma" panose="020B0604030504040204" pitchFamily="34" charset="0"/>
                <a:ea typeface="Tahoma" panose="020B0604030504040204" pitchFamily="34" charset="0"/>
                <a:cs typeface="Tahoma" panose="020B0604030504040204" pitchFamily="34" charset="0"/>
              </a:rPr>
              <a:t>Address</a:t>
            </a:r>
          </a:p>
          <a:p>
            <a:pPr marL="712788"/>
            <a:r>
              <a:rPr lang="en-GB" sz="1800" dirty="0">
                <a:latin typeface="Tahoma" panose="020B0604030504040204" pitchFamily="34" charset="0"/>
                <a:ea typeface="Tahoma" panose="020B0604030504040204" pitchFamily="34" charset="0"/>
                <a:cs typeface="Tahoma" panose="020B0604030504040204" pitchFamily="34" charset="0"/>
              </a:rPr>
              <a:t>Mobile Number (optional)</a:t>
            </a:r>
          </a:p>
          <a:p>
            <a:pPr marL="712788"/>
            <a:r>
              <a:rPr lang="en-GB" sz="1800" dirty="0">
                <a:latin typeface="Tahoma" panose="020B0604030504040204" pitchFamily="34" charset="0"/>
                <a:ea typeface="Tahoma" panose="020B0604030504040204" pitchFamily="34" charset="0"/>
                <a:cs typeface="Tahoma" panose="020B0604030504040204" pitchFamily="34" charset="0"/>
              </a:rPr>
              <a:t>Email ID (optional)</a:t>
            </a:r>
          </a:p>
        </p:txBody>
      </p:sp>
      <p:grpSp>
        <p:nvGrpSpPr>
          <p:cNvPr id="5" name="Group 4">
            <a:extLst>
              <a:ext uri="{FF2B5EF4-FFF2-40B4-BE49-F238E27FC236}">
                <a16:creationId xmlns:a16="http://schemas.microsoft.com/office/drawing/2014/main" id="{03F1B504-299B-4664-867F-5C16267AE877}"/>
              </a:ext>
            </a:extLst>
          </p:cNvPr>
          <p:cNvGrpSpPr/>
          <p:nvPr/>
        </p:nvGrpSpPr>
        <p:grpSpPr>
          <a:xfrm>
            <a:off x="4368467" y="3349260"/>
            <a:ext cx="6668130" cy="1722031"/>
            <a:chOff x="4368467" y="2828265"/>
            <a:chExt cx="6668130" cy="1722031"/>
          </a:xfrm>
        </p:grpSpPr>
        <p:sp>
          <p:nvSpPr>
            <p:cNvPr id="9" name="Freeform 7">
              <a:extLst>
                <a:ext uri="{FF2B5EF4-FFF2-40B4-BE49-F238E27FC236}">
                  <a16:creationId xmlns:a16="http://schemas.microsoft.com/office/drawing/2014/main" id="{AE6CF6DA-4E98-43D2-B90D-F1DB37FDA3BB}"/>
                </a:ext>
              </a:extLst>
            </p:cNvPr>
            <p:cNvSpPr>
              <a:spLocks noEditPoints="1"/>
            </p:cNvSpPr>
            <p:nvPr/>
          </p:nvSpPr>
          <p:spPr bwMode="auto">
            <a:xfrm>
              <a:off x="7280606" y="3506700"/>
              <a:ext cx="640650" cy="725056"/>
            </a:xfrm>
            <a:custGeom>
              <a:avLst/>
              <a:gdLst>
                <a:gd name="T0" fmla="*/ 0 w 113"/>
                <a:gd name="T1" fmla="*/ 56 h 140"/>
                <a:gd name="T2" fmla="*/ 3 w 113"/>
                <a:gd name="T3" fmla="*/ 49 h 140"/>
                <a:gd name="T4" fmla="*/ 10 w 113"/>
                <a:gd name="T5" fmla="*/ 46 h 140"/>
                <a:gd name="T6" fmla="*/ 21 w 113"/>
                <a:gd name="T7" fmla="*/ 46 h 140"/>
                <a:gd name="T8" fmla="*/ 21 w 113"/>
                <a:gd name="T9" fmla="*/ 32 h 140"/>
                <a:gd name="T10" fmla="*/ 30 w 113"/>
                <a:gd name="T11" fmla="*/ 9 h 140"/>
                <a:gd name="T12" fmla="*/ 53 w 113"/>
                <a:gd name="T13" fmla="*/ 0 h 140"/>
                <a:gd name="T14" fmla="*/ 76 w 113"/>
                <a:gd name="T15" fmla="*/ 9 h 140"/>
                <a:gd name="T16" fmla="*/ 86 w 113"/>
                <a:gd name="T17" fmla="*/ 32 h 140"/>
                <a:gd name="T18" fmla="*/ 86 w 113"/>
                <a:gd name="T19" fmla="*/ 32 h 140"/>
                <a:gd name="T20" fmla="*/ 86 w 113"/>
                <a:gd name="T21" fmla="*/ 65 h 140"/>
                <a:gd name="T22" fmla="*/ 84 w 113"/>
                <a:gd name="T23" fmla="*/ 71 h 140"/>
                <a:gd name="T24" fmla="*/ 77 w 113"/>
                <a:gd name="T25" fmla="*/ 74 h 140"/>
                <a:gd name="T26" fmla="*/ 71 w 113"/>
                <a:gd name="T27" fmla="*/ 71 h 140"/>
                <a:gd name="T28" fmla="*/ 68 w 113"/>
                <a:gd name="T29" fmla="*/ 65 h 140"/>
                <a:gd name="T30" fmla="*/ 68 w 113"/>
                <a:gd name="T31" fmla="*/ 56 h 140"/>
                <a:gd name="T32" fmla="*/ 68 w 113"/>
                <a:gd name="T33" fmla="*/ 32 h 140"/>
                <a:gd name="T34" fmla="*/ 64 w 113"/>
                <a:gd name="T35" fmla="*/ 22 h 140"/>
                <a:gd name="T36" fmla="*/ 53 w 113"/>
                <a:gd name="T37" fmla="*/ 17 h 140"/>
                <a:gd name="T38" fmla="*/ 43 w 113"/>
                <a:gd name="T39" fmla="*/ 22 h 140"/>
                <a:gd name="T40" fmla="*/ 38 w 113"/>
                <a:gd name="T41" fmla="*/ 32 h 140"/>
                <a:gd name="T42" fmla="*/ 38 w 113"/>
                <a:gd name="T43" fmla="*/ 46 h 140"/>
                <a:gd name="T44" fmla="*/ 56 w 113"/>
                <a:gd name="T45" fmla="*/ 46 h 140"/>
                <a:gd name="T46" fmla="*/ 56 w 113"/>
                <a:gd name="T47" fmla="*/ 65 h 140"/>
                <a:gd name="T48" fmla="*/ 63 w 113"/>
                <a:gd name="T49" fmla="*/ 80 h 140"/>
                <a:gd name="T50" fmla="*/ 77 w 113"/>
                <a:gd name="T51" fmla="*/ 86 h 140"/>
                <a:gd name="T52" fmla="*/ 92 w 113"/>
                <a:gd name="T53" fmla="*/ 80 h 140"/>
                <a:gd name="T54" fmla="*/ 98 w 113"/>
                <a:gd name="T55" fmla="*/ 65 h 140"/>
                <a:gd name="T56" fmla="*/ 98 w 113"/>
                <a:gd name="T57" fmla="*/ 46 h 140"/>
                <a:gd name="T58" fmla="*/ 103 w 113"/>
                <a:gd name="T59" fmla="*/ 46 h 140"/>
                <a:gd name="T60" fmla="*/ 110 w 113"/>
                <a:gd name="T61" fmla="*/ 49 h 140"/>
                <a:gd name="T62" fmla="*/ 113 w 113"/>
                <a:gd name="T63" fmla="*/ 56 h 140"/>
                <a:gd name="T64" fmla="*/ 113 w 113"/>
                <a:gd name="T65" fmla="*/ 130 h 140"/>
                <a:gd name="T66" fmla="*/ 110 w 113"/>
                <a:gd name="T67" fmla="*/ 137 h 140"/>
                <a:gd name="T68" fmla="*/ 103 w 113"/>
                <a:gd name="T69" fmla="*/ 140 h 140"/>
                <a:gd name="T70" fmla="*/ 10 w 113"/>
                <a:gd name="T71" fmla="*/ 140 h 140"/>
                <a:gd name="T72" fmla="*/ 3 w 113"/>
                <a:gd name="T73" fmla="*/ 137 h 140"/>
                <a:gd name="T74" fmla="*/ 0 w 113"/>
                <a:gd name="T75" fmla="*/ 130 h 140"/>
                <a:gd name="T76" fmla="*/ 0 w 113"/>
                <a:gd name="T77" fmla="*/ 56 h 140"/>
                <a:gd name="T78" fmla="*/ 66 w 113"/>
                <a:gd name="T79" fmla="*/ 115 h 140"/>
                <a:gd name="T80" fmla="*/ 66 w 113"/>
                <a:gd name="T81" fmla="*/ 96 h 140"/>
                <a:gd name="T82" fmla="*/ 47 w 113"/>
                <a:gd name="T83" fmla="*/ 96 h 140"/>
                <a:gd name="T84" fmla="*/ 47 w 113"/>
                <a:gd name="T85" fmla="*/ 115 h 140"/>
                <a:gd name="T86" fmla="*/ 66 w 113"/>
                <a:gd name="T87" fmla="*/ 11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140">
                  <a:moveTo>
                    <a:pt x="0" y="56"/>
                  </a:moveTo>
                  <a:cubicBezTo>
                    <a:pt x="0" y="53"/>
                    <a:pt x="1" y="51"/>
                    <a:pt x="3" y="49"/>
                  </a:cubicBezTo>
                  <a:cubicBezTo>
                    <a:pt x="5" y="47"/>
                    <a:pt x="7" y="46"/>
                    <a:pt x="10" y="46"/>
                  </a:cubicBezTo>
                  <a:cubicBezTo>
                    <a:pt x="21" y="46"/>
                    <a:pt x="21" y="46"/>
                    <a:pt x="21" y="46"/>
                  </a:cubicBezTo>
                  <a:cubicBezTo>
                    <a:pt x="21" y="32"/>
                    <a:pt x="21" y="32"/>
                    <a:pt x="21" y="32"/>
                  </a:cubicBezTo>
                  <a:cubicBezTo>
                    <a:pt x="21" y="23"/>
                    <a:pt x="24" y="16"/>
                    <a:pt x="30" y="9"/>
                  </a:cubicBezTo>
                  <a:cubicBezTo>
                    <a:pt x="37" y="3"/>
                    <a:pt x="44" y="0"/>
                    <a:pt x="53" y="0"/>
                  </a:cubicBezTo>
                  <a:cubicBezTo>
                    <a:pt x="62" y="0"/>
                    <a:pt x="70" y="3"/>
                    <a:pt x="76" y="9"/>
                  </a:cubicBezTo>
                  <a:cubicBezTo>
                    <a:pt x="83" y="16"/>
                    <a:pt x="86" y="23"/>
                    <a:pt x="86" y="32"/>
                  </a:cubicBezTo>
                  <a:cubicBezTo>
                    <a:pt x="86" y="32"/>
                    <a:pt x="86" y="32"/>
                    <a:pt x="86" y="32"/>
                  </a:cubicBezTo>
                  <a:cubicBezTo>
                    <a:pt x="86" y="65"/>
                    <a:pt x="86" y="65"/>
                    <a:pt x="86" y="65"/>
                  </a:cubicBezTo>
                  <a:cubicBezTo>
                    <a:pt x="86" y="67"/>
                    <a:pt x="85" y="70"/>
                    <a:pt x="84" y="71"/>
                  </a:cubicBezTo>
                  <a:cubicBezTo>
                    <a:pt x="82" y="73"/>
                    <a:pt x="80" y="74"/>
                    <a:pt x="77" y="74"/>
                  </a:cubicBezTo>
                  <a:cubicBezTo>
                    <a:pt x="75" y="74"/>
                    <a:pt x="73" y="73"/>
                    <a:pt x="71" y="71"/>
                  </a:cubicBezTo>
                  <a:cubicBezTo>
                    <a:pt x="69" y="70"/>
                    <a:pt x="68" y="67"/>
                    <a:pt x="68" y="65"/>
                  </a:cubicBezTo>
                  <a:cubicBezTo>
                    <a:pt x="68" y="56"/>
                    <a:pt x="68" y="56"/>
                    <a:pt x="68" y="56"/>
                  </a:cubicBezTo>
                  <a:cubicBezTo>
                    <a:pt x="68" y="32"/>
                    <a:pt x="68" y="32"/>
                    <a:pt x="68" y="32"/>
                  </a:cubicBezTo>
                  <a:cubicBezTo>
                    <a:pt x="68" y="28"/>
                    <a:pt x="67" y="25"/>
                    <a:pt x="64" y="22"/>
                  </a:cubicBezTo>
                  <a:cubicBezTo>
                    <a:pt x="61" y="19"/>
                    <a:pt x="57" y="17"/>
                    <a:pt x="53" y="17"/>
                  </a:cubicBezTo>
                  <a:cubicBezTo>
                    <a:pt x="49" y="17"/>
                    <a:pt x="46" y="19"/>
                    <a:pt x="43" y="22"/>
                  </a:cubicBezTo>
                  <a:cubicBezTo>
                    <a:pt x="40" y="25"/>
                    <a:pt x="38" y="28"/>
                    <a:pt x="38" y="32"/>
                  </a:cubicBezTo>
                  <a:cubicBezTo>
                    <a:pt x="38" y="46"/>
                    <a:pt x="38" y="46"/>
                    <a:pt x="38" y="46"/>
                  </a:cubicBezTo>
                  <a:cubicBezTo>
                    <a:pt x="56" y="46"/>
                    <a:pt x="56" y="46"/>
                    <a:pt x="56" y="46"/>
                  </a:cubicBezTo>
                  <a:cubicBezTo>
                    <a:pt x="56" y="65"/>
                    <a:pt x="56" y="65"/>
                    <a:pt x="56" y="65"/>
                  </a:cubicBezTo>
                  <a:cubicBezTo>
                    <a:pt x="56" y="71"/>
                    <a:pt x="58" y="76"/>
                    <a:pt x="63" y="80"/>
                  </a:cubicBezTo>
                  <a:cubicBezTo>
                    <a:pt x="67" y="84"/>
                    <a:pt x="71" y="86"/>
                    <a:pt x="77" y="86"/>
                  </a:cubicBezTo>
                  <a:cubicBezTo>
                    <a:pt x="83" y="86"/>
                    <a:pt x="88" y="84"/>
                    <a:pt x="92" y="80"/>
                  </a:cubicBezTo>
                  <a:cubicBezTo>
                    <a:pt x="96" y="76"/>
                    <a:pt x="98" y="71"/>
                    <a:pt x="98" y="65"/>
                  </a:cubicBezTo>
                  <a:cubicBezTo>
                    <a:pt x="98" y="46"/>
                    <a:pt x="98" y="46"/>
                    <a:pt x="98" y="46"/>
                  </a:cubicBezTo>
                  <a:cubicBezTo>
                    <a:pt x="103" y="46"/>
                    <a:pt x="103" y="46"/>
                    <a:pt x="103" y="46"/>
                  </a:cubicBezTo>
                  <a:cubicBezTo>
                    <a:pt x="106" y="46"/>
                    <a:pt x="108" y="47"/>
                    <a:pt x="110" y="49"/>
                  </a:cubicBezTo>
                  <a:cubicBezTo>
                    <a:pt x="112" y="51"/>
                    <a:pt x="113" y="53"/>
                    <a:pt x="113" y="56"/>
                  </a:cubicBezTo>
                  <a:cubicBezTo>
                    <a:pt x="113" y="130"/>
                    <a:pt x="113" y="130"/>
                    <a:pt x="113" y="130"/>
                  </a:cubicBezTo>
                  <a:cubicBezTo>
                    <a:pt x="113" y="133"/>
                    <a:pt x="112" y="135"/>
                    <a:pt x="110" y="137"/>
                  </a:cubicBezTo>
                  <a:cubicBezTo>
                    <a:pt x="108" y="139"/>
                    <a:pt x="106" y="140"/>
                    <a:pt x="103" y="140"/>
                  </a:cubicBezTo>
                  <a:cubicBezTo>
                    <a:pt x="10" y="140"/>
                    <a:pt x="10" y="140"/>
                    <a:pt x="10" y="140"/>
                  </a:cubicBezTo>
                  <a:cubicBezTo>
                    <a:pt x="7" y="140"/>
                    <a:pt x="5" y="139"/>
                    <a:pt x="3" y="137"/>
                  </a:cubicBezTo>
                  <a:cubicBezTo>
                    <a:pt x="1" y="135"/>
                    <a:pt x="0" y="133"/>
                    <a:pt x="0" y="130"/>
                  </a:cubicBezTo>
                  <a:lnTo>
                    <a:pt x="0" y="56"/>
                  </a:lnTo>
                  <a:close/>
                  <a:moveTo>
                    <a:pt x="66" y="115"/>
                  </a:moveTo>
                  <a:cubicBezTo>
                    <a:pt x="66" y="96"/>
                    <a:pt x="66" y="96"/>
                    <a:pt x="66" y="96"/>
                  </a:cubicBezTo>
                  <a:cubicBezTo>
                    <a:pt x="47" y="96"/>
                    <a:pt x="47" y="96"/>
                    <a:pt x="47" y="96"/>
                  </a:cubicBezTo>
                  <a:cubicBezTo>
                    <a:pt x="47" y="115"/>
                    <a:pt x="47" y="115"/>
                    <a:pt x="47" y="115"/>
                  </a:cubicBezTo>
                  <a:lnTo>
                    <a:pt x="66" y="115"/>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US" sz="2000">
                <a:latin typeface="Tahoma" panose="020B0604030504040204" pitchFamily="34" charset="0"/>
                <a:ea typeface="Tahoma" panose="020B0604030504040204" pitchFamily="34" charset="0"/>
                <a:cs typeface="Tahoma" panose="020B0604030504040204" pitchFamily="34" charset="0"/>
              </a:endParaRPr>
            </a:p>
          </p:txBody>
        </p:sp>
        <p:sp>
          <p:nvSpPr>
            <p:cNvPr id="12" name="Title 1">
              <a:extLst>
                <a:ext uri="{FF2B5EF4-FFF2-40B4-BE49-F238E27FC236}">
                  <a16:creationId xmlns:a16="http://schemas.microsoft.com/office/drawing/2014/main" id="{68B38965-CFE9-45E7-83FF-296CE1F7B590}"/>
                </a:ext>
              </a:extLst>
            </p:cNvPr>
            <p:cNvSpPr txBox="1">
              <a:spLocks/>
            </p:cNvSpPr>
            <p:nvPr/>
          </p:nvSpPr>
          <p:spPr>
            <a:xfrm>
              <a:off x="4368467" y="2828265"/>
              <a:ext cx="6668130" cy="1722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altLang="en-US" sz="2400" b="1" dirty="0">
                <a:solidFill>
                  <a:srgbClr val="003300"/>
                </a:solidFill>
                <a:latin typeface="Tahoma" panose="020B0604030504040204" pitchFamily="34" charset="0"/>
                <a:ea typeface="Tahoma" panose="020B0604030504040204" pitchFamily="34" charset="0"/>
                <a:cs typeface="Tahoma" panose="020B0604030504040204" pitchFamily="34" charset="0"/>
              </a:endParaRPr>
            </a:p>
            <a:p>
              <a:r>
                <a:rPr lang="en-GB" alt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BIOMETRIC INFORMATION</a:t>
              </a:r>
            </a:p>
            <a:p>
              <a:pPr marL="712788"/>
              <a:r>
                <a:rPr lang="en-GB" sz="1800" dirty="0">
                  <a:solidFill>
                    <a:srgbClr val="000000"/>
                  </a:solidFill>
                  <a:latin typeface="Tahoma" panose="020B0604030504040204" pitchFamily="34" charset="0"/>
                  <a:ea typeface="Tahoma" panose="020B0604030504040204" pitchFamily="34" charset="0"/>
                  <a:cs typeface="Tahoma" panose="020B0604030504040204" pitchFamily="34" charset="0"/>
                </a:rPr>
                <a:t>Ten Fingerprints</a:t>
              </a:r>
            </a:p>
            <a:p>
              <a:pPr marL="712788"/>
              <a:r>
                <a:rPr lang="en-GB" sz="1800" dirty="0">
                  <a:solidFill>
                    <a:srgbClr val="000000"/>
                  </a:solidFill>
                  <a:latin typeface="Tahoma" panose="020B0604030504040204" pitchFamily="34" charset="0"/>
                  <a:ea typeface="Tahoma" panose="020B0604030504040204" pitchFamily="34" charset="0"/>
                  <a:cs typeface="Tahoma" panose="020B0604030504040204" pitchFamily="34" charset="0"/>
                </a:rPr>
                <a:t>Two Iris Scans</a:t>
              </a:r>
            </a:p>
            <a:p>
              <a:pPr marL="712788"/>
              <a:r>
                <a:rPr lang="en-GB" sz="1800" dirty="0">
                  <a:solidFill>
                    <a:srgbClr val="000000"/>
                  </a:solidFill>
                  <a:latin typeface="Tahoma" panose="020B0604030504040204" pitchFamily="34" charset="0"/>
                  <a:ea typeface="Tahoma" panose="020B0604030504040204" pitchFamily="34" charset="0"/>
                  <a:cs typeface="Tahoma" panose="020B0604030504040204" pitchFamily="34" charset="0"/>
                </a:rPr>
                <a:t>Facial Photograph</a:t>
              </a:r>
              <a:endParaRPr lang="en-GB" sz="1800" dirty="0">
                <a:latin typeface="Tahoma" panose="020B0604030504040204" pitchFamily="34" charset="0"/>
                <a:ea typeface="Tahoma" panose="020B0604030504040204" pitchFamily="34" charset="0"/>
                <a:cs typeface="Tahoma" panose="020B0604030504040204" pitchFamily="34" charset="0"/>
              </a:endParaRPr>
            </a:p>
            <a:p>
              <a:pPr marL="712788"/>
              <a:endParaRPr lang="en-SG" altLang="en-US" sz="2400"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grpSp>
      <p:cxnSp>
        <p:nvCxnSpPr>
          <p:cNvPr id="3" name="Straight Arrow Connector 2">
            <a:extLst>
              <a:ext uri="{FF2B5EF4-FFF2-40B4-BE49-F238E27FC236}">
                <a16:creationId xmlns:a16="http://schemas.microsoft.com/office/drawing/2014/main" id="{79C455D8-EF15-42E0-946E-190F064021ED}"/>
              </a:ext>
            </a:extLst>
          </p:cNvPr>
          <p:cNvCxnSpPr>
            <a:cxnSpLocks/>
            <a:stCxn id="6" idx="1"/>
          </p:cNvCxnSpPr>
          <p:nvPr/>
        </p:nvCxnSpPr>
        <p:spPr>
          <a:xfrm flipH="1" flipV="1">
            <a:off x="3213101" y="4622801"/>
            <a:ext cx="1155366" cy="1381000"/>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64DA710-596E-4854-9B8A-CC025D38221B}"/>
              </a:ext>
            </a:extLst>
          </p:cNvPr>
          <p:cNvCxnSpPr>
            <a:cxnSpLocks/>
            <a:stCxn id="6" idx="1"/>
          </p:cNvCxnSpPr>
          <p:nvPr/>
        </p:nvCxnSpPr>
        <p:spPr>
          <a:xfrm flipH="1">
            <a:off x="2705101" y="6003801"/>
            <a:ext cx="1663366" cy="148283"/>
          </a:xfrm>
          <a:prstGeom prst="straightConnector1">
            <a:avLst/>
          </a:prstGeom>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0" name="Picture 9" descr="A screenshot of a cell phone&#10;&#10;Description generated with very high confidence">
            <a:extLst>
              <a:ext uri="{FF2B5EF4-FFF2-40B4-BE49-F238E27FC236}">
                <a16:creationId xmlns:a16="http://schemas.microsoft.com/office/drawing/2014/main" id="{F3929182-DB7B-44CF-8714-503DAE577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0446" y="2944478"/>
            <a:ext cx="2594261" cy="2565071"/>
          </a:xfrm>
          <a:prstGeom prst="rect">
            <a:avLst/>
          </a:prstGeom>
        </p:spPr>
      </p:pic>
      <p:sp>
        <p:nvSpPr>
          <p:cNvPr id="18" name="Title 1">
            <a:extLst>
              <a:ext uri="{FF2B5EF4-FFF2-40B4-BE49-F238E27FC236}">
                <a16:creationId xmlns:a16="http://schemas.microsoft.com/office/drawing/2014/main" id="{7929818B-0AFC-4C95-BA8B-5AF893DE0F6E}"/>
              </a:ext>
            </a:extLst>
          </p:cNvPr>
          <p:cNvSpPr txBox="1">
            <a:spLocks/>
          </p:cNvSpPr>
          <p:nvPr/>
        </p:nvSpPr>
        <p:spPr>
          <a:xfrm>
            <a:off x="920020" y="6487822"/>
            <a:ext cx="2698262"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1200" i="1" dirty="0">
                <a:solidFill>
                  <a:srgbClr val="003300"/>
                </a:solidFill>
                <a:latin typeface="Tahoma" pitchFamily="34" charset="0"/>
                <a:cs typeface="Tahoma" pitchFamily="34" charset="0"/>
              </a:rPr>
              <a:t>(for illustration purpose only)</a:t>
            </a:r>
          </a:p>
        </p:txBody>
      </p:sp>
      <p:sp>
        <p:nvSpPr>
          <p:cNvPr id="15" name="TextBox 14">
            <a:extLst>
              <a:ext uri="{FF2B5EF4-FFF2-40B4-BE49-F238E27FC236}">
                <a16:creationId xmlns:a16="http://schemas.microsoft.com/office/drawing/2014/main" id="{A5EBFD78-CEDF-42B6-A95B-B9AA871FF9D6}"/>
              </a:ext>
            </a:extLst>
          </p:cNvPr>
          <p:cNvSpPr txBox="1"/>
          <p:nvPr/>
        </p:nvSpPr>
        <p:spPr>
          <a:xfrm rot="19490089">
            <a:off x="1214836" y="3352913"/>
            <a:ext cx="2078036" cy="615553"/>
          </a:xfrm>
          <a:prstGeom prst="rect">
            <a:avLst/>
          </a:prstGeom>
          <a:noFill/>
        </p:spPr>
        <p:txBody>
          <a:bodyPr wrap="square" rtlCol="0">
            <a:spAutoFit/>
          </a:bodyPr>
          <a:lstStyle/>
          <a:p>
            <a:r>
              <a:rPr lang="en-GB" sz="3400" b="1" dirty="0">
                <a:solidFill>
                  <a:schemeClr val="bg1">
                    <a:lumMod val="85000"/>
                  </a:schemeClr>
                </a:solidFill>
                <a:latin typeface="Tahoma" panose="020B0604030504040204" pitchFamily="34" charset="0"/>
                <a:ea typeface="Tahoma" panose="020B0604030504040204" pitchFamily="34" charset="0"/>
                <a:cs typeface="Tahoma" panose="020B0604030504040204" pitchFamily="34" charset="0"/>
              </a:rPr>
              <a:t>SAMPLE</a:t>
            </a:r>
          </a:p>
        </p:txBody>
      </p:sp>
    </p:spTree>
    <p:extLst>
      <p:ext uri="{BB962C8B-B14F-4D97-AF65-F5344CB8AC3E}">
        <p14:creationId xmlns:p14="http://schemas.microsoft.com/office/powerpoint/2010/main" val="132128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 name="Group 244">
            <a:extLst>
              <a:ext uri="{FF2B5EF4-FFF2-40B4-BE49-F238E27FC236}">
                <a16:creationId xmlns:a16="http://schemas.microsoft.com/office/drawing/2014/main" id="{FA60838C-90CC-4F6A-BA0E-475216AA7199}"/>
              </a:ext>
            </a:extLst>
          </p:cNvPr>
          <p:cNvGrpSpPr/>
          <p:nvPr/>
        </p:nvGrpSpPr>
        <p:grpSpPr>
          <a:xfrm>
            <a:off x="8174347" y="3139211"/>
            <a:ext cx="2463316" cy="968893"/>
            <a:chOff x="7988596" y="2986811"/>
            <a:chExt cx="2463316" cy="968893"/>
          </a:xfrm>
        </p:grpSpPr>
        <p:pic>
          <p:nvPicPr>
            <p:cNvPr id="42" name="Picture 41" descr="A close up of a building&#10;&#10;Description generated with very high confidence">
              <a:extLst>
                <a:ext uri="{FF2B5EF4-FFF2-40B4-BE49-F238E27FC236}">
                  <a16:creationId xmlns:a16="http://schemas.microsoft.com/office/drawing/2014/main" id="{F316D5F9-1AB8-413F-BE0E-69447CD684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8596" y="3099875"/>
              <a:ext cx="1068722" cy="855829"/>
            </a:xfrm>
            <a:prstGeom prst="rect">
              <a:avLst/>
            </a:prstGeom>
            <a:noFill/>
          </p:spPr>
        </p:pic>
        <p:sp>
          <p:nvSpPr>
            <p:cNvPr id="193" name="Freeform 301">
              <a:extLst>
                <a:ext uri="{FF2B5EF4-FFF2-40B4-BE49-F238E27FC236}">
                  <a16:creationId xmlns:a16="http://schemas.microsoft.com/office/drawing/2014/main" id="{4DC808FA-137F-45F4-80C9-B7AEBD029949}"/>
                </a:ext>
              </a:extLst>
            </p:cNvPr>
            <p:cNvSpPr>
              <a:spLocks/>
            </p:cNvSpPr>
            <p:nvPr/>
          </p:nvSpPr>
          <p:spPr bwMode="auto">
            <a:xfrm>
              <a:off x="9353362" y="3064494"/>
              <a:ext cx="222250" cy="360363"/>
            </a:xfrm>
            <a:custGeom>
              <a:avLst/>
              <a:gdLst>
                <a:gd name="T0" fmla="*/ 46 w 53"/>
                <a:gd name="T1" fmla="*/ 36 h 86"/>
                <a:gd name="T2" fmla="*/ 50 w 53"/>
                <a:gd name="T3" fmla="*/ 39 h 86"/>
                <a:gd name="T4" fmla="*/ 53 w 53"/>
                <a:gd name="T5" fmla="*/ 36 h 86"/>
                <a:gd name="T6" fmla="*/ 45 w 53"/>
                <a:gd name="T7" fmla="*/ 7 h 86"/>
                <a:gd name="T8" fmla="*/ 38 w 53"/>
                <a:gd name="T9" fmla="*/ 0 h 86"/>
                <a:gd name="T10" fmla="*/ 15 w 53"/>
                <a:gd name="T11" fmla="*/ 0 h 86"/>
                <a:gd name="T12" fmla="*/ 8 w 53"/>
                <a:gd name="T13" fmla="*/ 7 h 86"/>
                <a:gd name="T14" fmla="*/ 0 w 53"/>
                <a:gd name="T15" fmla="*/ 36 h 86"/>
                <a:gd name="T16" fmla="*/ 4 w 53"/>
                <a:gd name="T17" fmla="*/ 39 h 86"/>
                <a:gd name="T18" fmla="*/ 7 w 53"/>
                <a:gd name="T19" fmla="*/ 36 h 86"/>
                <a:gd name="T20" fmla="*/ 15 w 53"/>
                <a:gd name="T21" fmla="*/ 9 h 86"/>
                <a:gd name="T22" fmla="*/ 16 w 53"/>
                <a:gd name="T23" fmla="*/ 9 h 86"/>
                <a:gd name="T24" fmla="*/ 4 w 53"/>
                <a:gd name="T25" fmla="*/ 53 h 86"/>
                <a:gd name="T26" fmla="*/ 16 w 53"/>
                <a:gd name="T27" fmla="*/ 53 h 86"/>
                <a:gd name="T28" fmla="*/ 16 w 53"/>
                <a:gd name="T29" fmla="*/ 81 h 86"/>
                <a:gd name="T30" fmla="*/ 21 w 53"/>
                <a:gd name="T31" fmla="*/ 86 h 86"/>
                <a:gd name="T32" fmla="*/ 25 w 53"/>
                <a:gd name="T33" fmla="*/ 81 h 86"/>
                <a:gd name="T34" fmla="*/ 25 w 53"/>
                <a:gd name="T35" fmla="*/ 53 h 86"/>
                <a:gd name="T36" fmla="*/ 28 w 53"/>
                <a:gd name="T37" fmla="*/ 53 h 86"/>
                <a:gd name="T38" fmla="*/ 28 w 53"/>
                <a:gd name="T39" fmla="*/ 81 h 86"/>
                <a:gd name="T40" fmla="*/ 33 w 53"/>
                <a:gd name="T41" fmla="*/ 86 h 86"/>
                <a:gd name="T42" fmla="*/ 37 w 53"/>
                <a:gd name="T43" fmla="*/ 81 h 86"/>
                <a:gd name="T44" fmla="*/ 37 w 53"/>
                <a:gd name="T45" fmla="*/ 53 h 86"/>
                <a:gd name="T46" fmla="*/ 50 w 53"/>
                <a:gd name="T47" fmla="*/ 53 h 86"/>
                <a:gd name="T48" fmla="*/ 37 w 53"/>
                <a:gd name="T49" fmla="*/ 9 h 86"/>
                <a:gd name="T50" fmla="*/ 39 w 53"/>
                <a:gd name="T51" fmla="*/ 9 h 86"/>
                <a:gd name="T52" fmla="*/ 46 w 53"/>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86">
                  <a:moveTo>
                    <a:pt x="46" y="36"/>
                  </a:moveTo>
                  <a:cubicBezTo>
                    <a:pt x="47" y="38"/>
                    <a:pt x="48" y="39"/>
                    <a:pt x="50" y="39"/>
                  </a:cubicBezTo>
                  <a:cubicBezTo>
                    <a:pt x="51" y="39"/>
                    <a:pt x="53" y="38"/>
                    <a:pt x="53" y="36"/>
                  </a:cubicBezTo>
                  <a:cubicBezTo>
                    <a:pt x="45" y="7"/>
                    <a:pt x="45" y="7"/>
                    <a:pt x="45" y="7"/>
                  </a:cubicBezTo>
                  <a:cubicBezTo>
                    <a:pt x="44" y="3"/>
                    <a:pt x="42" y="0"/>
                    <a:pt x="38" y="0"/>
                  </a:cubicBezTo>
                  <a:cubicBezTo>
                    <a:pt x="15" y="0"/>
                    <a:pt x="15" y="0"/>
                    <a:pt x="15" y="0"/>
                  </a:cubicBezTo>
                  <a:cubicBezTo>
                    <a:pt x="11" y="0"/>
                    <a:pt x="9" y="3"/>
                    <a:pt x="8" y="7"/>
                  </a:cubicBezTo>
                  <a:cubicBezTo>
                    <a:pt x="0" y="36"/>
                    <a:pt x="0" y="36"/>
                    <a:pt x="0" y="36"/>
                  </a:cubicBezTo>
                  <a:cubicBezTo>
                    <a:pt x="0" y="38"/>
                    <a:pt x="2" y="39"/>
                    <a:pt x="4" y="39"/>
                  </a:cubicBezTo>
                  <a:cubicBezTo>
                    <a:pt x="5" y="39"/>
                    <a:pt x="6" y="38"/>
                    <a:pt x="7" y="36"/>
                  </a:cubicBezTo>
                  <a:cubicBezTo>
                    <a:pt x="15" y="9"/>
                    <a:pt x="15" y="9"/>
                    <a:pt x="15" y="9"/>
                  </a:cubicBezTo>
                  <a:cubicBezTo>
                    <a:pt x="16" y="9"/>
                    <a:pt x="16" y="9"/>
                    <a:pt x="16" y="9"/>
                  </a:cubicBezTo>
                  <a:cubicBezTo>
                    <a:pt x="4" y="53"/>
                    <a:pt x="4" y="53"/>
                    <a:pt x="4" y="53"/>
                  </a:cubicBezTo>
                  <a:cubicBezTo>
                    <a:pt x="16" y="53"/>
                    <a:pt x="16" y="53"/>
                    <a:pt x="16" y="53"/>
                  </a:cubicBezTo>
                  <a:cubicBezTo>
                    <a:pt x="16" y="81"/>
                    <a:pt x="16" y="81"/>
                    <a:pt x="16" y="81"/>
                  </a:cubicBezTo>
                  <a:cubicBezTo>
                    <a:pt x="16" y="83"/>
                    <a:pt x="18" y="86"/>
                    <a:pt x="21"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3" y="86"/>
                  </a:cubicBezTo>
                  <a:cubicBezTo>
                    <a:pt x="35" y="86"/>
                    <a:pt x="37" y="83"/>
                    <a:pt x="37" y="81"/>
                  </a:cubicBezTo>
                  <a:cubicBezTo>
                    <a:pt x="37" y="53"/>
                    <a:pt x="37" y="53"/>
                    <a:pt x="37" y="53"/>
                  </a:cubicBezTo>
                  <a:cubicBezTo>
                    <a:pt x="50" y="53"/>
                    <a:pt x="50" y="53"/>
                    <a:pt x="50" y="53"/>
                  </a:cubicBezTo>
                  <a:cubicBezTo>
                    <a:pt x="37" y="9"/>
                    <a:pt x="37" y="9"/>
                    <a:pt x="37" y="9"/>
                  </a:cubicBezTo>
                  <a:cubicBezTo>
                    <a:pt x="39" y="9"/>
                    <a:pt x="39" y="9"/>
                    <a:pt x="39"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Oval 302">
              <a:extLst>
                <a:ext uri="{FF2B5EF4-FFF2-40B4-BE49-F238E27FC236}">
                  <a16:creationId xmlns:a16="http://schemas.microsoft.com/office/drawing/2014/main" id="{369DE2EA-CE2B-4FA0-A644-347F725FE23C}"/>
                </a:ext>
              </a:extLst>
            </p:cNvPr>
            <p:cNvSpPr>
              <a:spLocks noChangeArrowheads="1"/>
            </p:cNvSpPr>
            <p:nvPr/>
          </p:nvSpPr>
          <p:spPr bwMode="auto">
            <a:xfrm>
              <a:off x="9432738" y="2990452"/>
              <a:ext cx="66675"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305">
              <a:extLst>
                <a:ext uri="{FF2B5EF4-FFF2-40B4-BE49-F238E27FC236}">
                  <a16:creationId xmlns:a16="http://schemas.microsoft.com/office/drawing/2014/main" id="{DD836241-D057-4F9C-8193-02DAA9F76616}"/>
                </a:ext>
              </a:extLst>
            </p:cNvPr>
            <p:cNvSpPr>
              <a:spLocks/>
            </p:cNvSpPr>
            <p:nvPr/>
          </p:nvSpPr>
          <p:spPr bwMode="auto">
            <a:xfrm>
              <a:off x="9940737" y="3064494"/>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Oval 306">
              <a:extLst>
                <a:ext uri="{FF2B5EF4-FFF2-40B4-BE49-F238E27FC236}">
                  <a16:creationId xmlns:a16="http://schemas.microsoft.com/office/drawing/2014/main" id="{4FB5C07A-D1AC-453B-95A8-3C991A5F34ED}"/>
                </a:ext>
              </a:extLst>
            </p:cNvPr>
            <p:cNvSpPr>
              <a:spLocks noChangeArrowheads="1"/>
            </p:cNvSpPr>
            <p:nvPr/>
          </p:nvSpPr>
          <p:spPr bwMode="auto">
            <a:xfrm>
              <a:off x="10015351" y="2990452"/>
              <a:ext cx="68263"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313">
              <a:extLst>
                <a:ext uri="{FF2B5EF4-FFF2-40B4-BE49-F238E27FC236}">
                  <a16:creationId xmlns:a16="http://schemas.microsoft.com/office/drawing/2014/main" id="{F09437DC-3A89-4B9B-AC90-73BB4DD2F7C9}"/>
                </a:ext>
              </a:extLst>
            </p:cNvPr>
            <p:cNvSpPr>
              <a:spLocks/>
            </p:cNvSpPr>
            <p:nvPr/>
          </p:nvSpPr>
          <p:spPr bwMode="auto">
            <a:xfrm>
              <a:off x="9064437" y="3539157"/>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5 w 52"/>
                <a:gd name="T23" fmla="*/ 10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40"/>
                    <a:pt x="3" y="40"/>
                  </a:cubicBezTo>
                  <a:cubicBezTo>
                    <a:pt x="5" y="40"/>
                    <a:pt x="5" y="38"/>
                    <a:pt x="6" y="36"/>
                  </a:cubicBezTo>
                  <a:cubicBezTo>
                    <a:pt x="14" y="10"/>
                    <a:pt x="14" y="10"/>
                    <a:pt x="14" y="10"/>
                  </a:cubicBezTo>
                  <a:cubicBezTo>
                    <a:pt x="15" y="10"/>
                    <a:pt x="15" y="10"/>
                    <a:pt x="15" y="10"/>
                  </a:cubicBezTo>
                  <a:cubicBezTo>
                    <a:pt x="3" y="53"/>
                    <a:pt x="3" y="53"/>
                    <a:pt x="3" y="53"/>
                  </a:cubicBezTo>
                  <a:cubicBezTo>
                    <a:pt x="15" y="53"/>
                    <a:pt x="15" y="53"/>
                    <a:pt x="15" y="53"/>
                  </a:cubicBezTo>
                  <a:cubicBezTo>
                    <a:pt x="15" y="81"/>
                    <a:pt x="15" y="81"/>
                    <a:pt x="15" y="81"/>
                  </a:cubicBezTo>
                  <a:cubicBezTo>
                    <a:pt x="15" y="84"/>
                    <a:pt x="17" y="86"/>
                    <a:pt x="20" y="86"/>
                  </a:cubicBezTo>
                  <a:cubicBezTo>
                    <a:pt x="23" y="86"/>
                    <a:pt x="25" y="84"/>
                    <a:pt x="25" y="81"/>
                  </a:cubicBezTo>
                  <a:cubicBezTo>
                    <a:pt x="25" y="53"/>
                    <a:pt x="25" y="53"/>
                    <a:pt x="25" y="53"/>
                  </a:cubicBezTo>
                  <a:cubicBezTo>
                    <a:pt x="27" y="53"/>
                    <a:pt x="27" y="53"/>
                    <a:pt x="27" y="53"/>
                  </a:cubicBezTo>
                  <a:cubicBezTo>
                    <a:pt x="27" y="81"/>
                    <a:pt x="27" y="81"/>
                    <a:pt x="27" y="81"/>
                  </a:cubicBezTo>
                  <a:cubicBezTo>
                    <a:pt x="27" y="84"/>
                    <a:pt x="29" y="86"/>
                    <a:pt x="32" y="86"/>
                  </a:cubicBezTo>
                  <a:cubicBezTo>
                    <a:pt x="35" y="86"/>
                    <a:pt x="37" y="84"/>
                    <a:pt x="37" y="81"/>
                  </a:cubicBezTo>
                  <a:cubicBezTo>
                    <a:pt x="37" y="53"/>
                    <a:pt x="37" y="53"/>
                    <a:pt x="37" y="53"/>
                  </a:cubicBezTo>
                  <a:cubicBezTo>
                    <a:pt x="49" y="53"/>
                    <a:pt x="49" y="53"/>
                    <a:pt x="49"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Oval 314">
              <a:extLst>
                <a:ext uri="{FF2B5EF4-FFF2-40B4-BE49-F238E27FC236}">
                  <a16:creationId xmlns:a16="http://schemas.microsoft.com/office/drawing/2014/main" id="{7622F124-FBFF-4312-BA00-53830DD3139C}"/>
                </a:ext>
              </a:extLst>
            </p:cNvPr>
            <p:cNvSpPr>
              <a:spLocks noChangeArrowheads="1"/>
            </p:cNvSpPr>
            <p:nvPr/>
          </p:nvSpPr>
          <p:spPr bwMode="auto">
            <a:xfrm>
              <a:off x="9139051" y="3458194"/>
              <a:ext cx="66675"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7">
              <a:extLst>
                <a:ext uri="{FF2B5EF4-FFF2-40B4-BE49-F238E27FC236}">
                  <a16:creationId xmlns:a16="http://schemas.microsoft.com/office/drawing/2014/main" id="{88FB2C4F-D65F-4A28-B401-F847C618061E}"/>
                </a:ext>
              </a:extLst>
            </p:cNvPr>
            <p:cNvSpPr>
              <a:spLocks/>
            </p:cNvSpPr>
            <p:nvPr/>
          </p:nvSpPr>
          <p:spPr bwMode="auto">
            <a:xfrm>
              <a:off x="9647050" y="3539157"/>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0" name="Oval 318">
              <a:extLst>
                <a:ext uri="{FF2B5EF4-FFF2-40B4-BE49-F238E27FC236}">
                  <a16:creationId xmlns:a16="http://schemas.microsoft.com/office/drawing/2014/main" id="{79145B51-50BF-4C5E-88D3-87499B6B074C}"/>
                </a:ext>
              </a:extLst>
            </p:cNvPr>
            <p:cNvSpPr>
              <a:spLocks noChangeArrowheads="1"/>
            </p:cNvSpPr>
            <p:nvPr/>
          </p:nvSpPr>
          <p:spPr bwMode="auto">
            <a:xfrm>
              <a:off x="9726425" y="3458194"/>
              <a:ext cx="63500"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321">
              <a:extLst>
                <a:ext uri="{FF2B5EF4-FFF2-40B4-BE49-F238E27FC236}">
                  <a16:creationId xmlns:a16="http://schemas.microsoft.com/office/drawing/2014/main" id="{9E31A4E6-54B3-4560-8392-222428E1B711}"/>
                </a:ext>
              </a:extLst>
            </p:cNvPr>
            <p:cNvSpPr>
              <a:spLocks/>
            </p:cNvSpPr>
            <p:nvPr/>
          </p:nvSpPr>
          <p:spPr bwMode="auto">
            <a:xfrm>
              <a:off x="10229662" y="3539157"/>
              <a:ext cx="222250" cy="360363"/>
            </a:xfrm>
            <a:custGeom>
              <a:avLst/>
              <a:gdLst>
                <a:gd name="T0" fmla="*/ 46 w 53"/>
                <a:gd name="T1" fmla="*/ 36 h 86"/>
                <a:gd name="T2" fmla="*/ 50 w 53"/>
                <a:gd name="T3" fmla="*/ 39 h 86"/>
                <a:gd name="T4" fmla="*/ 53 w 53"/>
                <a:gd name="T5" fmla="*/ 36 h 86"/>
                <a:gd name="T6" fmla="*/ 45 w 53"/>
                <a:gd name="T7" fmla="*/ 7 h 86"/>
                <a:gd name="T8" fmla="*/ 38 w 53"/>
                <a:gd name="T9" fmla="*/ 0 h 86"/>
                <a:gd name="T10" fmla="*/ 15 w 53"/>
                <a:gd name="T11" fmla="*/ 0 h 86"/>
                <a:gd name="T12" fmla="*/ 8 w 53"/>
                <a:gd name="T13" fmla="*/ 7 h 86"/>
                <a:gd name="T14" fmla="*/ 0 w 53"/>
                <a:gd name="T15" fmla="*/ 36 h 86"/>
                <a:gd name="T16" fmla="*/ 4 w 53"/>
                <a:gd name="T17" fmla="*/ 40 h 86"/>
                <a:gd name="T18" fmla="*/ 7 w 53"/>
                <a:gd name="T19" fmla="*/ 36 h 86"/>
                <a:gd name="T20" fmla="*/ 15 w 53"/>
                <a:gd name="T21" fmla="*/ 10 h 86"/>
                <a:gd name="T22" fmla="*/ 16 w 53"/>
                <a:gd name="T23" fmla="*/ 10 h 86"/>
                <a:gd name="T24" fmla="*/ 4 w 53"/>
                <a:gd name="T25" fmla="*/ 53 h 86"/>
                <a:gd name="T26" fmla="*/ 16 w 53"/>
                <a:gd name="T27" fmla="*/ 53 h 86"/>
                <a:gd name="T28" fmla="*/ 16 w 53"/>
                <a:gd name="T29" fmla="*/ 81 h 86"/>
                <a:gd name="T30" fmla="*/ 21 w 53"/>
                <a:gd name="T31" fmla="*/ 86 h 86"/>
                <a:gd name="T32" fmla="*/ 25 w 53"/>
                <a:gd name="T33" fmla="*/ 81 h 86"/>
                <a:gd name="T34" fmla="*/ 25 w 53"/>
                <a:gd name="T35" fmla="*/ 53 h 86"/>
                <a:gd name="T36" fmla="*/ 28 w 53"/>
                <a:gd name="T37" fmla="*/ 53 h 86"/>
                <a:gd name="T38" fmla="*/ 28 w 53"/>
                <a:gd name="T39" fmla="*/ 81 h 86"/>
                <a:gd name="T40" fmla="*/ 33 w 53"/>
                <a:gd name="T41" fmla="*/ 86 h 86"/>
                <a:gd name="T42" fmla="*/ 37 w 53"/>
                <a:gd name="T43" fmla="*/ 81 h 86"/>
                <a:gd name="T44" fmla="*/ 37 w 53"/>
                <a:gd name="T45" fmla="*/ 53 h 86"/>
                <a:gd name="T46" fmla="*/ 50 w 53"/>
                <a:gd name="T47" fmla="*/ 53 h 86"/>
                <a:gd name="T48" fmla="*/ 37 w 53"/>
                <a:gd name="T49" fmla="*/ 10 h 86"/>
                <a:gd name="T50" fmla="*/ 39 w 53"/>
                <a:gd name="T51" fmla="*/ 10 h 86"/>
                <a:gd name="T52" fmla="*/ 46 w 53"/>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86">
                  <a:moveTo>
                    <a:pt x="46" y="36"/>
                  </a:moveTo>
                  <a:cubicBezTo>
                    <a:pt x="47" y="38"/>
                    <a:pt x="48" y="39"/>
                    <a:pt x="50" y="39"/>
                  </a:cubicBezTo>
                  <a:cubicBezTo>
                    <a:pt x="51" y="39"/>
                    <a:pt x="53" y="38"/>
                    <a:pt x="53" y="36"/>
                  </a:cubicBezTo>
                  <a:cubicBezTo>
                    <a:pt x="45" y="7"/>
                    <a:pt x="45" y="7"/>
                    <a:pt x="45" y="7"/>
                  </a:cubicBezTo>
                  <a:cubicBezTo>
                    <a:pt x="44" y="3"/>
                    <a:pt x="42" y="0"/>
                    <a:pt x="38" y="0"/>
                  </a:cubicBezTo>
                  <a:cubicBezTo>
                    <a:pt x="15" y="0"/>
                    <a:pt x="15" y="0"/>
                    <a:pt x="15" y="0"/>
                  </a:cubicBezTo>
                  <a:cubicBezTo>
                    <a:pt x="11" y="0"/>
                    <a:pt x="9" y="3"/>
                    <a:pt x="8" y="7"/>
                  </a:cubicBezTo>
                  <a:cubicBezTo>
                    <a:pt x="0" y="36"/>
                    <a:pt x="0" y="36"/>
                    <a:pt x="0" y="36"/>
                  </a:cubicBezTo>
                  <a:cubicBezTo>
                    <a:pt x="0" y="38"/>
                    <a:pt x="2" y="40"/>
                    <a:pt x="4" y="40"/>
                  </a:cubicBezTo>
                  <a:cubicBezTo>
                    <a:pt x="5" y="40"/>
                    <a:pt x="6" y="38"/>
                    <a:pt x="7" y="36"/>
                  </a:cubicBezTo>
                  <a:cubicBezTo>
                    <a:pt x="15" y="10"/>
                    <a:pt x="15" y="10"/>
                    <a:pt x="15" y="10"/>
                  </a:cubicBezTo>
                  <a:cubicBezTo>
                    <a:pt x="16" y="10"/>
                    <a:pt x="16" y="10"/>
                    <a:pt x="16" y="10"/>
                  </a:cubicBezTo>
                  <a:cubicBezTo>
                    <a:pt x="4" y="53"/>
                    <a:pt x="4" y="53"/>
                    <a:pt x="4" y="53"/>
                  </a:cubicBezTo>
                  <a:cubicBezTo>
                    <a:pt x="16" y="53"/>
                    <a:pt x="16" y="53"/>
                    <a:pt x="16" y="53"/>
                  </a:cubicBezTo>
                  <a:cubicBezTo>
                    <a:pt x="16" y="81"/>
                    <a:pt x="16" y="81"/>
                    <a:pt x="16" y="81"/>
                  </a:cubicBezTo>
                  <a:cubicBezTo>
                    <a:pt x="16" y="84"/>
                    <a:pt x="18" y="86"/>
                    <a:pt x="21"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3" y="86"/>
                  </a:cubicBezTo>
                  <a:cubicBezTo>
                    <a:pt x="35" y="86"/>
                    <a:pt x="37" y="84"/>
                    <a:pt x="37" y="81"/>
                  </a:cubicBezTo>
                  <a:cubicBezTo>
                    <a:pt x="37" y="53"/>
                    <a:pt x="37" y="53"/>
                    <a:pt x="37" y="53"/>
                  </a:cubicBezTo>
                  <a:cubicBezTo>
                    <a:pt x="50" y="53"/>
                    <a:pt x="50" y="53"/>
                    <a:pt x="50" y="53"/>
                  </a:cubicBezTo>
                  <a:cubicBezTo>
                    <a:pt x="37" y="10"/>
                    <a:pt x="37" y="10"/>
                    <a:pt x="37" y="10"/>
                  </a:cubicBezTo>
                  <a:cubicBezTo>
                    <a:pt x="39" y="10"/>
                    <a:pt x="39" y="10"/>
                    <a:pt x="39"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Oval 322">
              <a:extLst>
                <a:ext uri="{FF2B5EF4-FFF2-40B4-BE49-F238E27FC236}">
                  <a16:creationId xmlns:a16="http://schemas.microsoft.com/office/drawing/2014/main" id="{33D72873-C099-432A-BDD4-E8EED7FD4A83}"/>
                </a:ext>
              </a:extLst>
            </p:cNvPr>
            <p:cNvSpPr>
              <a:spLocks noChangeArrowheads="1"/>
            </p:cNvSpPr>
            <p:nvPr/>
          </p:nvSpPr>
          <p:spPr bwMode="auto">
            <a:xfrm>
              <a:off x="10309038" y="3458194"/>
              <a:ext cx="68263"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340">
              <a:extLst>
                <a:ext uri="{FF2B5EF4-FFF2-40B4-BE49-F238E27FC236}">
                  <a16:creationId xmlns:a16="http://schemas.microsoft.com/office/drawing/2014/main" id="{F8CC34CD-812E-4914-B923-667436196936}"/>
                </a:ext>
              </a:extLst>
            </p:cNvPr>
            <p:cNvSpPr>
              <a:spLocks noEditPoints="1"/>
            </p:cNvSpPr>
            <p:nvPr/>
          </p:nvSpPr>
          <p:spPr bwMode="auto">
            <a:xfrm>
              <a:off x="9681068" y="2989738"/>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340">
              <a:extLst>
                <a:ext uri="{FF2B5EF4-FFF2-40B4-BE49-F238E27FC236}">
                  <a16:creationId xmlns:a16="http://schemas.microsoft.com/office/drawing/2014/main" id="{C7E6A55E-5C42-4D2D-AF17-8D407554986E}"/>
                </a:ext>
              </a:extLst>
            </p:cNvPr>
            <p:cNvSpPr>
              <a:spLocks noEditPoints="1"/>
            </p:cNvSpPr>
            <p:nvPr/>
          </p:nvSpPr>
          <p:spPr bwMode="auto">
            <a:xfrm>
              <a:off x="10257132" y="2986811"/>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340">
              <a:extLst>
                <a:ext uri="{FF2B5EF4-FFF2-40B4-BE49-F238E27FC236}">
                  <a16:creationId xmlns:a16="http://schemas.microsoft.com/office/drawing/2014/main" id="{8A38D925-9121-4A9C-A3FA-F05D209A4BC5}"/>
                </a:ext>
              </a:extLst>
            </p:cNvPr>
            <p:cNvSpPr>
              <a:spLocks noEditPoints="1"/>
            </p:cNvSpPr>
            <p:nvPr/>
          </p:nvSpPr>
          <p:spPr bwMode="auto">
            <a:xfrm>
              <a:off x="9393036" y="3464545"/>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97">
              <a:extLst>
                <a:ext uri="{FF2B5EF4-FFF2-40B4-BE49-F238E27FC236}">
                  <a16:creationId xmlns:a16="http://schemas.microsoft.com/office/drawing/2014/main" id="{B9FFA53C-435D-4528-AF9A-3AD5FDF5221B}"/>
                </a:ext>
              </a:extLst>
            </p:cNvPr>
            <p:cNvSpPr>
              <a:spLocks/>
            </p:cNvSpPr>
            <p:nvPr/>
          </p:nvSpPr>
          <p:spPr bwMode="auto">
            <a:xfrm>
              <a:off x="9057318" y="3064494"/>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7" name="Oval 298">
              <a:extLst>
                <a:ext uri="{FF2B5EF4-FFF2-40B4-BE49-F238E27FC236}">
                  <a16:creationId xmlns:a16="http://schemas.microsoft.com/office/drawing/2014/main" id="{2FA255A2-889D-47A1-8B3B-2802D3A6DD52}"/>
                </a:ext>
              </a:extLst>
            </p:cNvPr>
            <p:cNvSpPr>
              <a:spLocks noChangeArrowheads="1"/>
            </p:cNvSpPr>
            <p:nvPr/>
          </p:nvSpPr>
          <p:spPr bwMode="auto">
            <a:xfrm>
              <a:off x="9136693" y="2990452"/>
              <a:ext cx="63500"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317">
              <a:extLst>
                <a:ext uri="{FF2B5EF4-FFF2-40B4-BE49-F238E27FC236}">
                  <a16:creationId xmlns:a16="http://schemas.microsoft.com/office/drawing/2014/main" id="{58F2F6E4-8243-433F-BAFE-82EFDF163D7E}"/>
                </a:ext>
              </a:extLst>
            </p:cNvPr>
            <p:cNvSpPr>
              <a:spLocks/>
            </p:cNvSpPr>
            <p:nvPr/>
          </p:nvSpPr>
          <p:spPr bwMode="auto">
            <a:xfrm>
              <a:off x="9934930" y="3538931"/>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Oval 318">
              <a:extLst>
                <a:ext uri="{FF2B5EF4-FFF2-40B4-BE49-F238E27FC236}">
                  <a16:creationId xmlns:a16="http://schemas.microsoft.com/office/drawing/2014/main" id="{7F140130-6F68-419E-A0AD-7B8EF57C7DC2}"/>
                </a:ext>
              </a:extLst>
            </p:cNvPr>
            <p:cNvSpPr>
              <a:spLocks noChangeArrowheads="1"/>
            </p:cNvSpPr>
            <p:nvPr/>
          </p:nvSpPr>
          <p:spPr bwMode="auto">
            <a:xfrm>
              <a:off x="10019047" y="3458194"/>
              <a:ext cx="63500"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Rectangle 19">
            <a:extLst>
              <a:ext uri="{FF2B5EF4-FFF2-40B4-BE49-F238E27FC236}">
                <a16:creationId xmlns:a16="http://schemas.microsoft.com/office/drawing/2014/main" id="{1C5279B7-5C21-4BC4-A6DB-B709C8F7C451}"/>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AADD657-2987-4A3D-AD01-1EE2EA48ECFD}"/>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3AD96EBF-AD9B-4819-9577-C0103E9565C7}"/>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‘JAM’ TRINITY</a:t>
            </a:r>
            <a:endParaRPr lang="en-SG" altLang="en-US" sz="3400" b="1" dirty="0">
              <a:solidFill>
                <a:srgbClr val="003300"/>
              </a:solidFill>
              <a:latin typeface="Tahoma" pitchFamily="34" charset="0"/>
              <a:cs typeface="Tahoma" pitchFamily="34" charset="0"/>
            </a:endParaRPr>
          </a:p>
        </p:txBody>
      </p:sp>
      <p:sp>
        <p:nvSpPr>
          <p:cNvPr id="4" name="Isosceles Triangle 3">
            <a:extLst>
              <a:ext uri="{FF2B5EF4-FFF2-40B4-BE49-F238E27FC236}">
                <a16:creationId xmlns:a16="http://schemas.microsoft.com/office/drawing/2014/main" id="{E7E507FD-D16C-455C-B558-62E38263BAB8}"/>
              </a:ext>
            </a:extLst>
          </p:cNvPr>
          <p:cNvSpPr/>
          <p:nvPr/>
        </p:nvSpPr>
        <p:spPr>
          <a:xfrm>
            <a:off x="4521822" y="1723366"/>
            <a:ext cx="3636335" cy="2142460"/>
          </a:xfrm>
          <a:prstGeom prst="triangle">
            <a:avLst/>
          </a:prstGeom>
          <a:solidFill>
            <a:schemeClr val="bg1">
              <a:lumMod val="95000"/>
            </a:schemeClr>
          </a:solid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Isosceles Triangle 30">
            <a:extLst>
              <a:ext uri="{FF2B5EF4-FFF2-40B4-BE49-F238E27FC236}">
                <a16:creationId xmlns:a16="http://schemas.microsoft.com/office/drawing/2014/main" id="{C8BB6E85-DFE0-4571-95F4-5ACF055FDAFA}"/>
              </a:ext>
            </a:extLst>
          </p:cNvPr>
          <p:cNvSpPr/>
          <p:nvPr/>
        </p:nvSpPr>
        <p:spPr>
          <a:xfrm flipV="1">
            <a:off x="4530058" y="3860881"/>
            <a:ext cx="3636335" cy="2142460"/>
          </a:xfrm>
          <a:prstGeom prst="triangle">
            <a:avLst/>
          </a:prstGeom>
          <a:solidFill>
            <a:schemeClr val="bg1">
              <a:lumMod val="95000"/>
            </a:schemeClr>
          </a:solid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6A9D0E1D-D7FD-4476-9B11-560EAC0BDCBA}"/>
              </a:ext>
            </a:extLst>
          </p:cNvPr>
          <p:cNvGrpSpPr/>
          <p:nvPr/>
        </p:nvGrpSpPr>
        <p:grpSpPr>
          <a:xfrm>
            <a:off x="6171017" y="6164338"/>
            <a:ext cx="354419" cy="586796"/>
            <a:chOff x="2346250" y="1276140"/>
            <a:chExt cx="602246" cy="877186"/>
          </a:xfrm>
        </p:grpSpPr>
        <p:sp>
          <p:nvSpPr>
            <p:cNvPr id="5" name="Rectangle 4">
              <a:extLst>
                <a:ext uri="{FF2B5EF4-FFF2-40B4-BE49-F238E27FC236}">
                  <a16:creationId xmlns:a16="http://schemas.microsoft.com/office/drawing/2014/main" id="{47A34C0D-3BF9-403E-AAAB-22A3FDC70D7A}"/>
                </a:ext>
              </a:extLst>
            </p:cNvPr>
            <p:cNvSpPr/>
            <p:nvPr/>
          </p:nvSpPr>
          <p:spPr>
            <a:xfrm>
              <a:off x="2346250" y="1332614"/>
              <a:ext cx="602246" cy="8207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reeform 6">
              <a:extLst>
                <a:ext uri="{FF2B5EF4-FFF2-40B4-BE49-F238E27FC236}">
                  <a16:creationId xmlns:a16="http://schemas.microsoft.com/office/drawing/2014/main" id="{75948CB9-8F05-4D11-AC9B-1F643F212A0A}"/>
                </a:ext>
              </a:extLst>
            </p:cNvPr>
            <p:cNvSpPr>
              <a:spLocks noEditPoints="1"/>
            </p:cNvSpPr>
            <p:nvPr/>
          </p:nvSpPr>
          <p:spPr bwMode="auto">
            <a:xfrm>
              <a:off x="2346250" y="1276140"/>
              <a:ext cx="602246" cy="877186"/>
            </a:xfrm>
            <a:custGeom>
              <a:avLst/>
              <a:gdLst>
                <a:gd name="T0" fmla="*/ 526 w 594"/>
                <a:gd name="T1" fmla="*/ 0 h 1220"/>
                <a:gd name="T2" fmla="*/ 69 w 594"/>
                <a:gd name="T3" fmla="*/ 0 h 1220"/>
                <a:gd name="T4" fmla="*/ 0 w 594"/>
                <a:gd name="T5" fmla="*/ 68 h 1220"/>
                <a:gd name="T6" fmla="*/ 0 w 594"/>
                <a:gd name="T7" fmla="*/ 1151 h 1220"/>
                <a:gd name="T8" fmla="*/ 69 w 594"/>
                <a:gd name="T9" fmla="*/ 1220 h 1220"/>
                <a:gd name="T10" fmla="*/ 526 w 594"/>
                <a:gd name="T11" fmla="*/ 1220 h 1220"/>
                <a:gd name="T12" fmla="*/ 594 w 594"/>
                <a:gd name="T13" fmla="*/ 1151 h 1220"/>
                <a:gd name="T14" fmla="*/ 594 w 594"/>
                <a:gd name="T15" fmla="*/ 68 h 1220"/>
                <a:gd name="T16" fmla="*/ 526 w 594"/>
                <a:gd name="T17" fmla="*/ 0 h 1220"/>
                <a:gd name="T18" fmla="*/ 215 w 594"/>
                <a:gd name="T19" fmla="*/ 82 h 1220"/>
                <a:gd name="T20" fmla="*/ 379 w 594"/>
                <a:gd name="T21" fmla="*/ 82 h 1220"/>
                <a:gd name="T22" fmla="*/ 388 w 594"/>
                <a:gd name="T23" fmla="*/ 91 h 1220"/>
                <a:gd name="T24" fmla="*/ 379 w 594"/>
                <a:gd name="T25" fmla="*/ 100 h 1220"/>
                <a:gd name="T26" fmla="*/ 215 w 594"/>
                <a:gd name="T27" fmla="*/ 100 h 1220"/>
                <a:gd name="T28" fmla="*/ 206 w 594"/>
                <a:gd name="T29" fmla="*/ 91 h 1220"/>
                <a:gd name="T30" fmla="*/ 215 w 594"/>
                <a:gd name="T31" fmla="*/ 82 h 1220"/>
                <a:gd name="T32" fmla="*/ 215 w 594"/>
                <a:gd name="T33" fmla="*/ 1152 h 1220"/>
                <a:gd name="T34" fmla="*/ 157 w 594"/>
                <a:gd name="T35" fmla="*/ 1152 h 1220"/>
                <a:gd name="T36" fmla="*/ 145 w 594"/>
                <a:gd name="T37" fmla="*/ 1139 h 1220"/>
                <a:gd name="T38" fmla="*/ 157 w 594"/>
                <a:gd name="T39" fmla="*/ 1127 h 1220"/>
                <a:gd name="T40" fmla="*/ 215 w 594"/>
                <a:gd name="T41" fmla="*/ 1127 h 1220"/>
                <a:gd name="T42" fmla="*/ 227 w 594"/>
                <a:gd name="T43" fmla="*/ 1139 h 1220"/>
                <a:gd name="T44" fmla="*/ 215 w 594"/>
                <a:gd name="T45" fmla="*/ 1152 h 1220"/>
                <a:gd name="T46" fmla="*/ 297 w 594"/>
                <a:gd name="T47" fmla="*/ 1171 h 1220"/>
                <a:gd name="T48" fmla="*/ 265 w 594"/>
                <a:gd name="T49" fmla="*/ 1139 h 1220"/>
                <a:gd name="T50" fmla="*/ 297 w 594"/>
                <a:gd name="T51" fmla="*/ 1107 h 1220"/>
                <a:gd name="T52" fmla="*/ 329 w 594"/>
                <a:gd name="T53" fmla="*/ 1139 h 1220"/>
                <a:gd name="T54" fmla="*/ 297 w 594"/>
                <a:gd name="T55" fmla="*/ 1171 h 1220"/>
                <a:gd name="T56" fmla="*/ 437 w 594"/>
                <a:gd name="T57" fmla="*/ 1152 h 1220"/>
                <a:gd name="T58" fmla="*/ 380 w 594"/>
                <a:gd name="T59" fmla="*/ 1152 h 1220"/>
                <a:gd name="T60" fmla="*/ 367 w 594"/>
                <a:gd name="T61" fmla="*/ 1139 h 1220"/>
                <a:gd name="T62" fmla="*/ 380 w 594"/>
                <a:gd name="T63" fmla="*/ 1127 h 1220"/>
                <a:gd name="T64" fmla="*/ 437 w 594"/>
                <a:gd name="T65" fmla="*/ 1127 h 1220"/>
                <a:gd name="T66" fmla="*/ 449 w 594"/>
                <a:gd name="T67" fmla="*/ 1139 h 1220"/>
                <a:gd name="T68" fmla="*/ 437 w 594"/>
                <a:gd name="T69" fmla="*/ 1152 h 1220"/>
                <a:gd name="T70" fmla="*/ 561 w 594"/>
                <a:gd name="T71" fmla="*/ 1049 h 1220"/>
                <a:gd name="T72" fmla="*/ 33 w 594"/>
                <a:gd name="T73" fmla="*/ 1049 h 1220"/>
                <a:gd name="T74" fmla="*/ 33 w 594"/>
                <a:gd name="T75" fmla="*/ 171 h 1220"/>
                <a:gd name="T76" fmla="*/ 561 w 594"/>
                <a:gd name="T77" fmla="*/ 171 h 1220"/>
                <a:gd name="T78" fmla="*/ 561 w 594"/>
                <a:gd name="T79" fmla="*/ 1049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4" h="1220">
                  <a:moveTo>
                    <a:pt x="526" y="0"/>
                  </a:moveTo>
                  <a:cubicBezTo>
                    <a:pt x="69" y="0"/>
                    <a:pt x="69" y="0"/>
                    <a:pt x="69" y="0"/>
                  </a:cubicBezTo>
                  <a:cubicBezTo>
                    <a:pt x="31" y="0"/>
                    <a:pt x="0" y="31"/>
                    <a:pt x="0" y="68"/>
                  </a:cubicBezTo>
                  <a:cubicBezTo>
                    <a:pt x="0" y="1151"/>
                    <a:pt x="0" y="1151"/>
                    <a:pt x="0" y="1151"/>
                  </a:cubicBezTo>
                  <a:cubicBezTo>
                    <a:pt x="0" y="1189"/>
                    <a:pt x="31" y="1220"/>
                    <a:pt x="69" y="1220"/>
                  </a:cubicBezTo>
                  <a:cubicBezTo>
                    <a:pt x="526" y="1220"/>
                    <a:pt x="526" y="1220"/>
                    <a:pt x="526" y="1220"/>
                  </a:cubicBezTo>
                  <a:cubicBezTo>
                    <a:pt x="564" y="1220"/>
                    <a:pt x="594" y="1189"/>
                    <a:pt x="594" y="1151"/>
                  </a:cubicBezTo>
                  <a:cubicBezTo>
                    <a:pt x="594" y="68"/>
                    <a:pt x="594" y="68"/>
                    <a:pt x="594" y="68"/>
                  </a:cubicBezTo>
                  <a:cubicBezTo>
                    <a:pt x="594" y="31"/>
                    <a:pt x="564" y="0"/>
                    <a:pt x="526" y="0"/>
                  </a:cubicBezTo>
                  <a:close/>
                  <a:moveTo>
                    <a:pt x="215" y="82"/>
                  </a:moveTo>
                  <a:cubicBezTo>
                    <a:pt x="379" y="82"/>
                    <a:pt x="379" y="82"/>
                    <a:pt x="379" y="82"/>
                  </a:cubicBezTo>
                  <a:cubicBezTo>
                    <a:pt x="384" y="82"/>
                    <a:pt x="388" y="86"/>
                    <a:pt x="388" y="91"/>
                  </a:cubicBezTo>
                  <a:cubicBezTo>
                    <a:pt x="388" y="96"/>
                    <a:pt x="384" y="100"/>
                    <a:pt x="379" y="100"/>
                  </a:cubicBezTo>
                  <a:cubicBezTo>
                    <a:pt x="215" y="100"/>
                    <a:pt x="215" y="100"/>
                    <a:pt x="215" y="100"/>
                  </a:cubicBezTo>
                  <a:cubicBezTo>
                    <a:pt x="210" y="100"/>
                    <a:pt x="206" y="96"/>
                    <a:pt x="206" y="91"/>
                  </a:cubicBezTo>
                  <a:cubicBezTo>
                    <a:pt x="206" y="86"/>
                    <a:pt x="210" y="82"/>
                    <a:pt x="215" y="82"/>
                  </a:cubicBezTo>
                  <a:close/>
                  <a:moveTo>
                    <a:pt x="215" y="1152"/>
                  </a:moveTo>
                  <a:cubicBezTo>
                    <a:pt x="157" y="1152"/>
                    <a:pt x="157" y="1152"/>
                    <a:pt x="157" y="1152"/>
                  </a:cubicBezTo>
                  <a:cubicBezTo>
                    <a:pt x="150" y="1152"/>
                    <a:pt x="145" y="1146"/>
                    <a:pt x="145" y="1139"/>
                  </a:cubicBezTo>
                  <a:cubicBezTo>
                    <a:pt x="145" y="1132"/>
                    <a:pt x="150" y="1127"/>
                    <a:pt x="157" y="1127"/>
                  </a:cubicBezTo>
                  <a:cubicBezTo>
                    <a:pt x="215" y="1127"/>
                    <a:pt x="215" y="1127"/>
                    <a:pt x="215" y="1127"/>
                  </a:cubicBezTo>
                  <a:cubicBezTo>
                    <a:pt x="222" y="1127"/>
                    <a:pt x="227" y="1132"/>
                    <a:pt x="227" y="1139"/>
                  </a:cubicBezTo>
                  <a:cubicBezTo>
                    <a:pt x="227" y="1146"/>
                    <a:pt x="222" y="1152"/>
                    <a:pt x="215" y="1152"/>
                  </a:cubicBezTo>
                  <a:close/>
                  <a:moveTo>
                    <a:pt x="297" y="1171"/>
                  </a:moveTo>
                  <a:cubicBezTo>
                    <a:pt x="279" y="1171"/>
                    <a:pt x="265" y="1157"/>
                    <a:pt x="265" y="1139"/>
                  </a:cubicBezTo>
                  <a:cubicBezTo>
                    <a:pt x="265" y="1122"/>
                    <a:pt x="279" y="1107"/>
                    <a:pt x="297" y="1107"/>
                  </a:cubicBezTo>
                  <a:cubicBezTo>
                    <a:pt x="315" y="1107"/>
                    <a:pt x="329" y="1122"/>
                    <a:pt x="329" y="1139"/>
                  </a:cubicBezTo>
                  <a:cubicBezTo>
                    <a:pt x="329" y="1157"/>
                    <a:pt x="315" y="1171"/>
                    <a:pt x="297" y="1171"/>
                  </a:cubicBezTo>
                  <a:close/>
                  <a:moveTo>
                    <a:pt x="437" y="1152"/>
                  </a:moveTo>
                  <a:cubicBezTo>
                    <a:pt x="380" y="1152"/>
                    <a:pt x="380" y="1152"/>
                    <a:pt x="380" y="1152"/>
                  </a:cubicBezTo>
                  <a:cubicBezTo>
                    <a:pt x="373" y="1152"/>
                    <a:pt x="367" y="1146"/>
                    <a:pt x="367" y="1139"/>
                  </a:cubicBezTo>
                  <a:cubicBezTo>
                    <a:pt x="367" y="1132"/>
                    <a:pt x="373" y="1127"/>
                    <a:pt x="380" y="1127"/>
                  </a:cubicBezTo>
                  <a:cubicBezTo>
                    <a:pt x="437" y="1127"/>
                    <a:pt x="437" y="1127"/>
                    <a:pt x="437" y="1127"/>
                  </a:cubicBezTo>
                  <a:cubicBezTo>
                    <a:pt x="444" y="1127"/>
                    <a:pt x="449" y="1132"/>
                    <a:pt x="449" y="1139"/>
                  </a:cubicBezTo>
                  <a:cubicBezTo>
                    <a:pt x="449" y="1146"/>
                    <a:pt x="444" y="1152"/>
                    <a:pt x="437" y="1152"/>
                  </a:cubicBezTo>
                  <a:close/>
                  <a:moveTo>
                    <a:pt x="561" y="1049"/>
                  </a:moveTo>
                  <a:cubicBezTo>
                    <a:pt x="33" y="1049"/>
                    <a:pt x="33" y="1049"/>
                    <a:pt x="33" y="1049"/>
                  </a:cubicBezTo>
                  <a:cubicBezTo>
                    <a:pt x="33" y="171"/>
                    <a:pt x="33" y="171"/>
                    <a:pt x="33" y="171"/>
                  </a:cubicBezTo>
                  <a:cubicBezTo>
                    <a:pt x="561" y="171"/>
                    <a:pt x="561" y="171"/>
                    <a:pt x="561" y="171"/>
                  </a:cubicBezTo>
                  <a:lnTo>
                    <a:pt x="561" y="10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48" name="Picture 47" descr="A close up of a logo&#10;&#10;Description generated with very high confidence">
            <a:extLst>
              <a:ext uri="{FF2B5EF4-FFF2-40B4-BE49-F238E27FC236}">
                <a16:creationId xmlns:a16="http://schemas.microsoft.com/office/drawing/2014/main" id="{BF4EBEE2-6854-4291-979C-098A53585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8531" y="624525"/>
            <a:ext cx="522915" cy="890779"/>
          </a:xfrm>
          <a:prstGeom prst="rect">
            <a:avLst/>
          </a:prstGeom>
        </p:spPr>
      </p:pic>
      <p:sp>
        <p:nvSpPr>
          <p:cNvPr id="16" name="Oval 15">
            <a:extLst>
              <a:ext uri="{FF2B5EF4-FFF2-40B4-BE49-F238E27FC236}">
                <a16:creationId xmlns:a16="http://schemas.microsoft.com/office/drawing/2014/main" id="{FE53AB04-0AD9-4FB9-85F5-3644C285A36C}"/>
              </a:ext>
            </a:extLst>
          </p:cNvPr>
          <p:cNvSpPr/>
          <p:nvPr/>
        </p:nvSpPr>
        <p:spPr>
          <a:xfrm>
            <a:off x="6238357" y="1606161"/>
            <a:ext cx="212653" cy="20202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B6054DA6-6E79-4966-A027-0C6C912324B5}"/>
              </a:ext>
            </a:extLst>
          </p:cNvPr>
          <p:cNvSpPr/>
          <p:nvPr/>
        </p:nvSpPr>
        <p:spPr>
          <a:xfrm>
            <a:off x="4427370" y="3768542"/>
            <a:ext cx="212653" cy="20202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0D44707A-C8E0-4E92-9FA2-34B7ADCBA1F9}"/>
              </a:ext>
            </a:extLst>
          </p:cNvPr>
          <p:cNvSpPr/>
          <p:nvPr/>
        </p:nvSpPr>
        <p:spPr>
          <a:xfrm>
            <a:off x="6241275" y="5860415"/>
            <a:ext cx="212653" cy="20202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a:extLst>
              <a:ext uri="{FF2B5EF4-FFF2-40B4-BE49-F238E27FC236}">
                <a16:creationId xmlns:a16="http://schemas.microsoft.com/office/drawing/2014/main" id="{C031D0E7-EDB7-40E7-B5F5-25FE2D34D12E}"/>
              </a:ext>
            </a:extLst>
          </p:cNvPr>
          <p:cNvSpPr/>
          <p:nvPr/>
        </p:nvSpPr>
        <p:spPr>
          <a:xfrm>
            <a:off x="4426062" y="3764411"/>
            <a:ext cx="212653" cy="202020"/>
          </a:xfrm>
          <a:prstGeom prst="ellipse">
            <a:avLst/>
          </a:prstGeom>
          <a:solidFill>
            <a:schemeClr val="bg1">
              <a:lumMod val="85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4AB8CE79-D462-46F6-A48A-28FBD5E3560D}"/>
              </a:ext>
            </a:extLst>
          </p:cNvPr>
          <p:cNvGrpSpPr/>
          <p:nvPr/>
        </p:nvGrpSpPr>
        <p:grpSpPr>
          <a:xfrm>
            <a:off x="1837348" y="3299632"/>
            <a:ext cx="2713595" cy="1459106"/>
            <a:chOff x="-38518" y="3462019"/>
            <a:chExt cx="2713595" cy="1459106"/>
          </a:xfrm>
        </p:grpSpPr>
        <p:pic>
          <p:nvPicPr>
            <p:cNvPr id="47" name="Picture 2" descr="R:\001.Planning\Ratul - Transferred from AGMD\India - passed to PDAPD\Ratul\Research\Research with JRI\NBC\DATA files\01122017095819-0001.jpg">
              <a:extLst>
                <a:ext uri="{FF2B5EF4-FFF2-40B4-BE49-F238E27FC236}">
                  <a16:creationId xmlns:a16="http://schemas.microsoft.com/office/drawing/2014/main" id="{D5980928-A81E-441D-8698-E5767FAC6A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3124"/>
            <a:stretch>
              <a:fillRect/>
            </a:stretch>
          </p:blipFill>
          <p:spPr bwMode="auto">
            <a:xfrm>
              <a:off x="149908" y="3462019"/>
              <a:ext cx="642918" cy="1453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 name="Title 1">
              <a:extLst>
                <a:ext uri="{FF2B5EF4-FFF2-40B4-BE49-F238E27FC236}">
                  <a16:creationId xmlns:a16="http://schemas.microsoft.com/office/drawing/2014/main" id="{29FEF409-3DCD-40BD-8FE2-C4CAD0E5A160}"/>
                </a:ext>
              </a:extLst>
            </p:cNvPr>
            <p:cNvSpPr txBox="1">
              <a:spLocks/>
            </p:cNvSpPr>
            <p:nvPr/>
          </p:nvSpPr>
          <p:spPr>
            <a:xfrm>
              <a:off x="-38518" y="4415389"/>
              <a:ext cx="2713595"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altLang="en-US" sz="2400" b="1" u="sng" dirty="0">
                  <a:solidFill>
                    <a:srgbClr val="003300"/>
                  </a:solidFill>
                  <a:latin typeface="Tahoma" pitchFamily="34" charset="0"/>
                  <a:cs typeface="Tahoma" pitchFamily="34" charset="0"/>
                </a:rPr>
                <a:t>1.19 billion</a:t>
              </a:r>
              <a:endParaRPr lang="en-SG" altLang="en-US" sz="1800" b="1" dirty="0">
                <a:solidFill>
                  <a:srgbClr val="003300"/>
                </a:solidFill>
                <a:latin typeface="Tahoma" pitchFamily="34" charset="0"/>
                <a:cs typeface="Tahoma" pitchFamily="34" charset="0"/>
              </a:endParaRPr>
            </a:p>
          </p:txBody>
        </p:sp>
        <p:sp>
          <p:nvSpPr>
            <p:cNvPr id="157" name="Freeform 301">
              <a:extLst>
                <a:ext uri="{FF2B5EF4-FFF2-40B4-BE49-F238E27FC236}">
                  <a16:creationId xmlns:a16="http://schemas.microsoft.com/office/drawing/2014/main" id="{6C0FC591-2FCE-4A2A-9D15-3AC651952AEF}"/>
                </a:ext>
              </a:extLst>
            </p:cNvPr>
            <p:cNvSpPr>
              <a:spLocks/>
            </p:cNvSpPr>
            <p:nvPr/>
          </p:nvSpPr>
          <p:spPr bwMode="auto">
            <a:xfrm>
              <a:off x="1322242" y="3608221"/>
              <a:ext cx="222250" cy="360363"/>
            </a:xfrm>
            <a:custGeom>
              <a:avLst/>
              <a:gdLst>
                <a:gd name="T0" fmla="*/ 46 w 53"/>
                <a:gd name="T1" fmla="*/ 36 h 86"/>
                <a:gd name="T2" fmla="*/ 50 w 53"/>
                <a:gd name="T3" fmla="*/ 39 h 86"/>
                <a:gd name="T4" fmla="*/ 53 w 53"/>
                <a:gd name="T5" fmla="*/ 36 h 86"/>
                <a:gd name="T6" fmla="*/ 45 w 53"/>
                <a:gd name="T7" fmla="*/ 7 h 86"/>
                <a:gd name="T8" fmla="*/ 38 w 53"/>
                <a:gd name="T9" fmla="*/ 0 h 86"/>
                <a:gd name="T10" fmla="*/ 15 w 53"/>
                <a:gd name="T11" fmla="*/ 0 h 86"/>
                <a:gd name="T12" fmla="*/ 8 w 53"/>
                <a:gd name="T13" fmla="*/ 7 h 86"/>
                <a:gd name="T14" fmla="*/ 0 w 53"/>
                <a:gd name="T15" fmla="*/ 36 h 86"/>
                <a:gd name="T16" fmla="*/ 4 w 53"/>
                <a:gd name="T17" fmla="*/ 39 h 86"/>
                <a:gd name="T18" fmla="*/ 7 w 53"/>
                <a:gd name="T19" fmla="*/ 36 h 86"/>
                <a:gd name="T20" fmla="*/ 15 w 53"/>
                <a:gd name="T21" fmla="*/ 9 h 86"/>
                <a:gd name="T22" fmla="*/ 16 w 53"/>
                <a:gd name="T23" fmla="*/ 9 h 86"/>
                <a:gd name="T24" fmla="*/ 4 w 53"/>
                <a:gd name="T25" fmla="*/ 53 h 86"/>
                <a:gd name="T26" fmla="*/ 16 w 53"/>
                <a:gd name="T27" fmla="*/ 53 h 86"/>
                <a:gd name="T28" fmla="*/ 16 w 53"/>
                <a:gd name="T29" fmla="*/ 81 h 86"/>
                <a:gd name="T30" fmla="*/ 21 w 53"/>
                <a:gd name="T31" fmla="*/ 86 h 86"/>
                <a:gd name="T32" fmla="*/ 25 w 53"/>
                <a:gd name="T33" fmla="*/ 81 h 86"/>
                <a:gd name="T34" fmla="*/ 25 w 53"/>
                <a:gd name="T35" fmla="*/ 53 h 86"/>
                <a:gd name="T36" fmla="*/ 28 w 53"/>
                <a:gd name="T37" fmla="*/ 53 h 86"/>
                <a:gd name="T38" fmla="*/ 28 w 53"/>
                <a:gd name="T39" fmla="*/ 81 h 86"/>
                <a:gd name="T40" fmla="*/ 33 w 53"/>
                <a:gd name="T41" fmla="*/ 86 h 86"/>
                <a:gd name="T42" fmla="*/ 37 w 53"/>
                <a:gd name="T43" fmla="*/ 81 h 86"/>
                <a:gd name="T44" fmla="*/ 37 w 53"/>
                <a:gd name="T45" fmla="*/ 53 h 86"/>
                <a:gd name="T46" fmla="*/ 50 w 53"/>
                <a:gd name="T47" fmla="*/ 53 h 86"/>
                <a:gd name="T48" fmla="*/ 37 w 53"/>
                <a:gd name="T49" fmla="*/ 9 h 86"/>
                <a:gd name="T50" fmla="*/ 39 w 53"/>
                <a:gd name="T51" fmla="*/ 9 h 86"/>
                <a:gd name="T52" fmla="*/ 46 w 53"/>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86">
                  <a:moveTo>
                    <a:pt x="46" y="36"/>
                  </a:moveTo>
                  <a:cubicBezTo>
                    <a:pt x="47" y="38"/>
                    <a:pt x="48" y="39"/>
                    <a:pt x="50" y="39"/>
                  </a:cubicBezTo>
                  <a:cubicBezTo>
                    <a:pt x="51" y="39"/>
                    <a:pt x="53" y="38"/>
                    <a:pt x="53" y="36"/>
                  </a:cubicBezTo>
                  <a:cubicBezTo>
                    <a:pt x="45" y="7"/>
                    <a:pt x="45" y="7"/>
                    <a:pt x="45" y="7"/>
                  </a:cubicBezTo>
                  <a:cubicBezTo>
                    <a:pt x="44" y="3"/>
                    <a:pt x="42" y="0"/>
                    <a:pt x="38" y="0"/>
                  </a:cubicBezTo>
                  <a:cubicBezTo>
                    <a:pt x="15" y="0"/>
                    <a:pt x="15" y="0"/>
                    <a:pt x="15" y="0"/>
                  </a:cubicBezTo>
                  <a:cubicBezTo>
                    <a:pt x="11" y="0"/>
                    <a:pt x="9" y="3"/>
                    <a:pt x="8" y="7"/>
                  </a:cubicBezTo>
                  <a:cubicBezTo>
                    <a:pt x="0" y="36"/>
                    <a:pt x="0" y="36"/>
                    <a:pt x="0" y="36"/>
                  </a:cubicBezTo>
                  <a:cubicBezTo>
                    <a:pt x="0" y="38"/>
                    <a:pt x="2" y="39"/>
                    <a:pt x="4" y="39"/>
                  </a:cubicBezTo>
                  <a:cubicBezTo>
                    <a:pt x="5" y="39"/>
                    <a:pt x="6" y="38"/>
                    <a:pt x="7" y="36"/>
                  </a:cubicBezTo>
                  <a:cubicBezTo>
                    <a:pt x="15" y="9"/>
                    <a:pt x="15" y="9"/>
                    <a:pt x="15" y="9"/>
                  </a:cubicBezTo>
                  <a:cubicBezTo>
                    <a:pt x="16" y="9"/>
                    <a:pt x="16" y="9"/>
                    <a:pt x="16" y="9"/>
                  </a:cubicBezTo>
                  <a:cubicBezTo>
                    <a:pt x="4" y="53"/>
                    <a:pt x="4" y="53"/>
                    <a:pt x="4" y="53"/>
                  </a:cubicBezTo>
                  <a:cubicBezTo>
                    <a:pt x="16" y="53"/>
                    <a:pt x="16" y="53"/>
                    <a:pt x="16" y="53"/>
                  </a:cubicBezTo>
                  <a:cubicBezTo>
                    <a:pt x="16" y="81"/>
                    <a:pt x="16" y="81"/>
                    <a:pt x="16" y="81"/>
                  </a:cubicBezTo>
                  <a:cubicBezTo>
                    <a:pt x="16" y="83"/>
                    <a:pt x="18" y="86"/>
                    <a:pt x="21"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3" y="86"/>
                  </a:cubicBezTo>
                  <a:cubicBezTo>
                    <a:pt x="35" y="86"/>
                    <a:pt x="37" y="83"/>
                    <a:pt x="37" y="81"/>
                  </a:cubicBezTo>
                  <a:cubicBezTo>
                    <a:pt x="37" y="53"/>
                    <a:pt x="37" y="53"/>
                    <a:pt x="37" y="53"/>
                  </a:cubicBezTo>
                  <a:cubicBezTo>
                    <a:pt x="50" y="53"/>
                    <a:pt x="50" y="53"/>
                    <a:pt x="50" y="53"/>
                  </a:cubicBezTo>
                  <a:cubicBezTo>
                    <a:pt x="37" y="9"/>
                    <a:pt x="37" y="9"/>
                    <a:pt x="37" y="9"/>
                  </a:cubicBezTo>
                  <a:cubicBezTo>
                    <a:pt x="39" y="9"/>
                    <a:pt x="39" y="9"/>
                    <a:pt x="39"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58" name="Oval 302">
              <a:extLst>
                <a:ext uri="{FF2B5EF4-FFF2-40B4-BE49-F238E27FC236}">
                  <a16:creationId xmlns:a16="http://schemas.microsoft.com/office/drawing/2014/main" id="{1FEFF9E2-513F-45F6-8867-ACB8F2B7A607}"/>
                </a:ext>
              </a:extLst>
            </p:cNvPr>
            <p:cNvSpPr>
              <a:spLocks noChangeArrowheads="1"/>
            </p:cNvSpPr>
            <p:nvPr/>
          </p:nvSpPr>
          <p:spPr bwMode="auto">
            <a:xfrm>
              <a:off x="1401618" y="3534179"/>
              <a:ext cx="66675"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59" name="Freeform 305">
              <a:extLst>
                <a:ext uri="{FF2B5EF4-FFF2-40B4-BE49-F238E27FC236}">
                  <a16:creationId xmlns:a16="http://schemas.microsoft.com/office/drawing/2014/main" id="{1B10F844-7503-4E43-82EE-F3EE6297B2A5}"/>
                </a:ext>
              </a:extLst>
            </p:cNvPr>
            <p:cNvSpPr>
              <a:spLocks/>
            </p:cNvSpPr>
            <p:nvPr/>
          </p:nvSpPr>
          <p:spPr bwMode="auto">
            <a:xfrm>
              <a:off x="1909617" y="3608221"/>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0" name="Oval 306">
              <a:extLst>
                <a:ext uri="{FF2B5EF4-FFF2-40B4-BE49-F238E27FC236}">
                  <a16:creationId xmlns:a16="http://schemas.microsoft.com/office/drawing/2014/main" id="{CC35D42C-CDCE-44C8-A24F-22CFA9AEB0A6}"/>
                </a:ext>
              </a:extLst>
            </p:cNvPr>
            <p:cNvSpPr>
              <a:spLocks noChangeArrowheads="1"/>
            </p:cNvSpPr>
            <p:nvPr/>
          </p:nvSpPr>
          <p:spPr bwMode="auto">
            <a:xfrm>
              <a:off x="1984231" y="3534179"/>
              <a:ext cx="68263"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1" name="Freeform 313">
              <a:extLst>
                <a:ext uri="{FF2B5EF4-FFF2-40B4-BE49-F238E27FC236}">
                  <a16:creationId xmlns:a16="http://schemas.microsoft.com/office/drawing/2014/main" id="{135BAD93-AF1F-4A7A-93E8-42A2ABC60D5C}"/>
                </a:ext>
              </a:extLst>
            </p:cNvPr>
            <p:cNvSpPr>
              <a:spLocks/>
            </p:cNvSpPr>
            <p:nvPr/>
          </p:nvSpPr>
          <p:spPr bwMode="auto">
            <a:xfrm>
              <a:off x="1033317" y="4082884"/>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5 w 52"/>
                <a:gd name="T23" fmla="*/ 10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40"/>
                    <a:pt x="3" y="40"/>
                  </a:cubicBezTo>
                  <a:cubicBezTo>
                    <a:pt x="5" y="40"/>
                    <a:pt x="5" y="38"/>
                    <a:pt x="6" y="36"/>
                  </a:cubicBezTo>
                  <a:cubicBezTo>
                    <a:pt x="14" y="10"/>
                    <a:pt x="14" y="10"/>
                    <a:pt x="14" y="10"/>
                  </a:cubicBezTo>
                  <a:cubicBezTo>
                    <a:pt x="15" y="10"/>
                    <a:pt x="15" y="10"/>
                    <a:pt x="15" y="10"/>
                  </a:cubicBezTo>
                  <a:cubicBezTo>
                    <a:pt x="3" y="53"/>
                    <a:pt x="3" y="53"/>
                    <a:pt x="3" y="53"/>
                  </a:cubicBezTo>
                  <a:cubicBezTo>
                    <a:pt x="15" y="53"/>
                    <a:pt x="15" y="53"/>
                    <a:pt x="15" y="53"/>
                  </a:cubicBezTo>
                  <a:cubicBezTo>
                    <a:pt x="15" y="81"/>
                    <a:pt x="15" y="81"/>
                    <a:pt x="15" y="81"/>
                  </a:cubicBezTo>
                  <a:cubicBezTo>
                    <a:pt x="15" y="84"/>
                    <a:pt x="17" y="86"/>
                    <a:pt x="20" y="86"/>
                  </a:cubicBezTo>
                  <a:cubicBezTo>
                    <a:pt x="23" y="86"/>
                    <a:pt x="25" y="84"/>
                    <a:pt x="25" y="81"/>
                  </a:cubicBezTo>
                  <a:cubicBezTo>
                    <a:pt x="25" y="53"/>
                    <a:pt x="25" y="53"/>
                    <a:pt x="25" y="53"/>
                  </a:cubicBezTo>
                  <a:cubicBezTo>
                    <a:pt x="27" y="53"/>
                    <a:pt x="27" y="53"/>
                    <a:pt x="27" y="53"/>
                  </a:cubicBezTo>
                  <a:cubicBezTo>
                    <a:pt x="27" y="81"/>
                    <a:pt x="27" y="81"/>
                    <a:pt x="27" y="81"/>
                  </a:cubicBezTo>
                  <a:cubicBezTo>
                    <a:pt x="27" y="84"/>
                    <a:pt x="29" y="86"/>
                    <a:pt x="32" y="86"/>
                  </a:cubicBezTo>
                  <a:cubicBezTo>
                    <a:pt x="35" y="86"/>
                    <a:pt x="37" y="84"/>
                    <a:pt x="37" y="81"/>
                  </a:cubicBezTo>
                  <a:cubicBezTo>
                    <a:pt x="37" y="53"/>
                    <a:pt x="37" y="53"/>
                    <a:pt x="37" y="53"/>
                  </a:cubicBezTo>
                  <a:cubicBezTo>
                    <a:pt x="49" y="53"/>
                    <a:pt x="49" y="53"/>
                    <a:pt x="49"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2" name="Oval 314">
              <a:extLst>
                <a:ext uri="{FF2B5EF4-FFF2-40B4-BE49-F238E27FC236}">
                  <a16:creationId xmlns:a16="http://schemas.microsoft.com/office/drawing/2014/main" id="{8BED5ABC-54FF-4714-AD48-796D683AAC99}"/>
                </a:ext>
              </a:extLst>
            </p:cNvPr>
            <p:cNvSpPr>
              <a:spLocks noChangeArrowheads="1"/>
            </p:cNvSpPr>
            <p:nvPr/>
          </p:nvSpPr>
          <p:spPr bwMode="auto">
            <a:xfrm>
              <a:off x="1107931" y="4001921"/>
              <a:ext cx="66675"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3" name="Freeform 317">
              <a:extLst>
                <a:ext uri="{FF2B5EF4-FFF2-40B4-BE49-F238E27FC236}">
                  <a16:creationId xmlns:a16="http://schemas.microsoft.com/office/drawing/2014/main" id="{E7DDF410-FBD6-400B-9008-9657CCB8B56C}"/>
                </a:ext>
              </a:extLst>
            </p:cNvPr>
            <p:cNvSpPr>
              <a:spLocks/>
            </p:cNvSpPr>
            <p:nvPr/>
          </p:nvSpPr>
          <p:spPr bwMode="auto">
            <a:xfrm>
              <a:off x="1615930" y="4082884"/>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4" name="Oval 318">
              <a:extLst>
                <a:ext uri="{FF2B5EF4-FFF2-40B4-BE49-F238E27FC236}">
                  <a16:creationId xmlns:a16="http://schemas.microsoft.com/office/drawing/2014/main" id="{40311635-E6DB-482A-9957-D232261BE9B1}"/>
                </a:ext>
              </a:extLst>
            </p:cNvPr>
            <p:cNvSpPr>
              <a:spLocks noChangeArrowheads="1"/>
            </p:cNvSpPr>
            <p:nvPr/>
          </p:nvSpPr>
          <p:spPr bwMode="auto">
            <a:xfrm>
              <a:off x="1695305" y="4001921"/>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5" name="Freeform 321">
              <a:extLst>
                <a:ext uri="{FF2B5EF4-FFF2-40B4-BE49-F238E27FC236}">
                  <a16:creationId xmlns:a16="http://schemas.microsoft.com/office/drawing/2014/main" id="{7F055375-355F-466A-9945-694BBFF17DD7}"/>
                </a:ext>
              </a:extLst>
            </p:cNvPr>
            <p:cNvSpPr>
              <a:spLocks/>
            </p:cNvSpPr>
            <p:nvPr/>
          </p:nvSpPr>
          <p:spPr bwMode="auto">
            <a:xfrm>
              <a:off x="2198542" y="4082884"/>
              <a:ext cx="222250" cy="360363"/>
            </a:xfrm>
            <a:custGeom>
              <a:avLst/>
              <a:gdLst>
                <a:gd name="T0" fmla="*/ 46 w 53"/>
                <a:gd name="T1" fmla="*/ 36 h 86"/>
                <a:gd name="T2" fmla="*/ 50 w 53"/>
                <a:gd name="T3" fmla="*/ 39 h 86"/>
                <a:gd name="T4" fmla="*/ 53 w 53"/>
                <a:gd name="T5" fmla="*/ 36 h 86"/>
                <a:gd name="T6" fmla="*/ 45 w 53"/>
                <a:gd name="T7" fmla="*/ 7 h 86"/>
                <a:gd name="T8" fmla="*/ 38 w 53"/>
                <a:gd name="T9" fmla="*/ 0 h 86"/>
                <a:gd name="T10" fmla="*/ 15 w 53"/>
                <a:gd name="T11" fmla="*/ 0 h 86"/>
                <a:gd name="T12" fmla="*/ 8 w 53"/>
                <a:gd name="T13" fmla="*/ 7 h 86"/>
                <a:gd name="T14" fmla="*/ 0 w 53"/>
                <a:gd name="T15" fmla="*/ 36 h 86"/>
                <a:gd name="T16" fmla="*/ 4 w 53"/>
                <a:gd name="T17" fmla="*/ 40 h 86"/>
                <a:gd name="T18" fmla="*/ 7 w 53"/>
                <a:gd name="T19" fmla="*/ 36 h 86"/>
                <a:gd name="T20" fmla="*/ 15 w 53"/>
                <a:gd name="T21" fmla="*/ 10 h 86"/>
                <a:gd name="T22" fmla="*/ 16 w 53"/>
                <a:gd name="T23" fmla="*/ 10 h 86"/>
                <a:gd name="T24" fmla="*/ 4 w 53"/>
                <a:gd name="T25" fmla="*/ 53 h 86"/>
                <a:gd name="T26" fmla="*/ 16 w 53"/>
                <a:gd name="T27" fmla="*/ 53 h 86"/>
                <a:gd name="T28" fmla="*/ 16 w 53"/>
                <a:gd name="T29" fmla="*/ 81 h 86"/>
                <a:gd name="T30" fmla="*/ 21 w 53"/>
                <a:gd name="T31" fmla="*/ 86 h 86"/>
                <a:gd name="T32" fmla="*/ 25 w 53"/>
                <a:gd name="T33" fmla="*/ 81 h 86"/>
                <a:gd name="T34" fmla="*/ 25 w 53"/>
                <a:gd name="T35" fmla="*/ 53 h 86"/>
                <a:gd name="T36" fmla="*/ 28 w 53"/>
                <a:gd name="T37" fmla="*/ 53 h 86"/>
                <a:gd name="T38" fmla="*/ 28 w 53"/>
                <a:gd name="T39" fmla="*/ 81 h 86"/>
                <a:gd name="T40" fmla="*/ 33 w 53"/>
                <a:gd name="T41" fmla="*/ 86 h 86"/>
                <a:gd name="T42" fmla="*/ 37 w 53"/>
                <a:gd name="T43" fmla="*/ 81 h 86"/>
                <a:gd name="T44" fmla="*/ 37 w 53"/>
                <a:gd name="T45" fmla="*/ 53 h 86"/>
                <a:gd name="T46" fmla="*/ 50 w 53"/>
                <a:gd name="T47" fmla="*/ 53 h 86"/>
                <a:gd name="T48" fmla="*/ 37 w 53"/>
                <a:gd name="T49" fmla="*/ 10 h 86"/>
                <a:gd name="T50" fmla="*/ 39 w 53"/>
                <a:gd name="T51" fmla="*/ 10 h 86"/>
                <a:gd name="T52" fmla="*/ 46 w 53"/>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86">
                  <a:moveTo>
                    <a:pt x="46" y="36"/>
                  </a:moveTo>
                  <a:cubicBezTo>
                    <a:pt x="47" y="38"/>
                    <a:pt x="48" y="39"/>
                    <a:pt x="50" y="39"/>
                  </a:cubicBezTo>
                  <a:cubicBezTo>
                    <a:pt x="51" y="39"/>
                    <a:pt x="53" y="38"/>
                    <a:pt x="53" y="36"/>
                  </a:cubicBezTo>
                  <a:cubicBezTo>
                    <a:pt x="45" y="7"/>
                    <a:pt x="45" y="7"/>
                    <a:pt x="45" y="7"/>
                  </a:cubicBezTo>
                  <a:cubicBezTo>
                    <a:pt x="44" y="3"/>
                    <a:pt x="42" y="0"/>
                    <a:pt x="38" y="0"/>
                  </a:cubicBezTo>
                  <a:cubicBezTo>
                    <a:pt x="15" y="0"/>
                    <a:pt x="15" y="0"/>
                    <a:pt x="15" y="0"/>
                  </a:cubicBezTo>
                  <a:cubicBezTo>
                    <a:pt x="11" y="0"/>
                    <a:pt x="9" y="3"/>
                    <a:pt x="8" y="7"/>
                  </a:cubicBezTo>
                  <a:cubicBezTo>
                    <a:pt x="0" y="36"/>
                    <a:pt x="0" y="36"/>
                    <a:pt x="0" y="36"/>
                  </a:cubicBezTo>
                  <a:cubicBezTo>
                    <a:pt x="0" y="38"/>
                    <a:pt x="2" y="40"/>
                    <a:pt x="4" y="40"/>
                  </a:cubicBezTo>
                  <a:cubicBezTo>
                    <a:pt x="5" y="40"/>
                    <a:pt x="6" y="38"/>
                    <a:pt x="7" y="36"/>
                  </a:cubicBezTo>
                  <a:cubicBezTo>
                    <a:pt x="15" y="10"/>
                    <a:pt x="15" y="10"/>
                    <a:pt x="15" y="10"/>
                  </a:cubicBezTo>
                  <a:cubicBezTo>
                    <a:pt x="16" y="10"/>
                    <a:pt x="16" y="10"/>
                    <a:pt x="16" y="10"/>
                  </a:cubicBezTo>
                  <a:cubicBezTo>
                    <a:pt x="4" y="53"/>
                    <a:pt x="4" y="53"/>
                    <a:pt x="4" y="53"/>
                  </a:cubicBezTo>
                  <a:cubicBezTo>
                    <a:pt x="16" y="53"/>
                    <a:pt x="16" y="53"/>
                    <a:pt x="16" y="53"/>
                  </a:cubicBezTo>
                  <a:cubicBezTo>
                    <a:pt x="16" y="81"/>
                    <a:pt x="16" y="81"/>
                    <a:pt x="16" y="81"/>
                  </a:cubicBezTo>
                  <a:cubicBezTo>
                    <a:pt x="16" y="84"/>
                    <a:pt x="18" y="86"/>
                    <a:pt x="21"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3" y="86"/>
                  </a:cubicBezTo>
                  <a:cubicBezTo>
                    <a:pt x="35" y="86"/>
                    <a:pt x="37" y="84"/>
                    <a:pt x="37" y="81"/>
                  </a:cubicBezTo>
                  <a:cubicBezTo>
                    <a:pt x="37" y="53"/>
                    <a:pt x="37" y="53"/>
                    <a:pt x="37" y="53"/>
                  </a:cubicBezTo>
                  <a:cubicBezTo>
                    <a:pt x="50" y="53"/>
                    <a:pt x="50" y="53"/>
                    <a:pt x="50" y="53"/>
                  </a:cubicBezTo>
                  <a:cubicBezTo>
                    <a:pt x="37" y="10"/>
                    <a:pt x="37" y="10"/>
                    <a:pt x="37" y="10"/>
                  </a:cubicBezTo>
                  <a:cubicBezTo>
                    <a:pt x="39" y="10"/>
                    <a:pt x="39" y="10"/>
                    <a:pt x="39"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6" name="Oval 322">
              <a:extLst>
                <a:ext uri="{FF2B5EF4-FFF2-40B4-BE49-F238E27FC236}">
                  <a16:creationId xmlns:a16="http://schemas.microsoft.com/office/drawing/2014/main" id="{D2D26458-7BEC-425B-BA4A-2C6408B89E1D}"/>
                </a:ext>
              </a:extLst>
            </p:cNvPr>
            <p:cNvSpPr>
              <a:spLocks noChangeArrowheads="1"/>
            </p:cNvSpPr>
            <p:nvPr/>
          </p:nvSpPr>
          <p:spPr bwMode="auto">
            <a:xfrm>
              <a:off x="2277918" y="4001921"/>
              <a:ext cx="68263"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7" name="Freeform 340">
              <a:extLst>
                <a:ext uri="{FF2B5EF4-FFF2-40B4-BE49-F238E27FC236}">
                  <a16:creationId xmlns:a16="http://schemas.microsoft.com/office/drawing/2014/main" id="{150FC19F-A423-4798-8177-49B57DA177F9}"/>
                </a:ext>
              </a:extLst>
            </p:cNvPr>
            <p:cNvSpPr>
              <a:spLocks noEditPoints="1"/>
            </p:cNvSpPr>
            <p:nvPr/>
          </p:nvSpPr>
          <p:spPr bwMode="auto">
            <a:xfrm>
              <a:off x="1649948" y="3533465"/>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8" name="Freeform 340">
              <a:extLst>
                <a:ext uri="{FF2B5EF4-FFF2-40B4-BE49-F238E27FC236}">
                  <a16:creationId xmlns:a16="http://schemas.microsoft.com/office/drawing/2014/main" id="{007087FE-1A07-488C-A9D3-A30F6AE03891}"/>
                </a:ext>
              </a:extLst>
            </p:cNvPr>
            <p:cNvSpPr>
              <a:spLocks noEditPoints="1"/>
            </p:cNvSpPr>
            <p:nvPr/>
          </p:nvSpPr>
          <p:spPr bwMode="auto">
            <a:xfrm>
              <a:off x="2226012" y="3530538"/>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69" name="Freeform 340">
              <a:extLst>
                <a:ext uri="{FF2B5EF4-FFF2-40B4-BE49-F238E27FC236}">
                  <a16:creationId xmlns:a16="http://schemas.microsoft.com/office/drawing/2014/main" id="{F880B2F4-C501-4C84-82BB-74C7899430E9}"/>
                </a:ext>
              </a:extLst>
            </p:cNvPr>
            <p:cNvSpPr>
              <a:spLocks noEditPoints="1"/>
            </p:cNvSpPr>
            <p:nvPr/>
          </p:nvSpPr>
          <p:spPr bwMode="auto">
            <a:xfrm>
              <a:off x="1361916" y="4008272"/>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70" name="Freeform 297">
              <a:extLst>
                <a:ext uri="{FF2B5EF4-FFF2-40B4-BE49-F238E27FC236}">
                  <a16:creationId xmlns:a16="http://schemas.microsoft.com/office/drawing/2014/main" id="{D56ADC32-8C34-40C9-8531-4A2F15E675FC}"/>
                </a:ext>
              </a:extLst>
            </p:cNvPr>
            <p:cNvSpPr>
              <a:spLocks/>
            </p:cNvSpPr>
            <p:nvPr/>
          </p:nvSpPr>
          <p:spPr bwMode="auto">
            <a:xfrm>
              <a:off x="1026198" y="3608221"/>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171" name="Oval 298">
              <a:extLst>
                <a:ext uri="{FF2B5EF4-FFF2-40B4-BE49-F238E27FC236}">
                  <a16:creationId xmlns:a16="http://schemas.microsoft.com/office/drawing/2014/main" id="{01E4AE65-2BD5-4D72-AFC5-E45619956E37}"/>
                </a:ext>
              </a:extLst>
            </p:cNvPr>
            <p:cNvSpPr>
              <a:spLocks noChangeArrowheads="1"/>
            </p:cNvSpPr>
            <p:nvPr/>
          </p:nvSpPr>
          <p:spPr bwMode="auto">
            <a:xfrm>
              <a:off x="1105573" y="3534179"/>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72" name="Freeform 317">
              <a:extLst>
                <a:ext uri="{FF2B5EF4-FFF2-40B4-BE49-F238E27FC236}">
                  <a16:creationId xmlns:a16="http://schemas.microsoft.com/office/drawing/2014/main" id="{0C2E1833-A593-4EC4-BB6D-67CE25C61C5E}"/>
                </a:ext>
              </a:extLst>
            </p:cNvPr>
            <p:cNvSpPr>
              <a:spLocks/>
            </p:cNvSpPr>
            <p:nvPr/>
          </p:nvSpPr>
          <p:spPr bwMode="auto">
            <a:xfrm>
              <a:off x="1903810" y="4082658"/>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73" name="Oval 318">
              <a:extLst>
                <a:ext uri="{FF2B5EF4-FFF2-40B4-BE49-F238E27FC236}">
                  <a16:creationId xmlns:a16="http://schemas.microsoft.com/office/drawing/2014/main" id="{51101330-8BD2-4F43-858F-08DABB6FD58B}"/>
                </a:ext>
              </a:extLst>
            </p:cNvPr>
            <p:cNvSpPr>
              <a:spLocks noChangeArrowheads="1"/>
            </p:cNvSpPr>
            <p:nvPr/>
          </p:nvSpPr>
          <p:spPr bwMode="auto">
            <a:xfrm>
              <a:off x="1987927" y="4001921"/>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grpSp>
      <p:cxnSp>
        <p:nvCxnSpPr>
          <p:cNvPr id="18" name="Straight Arrow Connector 17">
            <a:extLst>
              <a:ext uri="{FF2B5EF4-FFF2-40B4-BE49-F238E27FC236}">
                <a16:creationId xmlns:a16="http://schemas.microsoft.com/office/drawing/2014/main" id="{E6A2420D-C60B-4DE0-AEAE-FB4ED3481196}"/>
              </a:ext>
            </a:extLst>
          </p:cNvPr>
          <p:cNvCxnSpPr>
            <a:cxnSpLocks/>
          </p:cNvCxnSpPr>
          <p:nvPr/>
        </p:nvCxnSpPr>
        <p:spPr>
          <a:xfrm flipV="1">
            <a:off x="4575436" y="3864270"/>
            <a:ext cx="3599193" cy="72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1062784A-6C18-4956-9A5E-B6DB2308AA63}"/>
              </a:ext>
            </a:extLst>
          </p:cNvPr>
          <p:cNvSpPr/>
          <p:nvPr/>
        </p:nvSpPr>
        <p:spPr>
          <a:xfrm>
            <a:off x="8025255" y="3757168"/>
            <a:ext cx="212653" cy="20202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Title 1">
            <a:extLst>
              <a:ext uri="{FF2B5EF4-FFF2-40B4-BE49-F238E27FC236}">
                <a16:creationId xmlns:a16="http://schemas.microsoft.com/office/drawing/2014/main" id="{7284F297-51A5-4CA0-A833-69EA33704DF2}"/>
              </a:ext>
            </a:extLst>
          </p:cNvPr>
          <p:cNvSpPr txBox="1">
            <a:spLocks/>
          </p:cNvSpPr>
          <p:nvPr/>
        </p:nvSpPr>
        <p:spPr>
          <a:xfrm>
            <a:off x="8095808" y="4138573"/>
            <a:ext cx="2713595"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altLang="en-US" sz="2400" b="1" u="sng" dirty="0">
                <a:solidFill>
                  <a:srgbClr val="003300"/>
                </a:solidFill>
                <a:latin typeface="Tahoma" pitchFamily="34" charset="0"/>
                <a:cs typeface="Tahoma" pitchFamily="34" charset="0"/>
              </a:rPr>
              <a:t>300+ million</a:t>
            </a:r>
          </a:p>
          <a:p>
            <a:pPr algn="ctr"/>
            <a:r>
              <a:rPr lang="en-GB" altLang="en-US" sz="1600" dirty="0">
                <a:solidFill>
                  <a:srgbClr val="003300"/>
                </a:solidFill>
                <a:latin typeface="Tahoma" pitchFamily="34" charset="0"/>
                <a:cs typeface="Tahoma" pitchFamily="34" charset="0"/>
              </a:rPr>
              <a:t>Jan </a:t>
            </a:r>
            <a:r>
              <a:rPr lang="en-GB" altLang="en-US" sz="1600" dirty="0" err="1">
                <a:solidFill>
                  <a:srgbClr val="003300"/>
                </a:solidFill>
                <a:latin typeface="Tahoma" pitchFamily="34" charset="0"/>
                <a:cs typeface="Tahoma" pitchFamily="34" charset="0"/>
              </a:rPr>
              <a:t>Dhan</a:t>
            </a:r>
            <a:r>
              <a:rPr lang="en-GB" altLang="en-US" sz="1600" dirty="0">
                <a:solidFill>
                  <a:srgbClr val="003300"/>
                </a:solidFill>
                <a:latin typeface="Tahoma" pitchFamily="34" charset="0"/>
                <a:cs typeface="Tahoma" pitchFamily="34" charset="0"/>
              </a:rPr>
              <a:t> A/</a:t>
            </a:r>
            <a:r>
              <a:rPr lang="en-GB" altLang="en-US" sz="1600" dirty="0" err="1">
                <a:solidFill>
                  <a:srgbClr val="003300"/>
                </a:solidFill>
                <a:latin typeface="Tahoma" pitchFamily="34" charset="0"/>
                <a:cs typeface="Tahoma" pitchFamily="34" charset="0"/>
              </a:rPr>
              <a:t>cs</a:t>
            </a:r>
            <a:endParaRPr lang="en-SG" altLang="en-US" sz="1600" dirty="0">
              <a:solidFill>
                <a:srgbClr val="003300"/>
              </a:solidFill>
              <a:latin typeface="Tahoma" pitchFamily="34" charset="0"/>
              <a:cs typeface="Tahoma" pitchFamily="34" charset="0"/>
            </a:endParaRPr>
          </a:p>
        </p:txBody>
      </p:sp>
      <p:cxnSp>
        <p:nvCxnSpPr>
          <p:cNvPr id="228" name="Straight Arrow Connector 227">
            <a:extLst>
              <a:ext uri="{FF2B5EF4-FFF2-40B4-BE49-F238E27FC236}">
                <a16:creationId xmlns:a16="http://schemas.microsoft.com/office/drawing/2014/main" id="{13497268-70FA-479E-88EE-60A7C3D8E2C3}"/>
              </a:ext>
            </a:extLst>
          </p:cNvPr>
          <p:cNvCxnSpPr>
            <a:cxnSpLocks/>
            <a:stCxn id="4" idx="0"/>
            <a:endCxn id="111" idx="3"/>
          </p:cNvCxnSpPr>
          <p:nvPr/>
        </p:nvCxnSpPr>
        <p:spPr>
          <a:xfrm flipH="1">
            <a:off x="4457204" y="1723366"/>
            <a:ext cx="1882786" cy="221348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9" name="Title 1">
            <a:extLst>
              <a:ext uri="{FF2B5EF4-FFF2-40B4-BE49-F238E27FC236}">
                <a16:creationId xmlns:a16="http://schemas.microsoft.com/office/drawing/2014/main" id="{68F7EC30-AB70-4FAD-9A96-D84E55F50AC6}"/>
              </a:ext>
            </a:extLst>
          </p:cNvPr>
          <p:cNvSpPr txBox="1">
            <a:spLocks/>
          </p:cNvSpPr>
          <p:nvPr/>
        </p:nvSpPr>
        <p:spPr>
          <a:xfrm>
            <a:off x="1484865" y="2103108"/>
            <a:ext cx="4005142" cy="8657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altLang="en-US" sz="2400" b="1" dirty="0">
                <a:solidFill>
                  <a:srgbClr val="003300"/>
                </a:solidFill>
                <a:latin typeface="Tahoma" pitchFamily="34" charset="0"/>
                <a:cs typeface="Tahoma" pitchFamily="34" charset="0"/>
              </a:rPr>
              <a:t>1</a:t>
            </a:r>
            <a:r>
              <a:rPr lang="en-GB" altLang="en-US" sz="2400" b="1" baseline="30000" dirty="0">
                <a:solidFill>
                  <a:srgbClr val="003300"/>
                </a:solidFill>
                <a:latin typeface="Tahoma" pitchFamily="34" charset="0"/>
                <a:cs typeface="Tahoma" pitchFamily="34" charset="0"/>
              </a:rPr>
              <a:t>st</a:t>
            </a:r>
            <a:r>
              <a:rPr lang="en-GB" altLang="en-US" sz="2400" b="1" dirty="0">
                <a:solidFill>
                  <a:srgbClr val="003300"/>
                </a:solidFill>
                <a:latin typeface="Tahoma" pitchFamily="34" charset="0"/>
                <a:cs typeface="Tahoma" pitchFamily="34" charset="0"/>
              </a:rPr>
              <a:t> MILE </a:t>
            </a:r>
          </a:p>
        </p:txBody>
      </p:sp>
      <p:sp>
        <p:nvSpPr>
          <p:cNvPr id="230" name="Title 1">
            <a:extLst>
              <a:ext uri="{FF2B5EF4-FFF2-40B4-BE49-F238E27FC236}">
                <a16:creationId xmlns:a16="http://schemas.microsoft.com/office/drawing/2014/main" id="{B894D4AA-501D-4EE9-9C67-C274999F8F0E}"/>
              </a:ext>
            </a:extLst>
          </p:cNvPr>
          <p:cNvSpPr txBox="1">
            <a:spLocks/>
          </p:cNvSpPr>
          <p:nvPr/>
        </p:nvSpPr>
        <p:spPr>
          <a:xfrm>
            <a:off x="5563963" y="3632998"/>
            <a:ext cx="1580835" cy="2952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altLang="en-US" sz="2400" b="1" dirty="0">
                <a:solidFill>
                  <a:srgbClr val="003300"/>
                </a:solidFill>
                <a:latin typeface="Tahoma" pitchFamily="34" charset="0"/>
                <a:cs typeface="Tahoma" pitchFamily="34" charset="0"/>
              </a:rPr>
              <a:t>‘0’ MILE </a:t>
            </a:r>
          </a:p>
          <a:p>
            <a:pPr algn="r"/>
            <a:endParaRPr lang="en-US" sz="1800" b="1" dirty="0">
              <a:latin typeface="Tahoma" panose="020B0604030504040204" pitchFamily="34" charset="0"/>
              <a:ea typeface="Tahoma" panose="020B0604030504040204" pitchFamily="34" charset="0"/>
              <a:cs typeface="Tahoma" panose="020B0604030504040204" pitchFamily="34" charset="0"/>
            </a:endParaRPr>
          </a:p>
        </p:txBody>
      </p:sp>
      <p:cxnSp>
        <p:nvCxnSpPr>
          <p:cNvPr id="231" name="Straight Arrow Connector 230">
            <a:extLst>
              <a:ext uri="{FF2B5EF4-FFF2-40B4-BE49-F238E27FC236}">
                <a16:creationId xmlns:a16="http://schemas.microsoft.com/office/drawing/2014/main" id="{7A42F9CA-CF7C-47F6-ADC2-3A408315F662}"/>
              </a:ext>
            </a:extLst>
          </p:cNvPr>
          <p:cNvCxnSpPr>
            <a:cxnSpLocks/>
            <a:stCxn id="4" idx="0"/>
            <a:endCxn id="53" idx="5"/>
          </p:cNvCxnSpPr>
          <p:nvPr/>
        </p:nvCxnSpPr>
        <p:spPr>
          <a:xfrm>
            <a:off x="6339990" y="1723366"/>
            <a:ext cx="1866776" cy="22062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2" name="Title 1">
            <a:extLst>
              <a:ext uri="{FF2B5EF4-FFF2-40B4-BE49-F238E27FC236}">
                <a16:creationId xmlns:a16="http://schemas.microsoft.com/office/drawing/2014/main" id="{5D7B9282-C18A-44CE-AFE1-18596279D298}"/>
              </a:ext>
            </a:extLst>
          </p:cNvPr>
          <p:cNvSpPr txBox="1">
            <a:spLocks/>
          </p:cNvSpPr>
          <p:nvPr/>
        </p:nvSpPr>
        <p:spPr>
          <a:xfrm>
            <a:off x="6902272" y="2081512"/>
            <a:ext cx="2216104" cy="8657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altLang="en-US" sz="2400" b="1" dirty="0">
                <a:solidFill>
                  <a:srgbClr val="003300"/>
                </a:solidFill>
                <a:latin typeface="Tahoma" pitchFamily="34" charset="0"/>
                <a:cs typeface="Tahoma" pitchFamily="34" charset="0"/>
              </a:rPr>
              <a:t>Middle MILE </a:t>
            </a:r>
          </a:p>
        </p:txBody>
      </p:sp>
      <p:sp>
        <p:nvSpPr>
          <p:cNvPr id="233" name="Title 1">
            <a:extLst>
              <a:ext uri="{FF2B5EF4-FFF2-40B4-BE49-F238E27FC236}">
                <a16:creationId xmlns:a16="http://schemas.microsoft.com/office/drawing/2014/main" id="{D77F7E46-42C4-4211-B3B2-143B0E247BD8}"/>
              </a:ext>
            </a:extLst>
          </p:cNvPr>
          <p:cNvSpPr txBox="1">
            <a:spLocks/>
          </p:cNvSpPr>
          <p:nvPr/>
        </p:nvSpPr>
        <p:spPr>
          <a:xfrm>
            <a:off x="176317" y="1315436"/>
            <a:ext cx="3603359" cy="11402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1600" dirty="0">
                <a:solidFill>
                  <a:srgbClr val="003300"/>
                </a:solidFill>
                <a:latin typeface="Tahoma" pitchFamily="34" charset="0"/>
                <a:ea typeface="Tahoma" panose="020B0604030504040204" pitchFamily="34" charset="0"/>
                <a:cs typeface="Tahoma" pitchFamily="34" charset="0"/>
              </a:rPr>
              <a:t>357 million beneficiaries </a:t>
            </a:r>
          </a:p>
          <a:p>
            <a:pPr algn="r"/>
            <a:r>
              <a:rPr lang="en-GB" sz="1600" dirty="0">
                <a:solidFill>
                  <a:srgbClr val="003300"/>
                </a:solidFill>
                <a:latin typeface="Tahoma" pitchFamily="34" charset="0"/>
                <a:ea typeface="Tahoma" panose="020B0604030504040204" pitchFamily="34" charset="0"/>
                <a:cs typeface="Tahoma" pitchFamily="34" charset="0"/>
              </a:rPr>
              <a:t>eligible for ‘Social Cash’</a:t>
            </a:r>
            <a:endParaRPr lang="en-US" sz="1600" dirty="0">
              <a:latin typeface="Tahoma" panose="020B0604030504040204" pitchFamily="34" charset="0"/>
              <a:ea typeface="Tahoma" panose="020B0604030504040204" pitchFamily="34" charset="0"/>
              <a:cs typeface="Tahoma" panose="020B0604030504040204" pitchFamily="34" charset="0"/>
            </a:endParaRPr>
          </a:p>
        </p:txBody>
      </p:sp>
      <p:cxnSp>
        <p:nvCxnSpPr>
          <p:cNvPr id="234" name="Straight Arrow Connector 233">
            <a:extLst>
              <a:ext uri="{FF2B5EF4-FFF2-40B4-BE49-F238E27FC236}">
                <a16:creationId xmlns:a16="http://schemas.microsoft.com/office/drawing/2014/main" id="{7F03DAEE-1987-4892-B7CF-2E8153DBE03E}"/>
              </a:ext>
            </a:extLst>
          </p:cNvPr>
          <p:cNvCxnSpPr>
            <a:cxnSpLocks/>
            <a:endCxn id="31" idx="0"/>
          </p:cNvCxnSpPr>
          <p:nvPr/>
        </p:nvCxnSpPr>
        <p:spPr>
          <a:xfrm flipH="1">
            <a:off x="6348226" y="3860881"/>
            <a:ext cx="1818167" cy="21424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E0FE4749-3C37-4766-BFCE-057C02A5AA74}"/>
              </a:ext>
            </a:extLst>
          </p:cNvPr>
          <p:cNvCxnSpPr>
            <a:cxnSpLocks/>
            <a:stCxn id="111" idx="5"/>
            <a:endCxn id="31" idx="0"/>
          </p:cNvCxnSpPr>
          <p:nvPr/>
        </p:nvCxnSpPr>
        <p:spPr>
          <a:xfrm>
            <a:off x="4607573" y="3936846"/>
            <a:ext cx="1740653" cy="20664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3" name="Title 1">
            <a:extLst>
              <a:ext uri="{FF2B5EF4-FFF2-40B4-BE49-F238E27FC236}">
                <a16:creationId xmlns:a16="http://schemas.microsoft.com/office/drawing/2014/main" id="{FA61791E-C6CB-4EC0-824E-F90E84B2F9E4}"/>
              </a:ext>
            </a:extLst>
          </p:cNvPr>
          <p:cNvSpPr txBox="1">
            <a:spLocks/>
          </p:cNvSpPr>
          <p:nvPr/>
        </p:nvSpPr>
        <p:spPr>
          <a:xfrm>
            <a:off x="6393072" y="5099247"/>
            <a:ext cx="2216104" cy="8657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altLang="en-US" sz="2400" b="1" dirty="0">
                <a:solidFill>
                  <a:srgbClr val="003300"/>
                </a:solidFill>
                <a:latin typeface="Tahoma" pitchFamily="34" charset="0"/>
                <a:cs typeface="Tahoma" pitchFamily="34" charset="0"/>
              </a:rPr>
              <a:t>Last MILE </a:t>
            </a:r>
          </a:p>
        </p:txBody>
      </p:sp>
      <p:sp>
        <p:nvSpPr>
          <p:cNvPr id="244" name="Title 1">
            <a:extLst>
              <a:ext uri="{FF2B5EF4-FFF2-40B4-BE49-F238E27FC236}">
                <a16:creationId xmlns:a16="http://schemas.microsoft.com/office/drawing/2014/main" id="{9383A930-D5DD-4416-A927-4498F9023E60}"/>
              </a:ext>
            </a:extLst>
          </p:cNvPr>
          <p:cNvSpPr txBox="1">
            <a:spLocks/>
          </p:cNvSpPr>
          <p:nvPr/>
        </p:nvSpPr>
        <p:spPr>
          <a:xfrm>
            <a:off x="3424197" y="5107783"/>
            <a:ext cx="2216104" cy="86570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altLang="en-US" sz="2400" b="1" dirty="0">
                <a:solidFill>
                  <a:srgbClr val="003300"/>
                </a:solidFill>
                <a:latin typeface="Tahoma" pitchFamily="34" charset="0"/>
                <a:cs typeface="Tahoma" pitchFamily="34" charset="0"/>
              </a:rPr>
              <a:t>GOAL!!</a:t>
            </a:r>
          </a:p>
        </p:txBody>
      </p:sp>
      <p:sp>
        <p:nvSpPr>
          <p:cNvPr id="246" name="Rectangle 245">
            <a:extLst>
              <a:ext uri="{FF2B5EF4-FFF2-40B4-BE49-F238E27FC236}">
                <a16:creationId xmlns:a16="http://schemas.microsoft.com/office/drawing/2014/main" id="{7C95F505-5303-4FE1-904A-D08767CB2B48}"/>
              </a:ext>
            </a:extLst>
          </p:cNvPr>
          <p:cNvSpPr/>
          <p:nvPr/>
        </p:nvSpPr>
        <p:spPr>
          <a:xfrm>
            <a:off x="758457" y="2217659"/>
            <a:ext cx="3051054" cy="584775"/>
          </a:xfrm>
          <a:prstGeom prst="rect">
            <a:avLst/>
          </a:prstGeom>
        </p:spPr>
        <p:txBody>
          <a:bodyPr wrap="square">
            <a:spAutoFit/>
          </a:bodyPr>
          <a:lstStyle/>
          <a:p>
            <a:pPr algn="r"/>
            <a:r>
              <a:rPr lang="en-GB" sz="1600" b="1" dirty="0">
                <a:solidFill>
                  <a:srgbClr val="003300"/>
                </a:solidFill>
                <a:latin typeface="Tahoma" pitchFamily="34" charset="0"/>
                <a:ea typeface="Tahoma" panose="020B0604030504040204" pitchFamily="34" charset="0"/>
                <a:cs typeface="Tahoma" pitchFamily="34" charset="0"/>
              </a:rPr>
              <a:t>274 million DIGITAL identification </a:t>
            </a:r>
            <a:r>
              <a:rPr lang="en-GB" sz="1600" dirty="0">
                <a:solidFill>
                  <a:srgbClr val="003300"/>
                </a:solidFill>
                <a:latin typeface="Tahoma" pitchFamily="34" charset="0"/>
                <a:ea typeface="Tahoma" panose="020B0604030504040204" pitchFamily="34" charset="0"/>
                <a:cs typeface="Tahoma" pitchFamily="34" charset="0"/>
              </a:rPr>
              <a:t>with AADHAAR</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47" name="Title 1">
            <a:extLst>
              <a:ext uri="{FF2B5EF4-FFF2-40B4-BE49-F238E27FC236}">
                <a16:creationId xmlns:a16="http://schemas.microsoft.com/office/drawing/2014/main" id="{3C4C383B-B0A3-49CC-A94D-16B7AED6D127}"/>
              </a:ext>
            </a:extLst>
          </p:cNvPr>
          <p:cNvSpPr txBox="1">
            <a:spLocks/>
          </p:cNvSpPr>
          <p:nvPr/>
        </p:nvSpPr>
        <p:spPr>
          <a:xfrm>
            <a:off x="9225593" y="2159358"/>
            <a:ext cx="3371105" cy="11402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600" dirty="0">
                <a:solidFill>
                  <a:srgbClr val="003300"/>
                </a:solidFill>
                <a:latin typeface="Tahoma" pitchFamily="34" charset="0"/>
                <a:ea typeface="Tahoma" panose="020B0604030504040204" pitchFamily="34" charset="0"/>
                <a:cs typeface="Tahoma" pitchFamily="34" charset="0"/>
              </a:rPr>
              <a:t>G2P E-transfer of ‘social cash’ </a:t>
            </a:r>
            <a:r>
              <a:rPr lang="en-US" sz="1600" b="1" dirty="0">
                <a:latin typeface="Tahoma" panose="020B0604030504040204" pitchFamily="34" charset="0"/>
                <a:ea typeface="Tahoma" panose="020B0604030504040204" pitchFamily="34" charset="0"/>
                <a:cs typeface="Tahoma" panose="020B0604030504040204" pitchFamily="34" charset="0"/>
              </a:rPr>
              <a:t>US$28+ billion</a:t>
            </a:r>
          </a:p>
          <a:p>
            <a:endParaRPr lang="en-US" sz="1600" dirty="0">
              <a:latin typeface="Tahoma" panose="020B0604030504040204" pitchFamily="34" charset="0"/>
              <a:ea typeface="Tahoma" panose="020B0604030504040204" pitchFamily="34" charset="0"/>
              <a:cs typeface="Tahoma" panose="020B0604030504040204" pitchFamily="34" charset="0"/>
            </a:endParaRPr>
          </a:p>
          <a:p>
            <a:pPr algn="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48" name="Title 1">
            <a:extLst>
              <a:ext uri="{FF2B5EF4-FFF2-40B4-BE49-F238E27FC236}">
                <a16:creationId xmlns:a16="http://schemas.microsoft.com/office/drawing/2014/main" id="{82D6D0DC-0299-4453-A23A-2835CBA64E1C}"/>
              </a:ext>
            </a:extLst>
          </p:cNvPr>
          <p:cNvSpPr txBox="1">
            <a:spLocks/>
          </p:cNvSpPr>
          <p:nvPr/>
        </p:nvSpPr>
        <p:spPr>
          <a:xfrm>
            <a:off x="6914714" y="5452400"/>
            <a:ext cx="3371105" cy="11402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latin typeface="Tahoma" panose="020B0604030504040204" pitchFamily="34" charset="0"/>
                <a:ea typeface="Tahoma" panose="020B0604030504040204" pitchFamily="34" charset="0"/>
                <a:cs typeface="Tahoma" panose="020B0604030504040204" pitchFamily="34" charset="0"/>
              </a:rPr>
              <a:t>Message to beneficiary: Credit of ‘Social Cash’ into bank A/c</a:t>
            </a:r>
          </a:p>
          <a:p>
            <a:pPr algn="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249" name="Title 1">
            <a:extLst>
              <a:ext uri="{FF2B5EF4-FFF2-40B4-BE49-F238E27FC236}">
                <a16:creationId xmlns:a16="http://schemas.microsoft.com/office/drawing/2014/main" id="{0A041AAA-0822-48E1-8A56-D3EF37ED41F7}"/>
              </a:ext>
            </a:extLst>
          </p:cNvPr>
          <p:cNvSpPr txBox="1">
            <a:spLocks/>
          </p:cNvSpPr>
          <p:nvPr/>
        </p:nvSpPr>
        <p:spPr>
          <a:xfrm>
            <a:off x="1663701" y="5472892"/>
            <a:ext cx="4223612" cy="11402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600" dirty="0">
                <a:latin typeface="Tahoma" panose="020B0604030504040204" pitchFamily="34" charset="0"/>
                <a:ea typeface="Tahoma" panose="020B0604030504040204" pitchFamily="34" charset="0"/>
                <a:cs typeface="Tahoma" panose="020B0604030504040204" pitchFamily="34" charset="0"/>
              </a:rPr>
              <a:t>Beneficiary starts transacting using Aadhaar Enabled Electronic Payment Solutions</a:t>
            </a:r>
          </a:p>
          <a:p>
            <a:pPr algn="r"/>
            <a:endParaRPr lang="en-US" sz="16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6740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1"/>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23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4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34"/>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4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48"/>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44"/>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38"/>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229" grpId="0"/>
      <p:bldP spid="230" grpId="0"/>
      <p:bldP spid="232" grpId="0"/>
      <p:bldP spid="233" grpId="0"/>
      <p:bldP spid="243" grpId="0"/>
      <p:bldP spid="244" grpId="0"/>
      <p:bldP spid="246" grpId="0"/>
      <p:bldP spid="247" grpId="0"/>
      <p:bldP spid="248" grpId="0"/>
      <p:bldP spid="2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8">
            <a:extLst>
              <a:ext uri="{FF2B5EF4-FFF2-40B4-BE49-F238E27FC236}">
                <a16:creationId xmlns:a16="http://schemas.microsoft.com/office/drawing/2014/main" id="{F810FB63-49AA-42BB-97E1-13E2A76EF6FF}"/>
              </a:ext>
            </a:extLst>
          </p:cNvPr>
          <p:cNvSpPr/>
          <p:nvPr/>
        </p:nvSpPr>
        <p:spPr>
          <a:xfrm>
            <a:off x="678207" y="3242325"/>
            <a:ext cx="2121408" cy="108048"/>
          </a:xfrm>
          <a:prstGeom prst="roundRect">
            <a:avLst/>
          </a:prstGeom>
          <a:solidFill>
            <a:srgbClr val="003300"/>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3" name="Rounded Rectangle 29">
            <a:extLst>
              <a:ext uri="{FF2B5EF4-FFF2-40B4-BE49-F238E27FC236}">
                <a16:creationId xmlns:a16="http://schemas.microsoft.com/office/drawing/2014/main" id="{8A125860-A564-4D10-8FAC-69E44DC39604}"/>
              </a:ext>
            </a:extLst>
          </p:cNvPr>
          <p:cNvSpPr/>
          <p:nvPr/>
        </p:nvSpPr>
        <p:spPr>
          <a:xfrm>
            <a:off x="2902745" y="3242325"/>
            <a:ext cx="2121408" cy="108048"/>
          </a:xfrm>
          <a:prstGeom prst="roundRect">
            <a:avLst/>
          </a:prstGeom>
          <a:solidFill>
            <a:srgbClr val="008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4" name="Rounded Rectangle 30">
            <a:extLst>
              <a:ext uri="{FF2B5EF4-FFF2-40B4-BE49-F238E27FC236}">
                <a16:creationId xmlns:a16="http://schemas.microsoft.com/office/drawing/2014/main" id="{A2181770-0C81-4423-9FEE-E96704F24870}"/>
              </a:ext>
            </a:extLst>
          </p:cNvPr>
          <p:cNvSpPr/>
          <p:nvPr/>
        </p:nvSpPr>
        <p:spPr>
          <a:xfrm>
            <a:off x="5151875" y="3242325"/>
            <a:ext cx="2121408" cy="108048"/>
          </a:xfrm>
          <a:prstGeom prst="roundRect">
            <a:avLst/>
          </a:prstGeom>
          <a:solidFill>
            <a:srgbClr val="00B05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le 31">
            <a:extLst>
              <a:ext uri="{FF2B5EF4-FFF2-40B4-BE49-F238E27FC236}">
                <a16:creationId xmlns:a16="http://schemas.microsoft.com/office/drawing/2014/main" id="{63E5F5D8-09D8-4EEB-BBF5-E4006A24E31B}"/>
              </a:ext>
            </a:extLst>
          </p:cNvPr>
          <p:cNvSpPr/>
          <p:nvPr/>
        </p:nvSpPr>
        <p:spPr>
          <a:xfrm>
            <a:off x="7367416" y="3242325"/>
            <a:ext cx="2121408" cy="108048"/>
          </a:xfrm>
          <a:prstGeom prst="roundRect">
            <a:avLst/>
          </a:prstGeom>
          <a:solidFill>
            <a:srgbClr val="92D05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le 32">
            <a:extLst>
              <a:ext uri="{FF2B5EF4-FFF2-40B4-BE49-F238E27FC236}">
                <a16:creationId xmlns:a16="http://schemas.microsoft.com/office/drawing/2014/main" id="{C9AA49A7-82A5-49F7-BC62-76FBD54D2E7F}"/>
              </a:ext>
            </a:extLst>
          </p:cNvPr>
          <p:cNvSpPr/>
          <p:nvPr/>
        </p:nvSpPr>
        <p:spPr>
          <a:xfrm>
            <a:off x="9582957" y="3243925"/>
            <a:ext cx="2103120" cy="108048"/>
          </a:xfrm>
          <a:prstGeom prst="roundRect">
            <a:avLst/>
          </a:prstGeom>
          <a:solidFill>
            <a:srgbClr val="94EE32"/>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B182780D-DB30-4028-955E-19719320DB3E}"/>
              </a:ext>
            </a:extLst>
          </p:cNvPr>
          <p:cNvSpPr txBox="1"/>
          <p:nvPr/>
        </p:nvSpPr>
        <p:spPr>
          <a:xfrm>
            <a:off x="678207" y="2541101"/>
            <a:ext cx="1518893" cy="1756265"/>
          </a:xfrm>
          <a:prstGeom prst="rect">
            <a:avLst/>
          </a:prstGeom>
          <a:noFill/>
        </p:spPr>
        <p:txBody>
          <a:bodyPr wrap="square" lIns="0" tIns="0" rIns="91420" bIns="0" rtlCol="0">
            <a:noAutofit/>
          </a:bodyPr>
          <a:lstStyle/>
          <a:p>
            <a:r>
              <a:rPr lang="en-US" sz="4800" b="1" dirty="0">
                <a:ln w="0"/>
                <a:solidFill>
                  <a:srgbClr val="00330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01</a:t>
            </a:r>
            <a:r>
              <a:rPr lang="en-US" sz="4800" b="1" dirty="0">
                <a:ln w="0"/>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 </a:t>
            </a:r>
            <a:endParaRPr lang="id-ID" sz="4800" b="1" dirty="0">
              <a:latin typeface="Roboto Black" panose="02000000000000000000" pitchFamily="2" charset="0"/>
              <a:ea typeface="Roboto Black" panose="02000000000000000000" pitchFamily="2" charset="0"/>
              <a:cs typeface="Roboto Black" panose="02000000000000000000" pitchFamily="2" charset="0"/>
            </a:endParaRPr>
          </a:p>
          <a:p>
            <a:endParaRPr lang="en-US" sz="1400" b="1"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8" name="TextBox 7">
            <a:extLst>
              <a:ext uri="{FF2B5EF4-FFF2-40B4-BE49-F238E27FC236}">
                <a16:creationId xmlns:a16="http://schemas.microsoft.com/office/drawing/2014/main" id="{419BC04D-9063-4B1B-BCB3-B7BE7BCFF400}"/>
              </a:ext>
            </a:extLst>
          </p:cNvPr>
          <p:cNvSpPr txBox="1"/>
          <p:nvPr/>
        </p:nvSpPr>
        <p:spPr>
          <a:xfrm>
            <a:off x="2902745" y="2541101"/>
            <a:ext cx="1645662" cy="1756265"/>
          </a:xfrm>
          <a:prstGeom prst="rect">
            <a:avLst/>
          </a:prstGeom>
          <a:noFill/>
        </p:spPr>
        <p:txBody>
          <a:bodyPr wrap="square" lIns="0" tIns="0" rIns="91420" bIns="0" rtlCol="0">
            <a:noAutofit/>
          </a:bodyPr>
          <a:lstStyle/>
          <a:p>
            <a:r>
              <a:rPr lang="en-US" sz="4800" dirty="0">
                <a:ln w="0"/>
                <a:solidFill>
                  <a:srgbClr val="00800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02</a:t>
            </a:r>
            <a:endParaRPr lang="en-US" sz="4800" b="1" dirty="0">
              <a:solidFill>
                <a:srgbClr val="008000"/>
              </a:solidFill>
              <a:latin typeface="Roboto Black" panose="02000000000000000000" pitchFamily="2" charset="0"/>
              <a:ea typeface="Roboto Black" panose="02000000000000000000" pitchFamily="2" charset="0"/>
              <a:cs typeface="Roboto Black" panose="02000000000000000000" pitchFamily="2" charset="0"/>
            </a:endParaRPr>
          </a:p>
          <a:p>
            <a:endParaRPr lang="en-US" sz="1400" b="1" dirty="0">
              <a:solidFill>
                <a:srgbClr val="00B050"/>
              </a:solidFill>
              <a:latin typeface="Roboto Black" panose="02000000000000000000" pitchFamily="2" charset="0"/>
              <a:ea typeface="Roboto Black" panose="02000000000000000000" pitchFamily="2" charset="0"/>
              <a:cs typeface="Roboto Black" panose="02000000000000000000" pitchFamily="2" charset="0"/>
            </a:endParaRPr>
          </a:p>
        </p:txBody>
      </p:sp>
      <p:sp>
        <p:nvSpPr>
          <p:cNvPr id="9" name="TextBox 8">
            <a:extLst>
              <a:ext uri="{FF2B5EF4-FFF2-40B4-BE49-F238E27FC236}">
                <a16:creationId xmlns:a16="http://schemas.microsoft.com/office/drawing/2014/main" id="{9D642F20-52EA-49EC-815F-6DAA84A18BF3}"/>
              </a:ext>
            </a:extLst>
          </p:cNvPr>
          <p:cNvSpPr txBox="1"/>
          <p:nvPr/>
        </p:nvSpPr>
        <p:spPr>
          <a:xfrm>
            <a:off x="5150923" y="2541101"/>
            <a:ext cx="1453078" cy="1756265"/>
          </a:xfrm>
          <a:prstGeom prst="rect">
            <a:avLst/>
          </a:prstGeom>
          <a:noFill/>
          <a:ln>
            <a:noFill/>
          </a:ln>
        </p:spPr>
        <p:txBody>
          <a:bodyPr wrap="square" lIns="0" tIns="0" rIns="91420" bIns="0" rtlCol="0">
            <a:noAutofit/>
          </a:bodyPr>
          <a:lstStyle/>
          <a:p>
            <a:r>
              <a:rPr lang="en-US" sz="4800" dirty="0">
                <a:ln w="0"/>
                <a:solidFill>
                  <a:srgbClr val="00B05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03</a:t>
            </a:r>
            <a:r>
              <a:rPr lang="en-US" sz="4800" dirty="0">
                <a:ln w="0"/>
                <a:solidFill>
                  <a:schemeClr val="accent3"/>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 </a:t>
            </a:r>
          </a:p>
          <a:p>
            <a:endParaRPr lang="en-US" sz="1400" b="1" dirty="0">
              <a:solidFill>
                <a:schemeClr val="accent3"/>
              </a:solidFill>
              <a:latin typeface="Roboto Black" panose="02000000000000000000" pitchFamily="2" charset="0"/>
              <a:ea typeface="Roboto Black" panose="02000000000000000000" pitchFamily="2" charset="0"/>
              <a:cs typeface="Roboto Black" panose="02000000000000000000" pitchFamily="2" charset="0"/>
            </a:endParaRPr>
          </a:p>
          <a:p>
            <a:endParaRPr lang="en-US" sz="1100" dirty="0">
              <a:solidFill>
                <a:srgbClr val="656D78"/>
              </a:solidFill>
              <a:latin typeface="Source Sans Pro Light" panose="020B0403030403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97A96AD8-95ED-4A88-A7B1-2A0F76B7706A}"/>
              </a:ext>
            </a:extLst>
          </p:cNvPr>
          <p:cNvSpPr txBox="1"/>
          <p:nvPr/>
        </p:nvSpPr>
        <p:spPr>
          <a:xfrm>
            <a:off x="7367416" y="2541101"/>
            <a:ext cx="1687684" cy="1763837"/>
          </a:xfrm>
          <a:prstGeom prst="rect">
            <a:avLst/>
          </a:prstGeom>
          <a:noFill/>
        </p:spPr>
        <p:txBody>
          <a:bodyPr wrap="square" lIns="0" tIns="0" rIns="91420" bIns="0" rtlCol="0">
            <a:noAutofit/>
          </a:bodyPr>
          <a:lstStyle/>
          <a:p>
            <a:r>
              <a:rPr lang="en-US" sz="4800" dirty="0">
                <a:ln w="0"/>
                <a:solidFill>
                  <a:srgbClr val="92D05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04</a:t>
            </a:r>
            <a:endParaRPr lang="en-US" sz="4800" b="1" dirty="0">
              <a:solidFill>
                <a:srgbClr val="92D050"/>
              </a:solidFill>
              <a:latin typeface="Roboto Black" panose="02000000000000000000" pitchFamily="2" charset="0"/>
              <a:ea typeface="Roboto Black" panose="02000000000000000000" pitchFamily="2" charset="0"/>
              <a:cs typeface="Roboto Black" panose="02000000000000000000" pitchFamily="2" charset="0"/>
            </a:endParaRPr>
          </a:p>
          <a:p>
            <a:r>
              <a:rPr lang="en-US" sz="1100" dirty="0">
                <a:solidFill>
                  <a:srgbClr val="656D78"/>
                </a:solidFill>
                <a:latin typeface="Source Sans Pro Light" panose="020B0403030403020204" pitchFamily="34" charset="0"/>
              </a:rPr>
              <a:t>.</a:t>
            </a:r>
            <a:endParaRPr lang="en-US" sz="1100" dirty="0">
              <a:solidFill>
                <a:srgbClr val="656D78"/>
              </a:solidFill>
              <a:latin typeface="Source Sans Pro Light" panose="020B0403030403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93AB730-073E-470A-B28F-BEFFD27C3E0E}"/>
              </a:ext>
            </a:extLst>
          </p:cNvPr>
          <p:cNvSpPr txBox="1"/>
          <p:nvPr/>
        </p:nvSpPr>
        <p:spPr>
          <a:xfrm>
            <a:off x="9582957" y="2550867"/>
            <a:ext cx="1313643" cy="1756265"/>
          </a:xfrm>
          <a:prstGeom prst="rect">
            <a:avLst/>
          </a:prstGeom>
          <a:noFill/>
        </p:spPr>
        <p:txBody>
          <a:bodyPr wrap="square" lIns="0" tIns="0" rIns="91420" bIns="0" rtlCol="0">
            <a:noAutofit/>
          </a:bodyPr>
          <a:lstStyle/>
          <a:p>
            <a:r>
              <a:rPr lang="en-US" sz="4800" dirty="0">
                <a:ln w="0"/>
                <a:solidFill>
                  <a:srgbClr val="94EE32"/>
                </a:solidFill>
                <a:effectLst>
                  <a:outerShdw blurRad="38100" dist="25400" dir="5400000" algn="ctr" rotWithShape="0">
                    <a:srgbClr val="6E747A">
                      <a:alpha val="43000"/>
                    </a:srgbClr>
                  </a:outerShdw>
                </a:effectLst>
                <a:latin typeface="Tahoma" panose="020B0604030504040204" pitchFamily="34" charset="0"/>
                <a:ea typeface="Tahoma" panose="020B0604030504040204" pitchFamily="34" charset="0"/>
                <a:cs typeface="Tahoma" panose="020B0604030504040204" pitchFamily="34" charset="0"/>
              </a:rPr>
              <a:t>05</a:t>
            </a:r>
          </a:p>
        </p:txBody>
      </p:sp>
      <p:sp>
        <p:nvSpPr>
          <p:cNvPr id="12" name="Rectangle 11">
            <a:extLst>
              <a:ext uri="{FF2B5EF4-FFF2-40B4-BE49-F238E27FC236}">
                <a16:creationId xmlns:a16="http://schemas.microsoft.com/office/drawing/2014/main" id="{4D239562-1259-4CB6-B69E-064E47BBCDA1}"/>
              </a:ext>
            </a:extLst>
          </p:cNvPr>
          <p:cNvSpPr/>
          <p:nvPr/>
        </p:nvSpPr>
        <p:spPr>
          <a:xfrm>
            <a:off x="584074" y="3359408"/>
            <a:ext cx="1152880" cy="307777"/>
          </a:xfrm>
          <a:prstGeom prst="rect">
            <a:avLst/>
          </a:prstGeom>
        </p:spPr>
        <p:txBody>
          <a:bodyPr wrap="none">
            <a:spAutoFit/>
          </a:bodyPr>
          <a:lstStyle/>
          <a:p>
            <a:pPr>
              <a:lnSpc>
                <a:spcPct val="100000"/>
              </a:lnSpc>
              <a:buClrTx/>
              <a:buSzTx/>
              <a:buFontTx/>
              <a:buNone/>
            </a:pPr>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Introduction</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285575CF-61C4-42E9-8B6C-B3AB2A60BC4F}"/>
              </a:ext>
            </a:extLst>
          </p:cNvPr>
          <p:cNvSpPr/>
          <p:nvPr/>
        </p:nvSpPr>
        <p:spPr>
          <a:xfrm>
            <a:off x="2857882" y="3356360"/>
            <a:ext cx="2166271" cy="738664"/>
          </a:xfrm>
          <a:prstGeom prst="rect">
            <a:avLst/>
          </a:prstGeom>
        </p:spPr>
        <p:txBody>
          <a:bodyPr wrap="square">
            <a:spAutoFit/>
          </a:bodyPr>
          <a:lstStyle/>
          <a:p>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India’s efforts towards Financial Inclusion </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a:p>
            <a:pPr>
              <a:lnSpc>
                <a:spcPct val="100000"/>
              </a:lnSpc>
              <a:buClrTx/>
              <a:buSzTx/>
              <a:buFontTx/>
              <a:buNone/>
            </a:pP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D712A396-464D-4FB1-AE7B-8453509FB6D4}"/>
              </a:ext>
            </a:extLst>
          </p:cNvPr>
          <p:cNvSpPr/>
          <p:nvPr/>
        </p:nvSpPr>
        <p:spPr>
          <a:xfrm>
            <a:off x="5085970" y="3353312"/>
            <a:ext cx="2166271" cy="523220"/>
          </a:xfrm>
          <a:prstGeom prst="rect">
            <a:avLst/>
          </a:prstGeom>
        </p:spPr>
        <p:txBody>
          <a:bodyPr wrap="square">
            <a:spAutoFit/>
          </a:bodyPr>
          <a:lstStyle/>
          <a:p>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Aadhaar : Game Changer for India</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4137ACF4-7B2A-4B30-B21D-1CA64F3636F7}"/>
              </a:ext>
            </a:extLst>
          </p:cNvPr>
          <p:cNvSpPr/>
          <p:nvPr/>
        </p:nvSpPr>
        <p:spPr>
          <a:xfrm>
            <a:off x="7298818" y="3353312"/>
            <a:ext cx="2166271" cy="1384995"/>
          </a:xfrm>
          <a:prstGeom prst="rect">
            <a:avLst/>
          </a:prstGeom>
        </p:spPr>
        <p:txBody>
          <a:bodyPr wrap="square">
            <a:spAutoFit/>
          </a:bodyPr>
          <a:lstStyle/>
          <a:p>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Strategic Framework for  Financial Inclusion in Cambodia : Suggested Approach</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a:p>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a:p>
            <a:pPr>
              <a:lnSpc>
                <a:spcPct val="100000"/>
              </a:lnSpc>
              <a:buClrTx/>
              <a:buSzTx/>
              <a:buFontTx/>
              <a:buNone/>
            </a:pP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BBF32B16-53FE-4989-9855-242AF7C8F925}"/>
              </a:ext>
            </a:extLst>
          </p:cNvPr>
          <p:cNvSpPr/>
          <p:nvPr/>
        </p:nvSpPr>
        <p:spPr>
          <a:xfrm>
            <a:off x="9516256" y="3350373"/>
            <a:ext cx="1032655" cy="307777"/>
          </a:xfrm>
          <a:prstGeom prst="rect">
            <a:avLst/>
          </a:prstGeom>
        </p:spPr>
        <p:txBody>
          <a:bodyPr wrap="none">
            <a:spAutoFit/>
          </a:bodyPr>
          <a:lstStyle/>
          <a:p>
            <a:pPr>
              <a:lnSpc>
                <a:spcPct val="100000"/>
              </a:lnSpc>
              <a:buClrTx/>
              <a:buSzTx/>
              <a:buFontTx/>
              <a:buNone/>
            </a:pPr>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Conclusion</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FE5E6142-5BA5-45CC-8E16-9B971A865A12}"/>
              </a:ext>
            </a:extLst>
          </p:cNvPr>
          <p:cNvSpPr>
            <a:spLocks noGrp="1"/>
          </p:cNvSpPr>
          <p:nvPr>
            <p:ph type="title"/>
          </p:nvPr>
        </p:nvSpPr>
        <p:spPr>
          <a:xfrm>
            <a:off x="596552" y="259266"/>
            <a:ext cx="11199930" cy="505736"/>
          </a:xfrm>
        </p:spPr>
        <p:txBody>
          <a:bodyPr>
            <a:noAutofit/>
          </a:bodyPr>
          <a:lstStyle/>
          <a:p>
            <a:r>
              <a:rPr lang="en-US" altLang="en-US" sz="3400" b="1" dirty="0">
                <a:solidFill>
                  <a:srgbClr val="003300"/>
                </a:solidFill>
                <a:latin typeface="Tahoma" pitchFamily="34" charset="0"/>
                <a:cs typeface="Tahoma" pitchFamily="34" charset="0"/>
              </a:rPr>
              <a:t>SECTIONS</a:t>
            </a:r>
            <a:endParaRPr lang="en-SG" altLang="en-US" sz="3400" b="1" dirty="0">
              <a:solidFill>
                <a:srgbClr val="003300"/>
              </a:solidFill>
              <a:latin typeface="Tahoma" pitchFamily="34" charset="0"/>
              <a:cs typeface="Tahoma" pitchFamily="34" charset="0"/>
            </a:endParaRPr>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4116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9DED5746-B2B6-4289-A051-F08C4ABC81DE}"/>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PHASE III: PMJDY Progress Report (1/2)</a:t>
            </a:r>
            <a:endParaRPr lang="en-SG" altLang="en-US" sz="3400" b="1" dirty="0">
              <a:solidFill>
                <a:srgbClr val="003300"/>
              </a:solidFill>
              <a:latin typeface="Tahoma" pitchFamily="34" charset="0"/>
              <a:cs typeface="Tahoma" pitchFamily="34" charset="0"/>
            </a:endParaRPr>
          </a:p>
        </p:txBody>
      </p:sp>
      <p:graphicFrame>
        <p:nvGraphicFramePr>
          <p:cNvPr id="30" name="Table 29">
            <a:extLst>
              <a:ext uri="{FF2B5EF4-FFF2-40B4-BE49-F238E27FC236}">
                <a16:creationId xmlns:a16="http://schemas.microsoft.com/office/drawing/2014/main" id="{3F376916-6648-4BF4-99A2-1F50A4BB33F2}"/>
              </a:ext>
            </a:extLst>
          </p:cNvPr>
          <p:cNvGraphicFramePr>
            <a:graphicFrameLocks noGrp="1"/>
          </p:cNvGraphicFramePr>
          <p:nvPr/>
        </p:nvGraphicFramePr>
        <p:xfrm>
          <a:off x="1048895" y="1730909"/>
          <a:ext cx="10094209" cy="2767584"/>
        </p:xfrm>
        <a:graphic>
          <a:graphicData uri="http://schemas.openxmlformats.org/drawingml/2006/table">
            <a:tbl>
              <a:tblPr firstRow="1" firstCol="1" bandRow="1">
                <a:tableStyleId>{5C22544A-7EE6-4342-B048-85BDC9FD1C3A}</a:tableStyleId>
              </a:tblPr>
              <a:tblGrid>
                <a:gridCol w="2496167">
                  <a:extLst>
                    <a:ext uri="{9D8B030D-6E8A-4147-A177-3AD203B41FA5}">
                      <a16:colId xmlns:a16="http://schemas.microsoft.com/office/drawing/2014/main" val="2373740316"/>
                    </a:ext>
                  </a:extLst>
                </a:gridCol>
                <a:gridCol w="1703733">
                  <a:extLst>
                    <a:ext uri="{9D8B030D-6E8A-4147-A177-3AD203B41FA5}">
                      <a16:colId xmlns:a16="http://schemas.microsoft.com/office/drawing/2014/main" val="3538411325"/>
                    </a:ext>
                  </a:extLst>
                </a:gridCol>
                <a:gridCol w="1288870">
                  <a:extLst>
                    <a:ext uri="{9D8B030D-6E8A-4147-A177-3AD203B41FA5}">
                      <a16:colId xmlns:a16="http://schemas.microsoft.com/office/drawing/2014/main" val="217472309"/>
                    </a:ext>
                  </a:extLst>
                </a:gridCol>
                <a:gridCol w="1383263">
                  <a:extLst>
                    <a:ext uri="{9D8B030D-6E8A-4147-A177-3AD203B41FA5}">
                      <a16:colId xmlns:a16="http://schemas.microsoft.com/office/drawing/2014/main" val="1722624148"/>
                    </a:ext>
                  </a:extLst>
                </a:gridCol>
                <a:gridCol w="1179328">
                  <a:extLst>
                    <a:ext uri="{9D8B030D-6E8A-4147-A177-3AD203B41FA5}">
                      <a16:colId xmlns:a16="http://schemas.microsoft.com/office/drawing/2014/main" val="2219161006"/>
                    </a:ext>
                  </a:extLst>
                </a:gridCol>
                <a:gridCol w="2042848">
                  <a:extLst>
                    <a:ext uri="{9D8B030D-6E8A-4147-A177-3AD203B41FA5}">
                      <a16:colId xmlns:a16="http://schemas.microsoft.com/office/drawing/2014/main" val="440644847"/>
                    </a:ext>
                  </a:extLst>
                </a:gridCol>
              </a:tblGrid>
              <a:tr h="494030">
                <a:tc>
                  <a:txBody>
                    <a:bodyPr/>
                    <a:lstStyle/>
                    <a:p>
                      <a:pPr marL="0" algn="ctr" defTabSz="914400" rtl="0" eaLnBrk="1" latinLnBrk="0" hangingPunct="1">
                        <a:lnSpc>
                          <a:spcPct val="115000"/>
                        </a:lnSpc>
                        <a:spcAft>
                          <a:spcPts val="0"/>
                        </a:spcAft>
                      </a:pPr>
                      <a:r>
                        <a:rPr lang="en-SG" sz="16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Bank Type</a:t>
                      </a:r>
                      <a:endParaRPr lang="en-GB" sz="16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marL="0" algn="ctr" defTabSz="914400" rtl="0" eaLnBrk="1" latinLnBrk="0" hangingPunct="1">
                        <a:lnSpc>
                          <a:spcPct val="115000"/>
                        </a:lnSpc>
                        <a:spcAft>
                          <a:spcPts val="0"/>
                        </a:spcAft>
                      </a:pPr>
                      <a:r>
                        <a:rPr lang="en-SG" sz="16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Total No. of Beneficiaries</a:t>
                      </a:r>
                      <a:endParaRPr lang="en-GB" sz="16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marL="0" algn="ctr" defTabSz="914400" rtl="0" eaLnBrk="1" latinLnBrk="0" hangingPunct="1">
                        <a:lnSpc>
                          <a:spcPct val="115000"/>
                        </a:lnSpc>
                        <a:spcAft>
                          <a:spcPts val="0"/>
                        </a:spcAft>
                      </a:pPr>
                      <a:r>
                        <a:rPr lang="en-SG" sz="16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rural branches</a:t>
                      </a:r>
                      <a:endParaRPr lang="en-GB" sz="16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marL="0" algn="ctr" defTabSz="914400" rtl="0" eaLnBrk="1" latinLnBrk="0" hangingPunct="1">
                        <a:lnSpc>
                          <a:spcPct val="115000"/>
                        </a:lnSpc>
                        <a:spcAft>
                          <a:spcPts val="0"/>
                        </a:spcAft>
                      </a:pPr>
                      <a:r>
                        <a:rPr lang="en-SG" sz="16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..at urban branches</a:t>
                      </a:r>
                      <a:endParaRPr lang="en-GB" sz="16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marL="0" algn="ctr" defTabSz="914400" rtl="0" eaLnBrk="1" latinLnBrk="0" hangingPunct="1">
                        <a:lnSpc>
                          <a:spcPct val="115000"/>
                        </a:lnSpc>
                        <a:spcAft>
                          <a:spcPts val="0"/>
                        </a:spcAft>
                      </a:pPr>
                      <a:r>
                        <a:rPr lang="en-SG" sz="1600" b="1"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RuPay</a:t>
                      </a:r>
                      <a:r>
                        <a:rPr lang="en-SG" sz="16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cards issued</a:t>
                      </a:r>
                      <a:endParaRPr lang="en-GB" sz="16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marL="0" algn="ctr" defTabSz="914400" rtl="0" eaLnBrk="1" latinLnBrk="0" hangingPunct="1">
                        <a:lnSpc>
                          <a:spcPct val="115000"/>
                        </a:lnSpc>
                        <a:spcAft>
                          <a:spcPts val="0"/>
                        </a:spcAft>
                      </a:pPr>
                      <a:r>
                        <a:rPr lang="en-SG" sz="16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Balance in beneficiaries'</a:t>
                      </a:r>
                      <a:endParaRPr lang="en-GB" sz="16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marL="0" algn="ctr" defTabSz="914400" rtl="0" eaLnBrk="1" latinLnBrk="0" hangingPunct="1">
                        <a:lnSpc>
                          <a:spcPct val="115000"/>
                        </a:lnSpc>
                        <a:spcAft>
                          <a:spcPts val="0"/>
                        </a:spcAft>
                      </a:pPr>
                      <a:r>
                        <a:rPr lang="en-SG" sz="16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PMJDY A/</a:t>
                      </a:r>
                      <a:r>
                        <a:rPr lang="en-SG" sz="1600" b="1" kern="1200"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cs</a:t>
                      </a:r>
                      <a:r>
                        <a:rPr lang="en-SG" sz="16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 </a:t>
                      </a:r>
                    </a:p>
                    <a:p>
                      <a:pPr marL="0" algn="ctr" defTabSz="914400" rtl="0" eaLnBrk="1" latinLnBrk="0" hangingPunct="1">
                        <a:lnSpc>
                          <a:spcPct val="115000"/>
                        </a:lnSpc>
                        <a:spcAft>
                          <a:spcPts val="0"/>
                        </a:spcAft>
                      </a:pPr>
                      <a:r>
                        <a:rPr lang="en-SG" sz="16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(US$ in Million)</a:t>
                      </a:r>
                      <a:endParaRPr lang="en-GB" sz="16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extLst>
                  <a:ext uri="{0D108BD9-81ED-4DB2-BD59-A6C34878D82A}">
                    <a16:rowId xmlns:a16="http://schemas.microsoft.com/office/drawing/2014/main" val="1402186993"/>
                  </a:ext>
                </a:extLst>
              </a:tr>
              <a:tr h="190500">
                <a:tc>
                  <a:txBody>
                    <a:bodyPr/>
                    <a:lstStyle/>
                    <a:p>
                      <a:pPr marL="0" algn="l" defTabSz="914400" rtl="0" eaLnBrk="1" latinLnBrk="0" hangingPunct="1">
                        <a:lnSpc>
                          <a:spcPct val="150000"/>
                        </a:lnSpc>
                        <a:spcAft>
                          <a:spcPts val="0"/>
                        </a:spcAft>
                      </a:pPr>
                      <a:r>
                        <a:rPr lang="en-SG"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Public Sector Banks</a:t>
                      </a:r>
                      <a:endParaRPr lang="en-GB"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marL="0" algn="r" defTabSz="914400" rtl="0" eaLnBrk="1" latinLnBrk="0" hangingPunct="1">
                        <a:lnSpc>
                          <a:spcPct val="150000"/>
                        </a:lnSpc>
                        <a:spcAft>
                          <a:spcPts val="0"/>
                        </a:spcAft>
                      </a:pPr>
                      <a:r>
                        <a:rPr lang="en-SG"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247.72</a:t>
                      </a:r>
                      <a:endParaRPr lang="en-GB"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L="0" algn="r" defTabSz="914400" rtl="0" eaLnBrk="1" latinLnBrk="0" hangingPunct="1">
                        <a:lnSpc>
                          <a:spcPct val="150000"/>
                        </a:lnSpc>
                        <a:spcAft>
                          <a:spcPts val="0"/>
                        </a:spcAft>
                      </a:pPr>
                      <a:r>
                        <a:rPr lang="en-SG"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135.10</a:t>
                      </a:r>
                      <a:endParaRPr lang="en-GB"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L="0" algn="r" defTabSz="914400" rtl="0" eaLnBrk="1" latinLnBrk="0" hangingPunct="1">
                        <a:lnSpc>
                          <a:spcPct val="150000"/>
                        </a:lnSpc>
                        <a:spcAft>
                          <a:spcPts val="0"/>
                        </a:spcAft>
                      </a:pPr>
                      <a:r>
                        <a:rPr lang="en-SG"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112.10</a:t>
                      </a:r>
                      <a:endParaRPr lang="en-GB"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L="0" algn="r" defTabSz="914400" rtl="0" eaLnBrk="1" latinLnBrk="0" hangingPunct="1">
                        <a:lnSpc>
                          <a:spcPct val="150000"/>
                        </a:lnSpc>
                        <a:spcAft>
                          <a:spcPts val="0"/>
                        </a:spcAft>
                      </a:pPr>
                      <a:r>
                        <a:rPr lang="en-SG"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184.60</a:t>
                      </a:r>
                      <a:endParaRPr lang="en-GB"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L="0" algn="r" defTabSz="914400" rtl="0" eaLnBrk="1" latinLnBrk="0" hangingPunct="1">
                        <a:lnSpc>
                          <a:spcPct val="150000"/>
                        </a:lnSpc>
                        <a:spcAft>
                          <a:spcPts val="0"/>
                        </a:spcAft>
                      </a:pPr>
                      <a:r>
                        <a:rPr lang="en-SG"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8,385.38</a:t>
                      </a:r>
                      <a:endParaRPr lang="en-GB"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extLst>
                  <a:ext uri="{0D108BD9-81ED-4DB2-BD59-A6C34878D82A}">
                    <a16:rowId xmlns:a16="http://schemas.microsoft.com/office/drawing/2014/main" val="759945782"/>
                  </a:ext>
                </a:extLst>
              </a:tr>
              <a:tr h="190500">
                <a:tc>
                  <a:txBody>
                    <a:bodyPr/>
                    <a:lstStyle/>
                    <a:p>
                      <a:pPr marL="0" algn="l" defTabSz="914400" rtl="0" eaLnBrk="1" latinLnBrk="0" hangingPunct="1">
                        <a:lnSpc>
                          <a:spcPct val="150000"/>
                        </a:lnSpc>
                        <a:spcAft>
                          <a:spcPts val="0"/>
                        </a:spcAft>
                      </a:pPr>
                      <a:r>
                        <a:rPr lang="en-SG"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Regional Rural Banks</a:t>
                      </a:r>
                      <a:endParaRPr lang="en-GB"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marL="0" algn="r" defTabSz="914400" rtl="0" eaLnBrk="1" latinLnBrk="0" hangingPunct="1">
                        <a:lnSpc>
                          <a:spcPct val="150000"/>
                        </a:lnSpc>
                        <a:spcAft>
                          <a:spcPts val="0"/>
                        </a:spcAft>
                      </a:pPr>
                      <a:r>
                        <a:rPr lang="en-SG"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49.30</a:t>
                      </a:r>
                      <a:endParaRPr lang="en-GB"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L="0" algn="r" defTabSz="914400" rtl="0" eaLnBrk="1" latinLnBrk="0" hangingPunct="1">
                        <a:lnSpc>
                          <a:spcPct val="150000"/>
                        </a:lnSpc>
                        <a:spcAft>
                          <a:spcPts val="0"/>
                        </a:spcAft>
                      </a:pPr>
                      <a:r>
                        <a:rPr lang="en-SG"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41.70</a:t>
                      </a:r>
                      <a:endParaRPr lang="en-GB"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L="0" algn="r" defTabSz="914400" rtl="0" eaLnBrk="1" latinLnBrk="0" hangingPunct="1">
                        <a:lnSpc>
                          <a:spcPct val="150000"/>
                        </a:lnSpc>
                        <a:spcAft>
                          <a:spcPts val="0"/>
                        </a:spcAft>
                      </a:pPr>
                      <a:r>
                        <a:rPr lang="en-SG"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7.60</a:t>
                      </a:r>
                      <a:endParaRPr lang="en-GB"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L="0" algn="r" defTabSz="914400" rtl="0" eaLnBrk="1" latinLnBrk="0" hangingPunct="1">
                        <a:lnSpc>
                          <a:spcPct val="150000"/>
                        </a:lnSpc>
                        <a:spcAft>
                          <a:spcPts val="0"/>
                        </a:spcAft>
                      </a:pPr>
                      <a:r>
                        <a:rPr lang="en-SG"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36.20</a:t>
                      </a:r>
                      <a:endParaRPr lang="en-GB"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L="0" algn="r" defTabSz="914400" rtl="0" eaLnBrk="1" latinLnBrk="0" hangingPunct="1">
                        <a:lnSpc>
                          <a:spcPct val="150000"/>
                        </a:lnSpc>
                        <a:spcAft>
                          <a:spcPts val="0"/>
                        </a:spcAft>
                      </a:pPr>
                      <a:r>
                        <a:rPr lang="en-SG"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1,830.75</a:t>
                      </a:r>
                      <a:endParaRPr lang="en-GB"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extLst>
                  <a:ext uri="{0D108BD9-81ED-4DB2-BD59-A6C34878D82A}">
                    <a16:rowId xmlns:a16="http://schemas.microsoft.com/office/drawing/2014/main" val="1344377780"/>
                  </a:ext>
                </a:extLst>
              </a:tr>
              <a:tr h="190500">
                <a:tc>
                  <a:txBody>
                    <a:bodyPr/>
                    <a:lstStyle/>
                    <a:p>
                      <a:pPr marL="0" algn="l" defTabSz="914400" rtl="0" eaLnBrk="1" latinLnBrk="0" hangingPunct="1">
                        <a:lnSpc>
                          <a:spcPct val="150000"/>
                        </a:lnSpc>
                        <a:spcAft>
                          <a:spcPts val="0"/>
                        </a:spcAft>
                      </a:pPr>
                      <a:r>
                        <a:rPr lang="en-SG" sz="1600" b="0" kern="1200">
                          <a:solidFill>
                            <a:schemeClr val="tx1"/>
                          </a:solidFill>
                          <a:effectLst/>
                          <a:latin typeface="Tahoma" panose="020B0604030504040204" pitchFamily="34" charset="0"/>
                          <a:ea typeface="Tahoma" panose="020B0604030504040204" pitchFamily="34" charset="0"/>
                          <a:cs typeface="Tahoma" panose="020B0604030504040204" pitchFamily="34" charset="0"/>
                        </a:rPr>
                        <a:t>Private Banks</a:t>
                      </a:r>
                      <a:endParaRPr lang="en-GB" sz="1600" b="0" kern="12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marL="0" algn="r" defTabSz="914400" rtl="0" eaLnBrk="1" latinLnBrk="0" hangingPunct="1">
                        <a:lnSpc>
                          <a:spcPct val="150000"/>
                        </a:lnSpc>
                        <a:spcAft>
                          <a:spcPts val="0"/>
                        </a:spcAft>
                      </a:pPr>
                      <a:r>
                        <a:rPr lang="en-SG"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9.90</a:t>
                      </a:r>
                      <a:endParaRPr lang="en-GB"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L="0" algn="r" defTabSz="914400" rtl="0" eaLnBrk="1" latinLnBrk="0" hangingPunct="1">
                        <a:lnSpc>
                          <a:spcPct val="150000"/>
                        </a:lnSpc>
                        <a:spcAft>
                          <a:spcPts val="0"/>
                        </a:spcAft>
                      </a:pPr>
                      <a:r>
                        <a:rPr lang="en-SG" sz="1600" b="0" kern="1200">
                          <a:solidFill>
                            <a:schemeClr val="tx1"/>
                          </a:solidFill>
                          <a:effectLst/>
                          <a:latin typeface="Tahoma" panose="020B0604030504040204" pitchFamily="34" charset="0"/>
                          <a:ea typeface="Tahoma" panose="020B0604030504040204" pitchFamily="34" charset="0"/>
                          <a:cs typeface="Tahoma" panose="020B0604030504040204" pitchFamily="34" charset="0"/>
                        </a:rPr>
                        <a:t>6.00</a:t>
                      </a:r>
                      <a:endParaRPr lang="en-GB" sz="1600" b="0" kern="12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L="0" algn="r" defTabSz="914400" rtl="0" eaLnBrk="1" latinLnBrk="0" hangingPunct="1">
                        <a:lnSpc>
                          <a:spcPct val="150000"/>
                        </a:lnSpc>
                        <a:spcAft>
                          <a:spcPts val="0"/>
                        </a:spcAft>
                      </a:pPr>
                      <a:r>
                        <a:rPr lang="en-SG" sz="1600" b="0" kern="1200">
                          <a:solidFill>
                            <a:schemeClr val="tx1"/>
                          </a:solidFill>
                          <a:effectLst/>
                          <a:latin typeface="Tahoma" panose="020B0604030504040204" pitchFamily="34" charset="0"/>
                          <a:ea typeface="Tahoma" panose="020B0604030504040204" pitchFamily="34" charset="0"/>
                          <a:cs typeface="Tahoma" panose="020B0604030504040204" pitchFamily="34" charset="0"/>
                        </a:rPr>
                        <a:t>3.90</a:t>
                      </a:r>
                      <a:endParaRPr lang="en-GB" sz="1600" b="0" kern="12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L="0" algn="r" defTabSz="914400" rtl="0" eaLnBrk="1" latinLnBrk="0" hangingPunct="1">
                        <a:lnSpc>
                          <a:spcPct val="150000"/>
                        </a:lnSpc>
                        <a:spcAft>
                          <a:spcPts val="0"/>
                        </a:spcAft>
                      </a:pPr>
                      <a:r>
                        <a:rPr lang="en-SG"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9.30</a:t>
                      </a:r>
                      <a:endParaRPr lang="en-GB"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L="0" algn="r" defTabSz="914400" rtl="0" eaLnBrk="1" latinLnBrk="0" hangingPunct="1">
                        <a:lnSpc>
                          <a:spcPct val="150000"/>
                        </a:lnSpc>
                        <a:spcAft>
                          <a:spcPts val="0"/>
                        </a:spcAft>
                      </a:pPr>
                      <a:r>
                        <a:rPr lang="en-SG"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326.76</a:t>
                      </a:r>
                      <a:endParaRPr lang="en-GB" sz="1600" b="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extLst>
                  <a:ext uri="{0D108BD9-81ED-4DB2-BD59-A6C34878D82A}">
                    <a16:rowId xmlns:a16="http://schemas.microsoft.com/office/drawing/2014/main" val="819772399"/>
                  </a:ext>
                </a:extLst>
              </a:tr>
              <a:tr h="190500">
                <a:tc>
                  <a:txBody>
                    <a:bodyPr/>
                    <a:lstStyle/>
                    <a:p>
                      <a:pPr marL="0" algn="l" defTabSz="914400" rtl="0" eaLnBrk="1" latinLnBrk="0" hangingPunct="1">
                        <a:lnSpc>
                          <a:spcPct val="150000"/>
                        </a:lnSpc>
                        <a:spcAft>
                          <a:spcPts val="0"/>
                        </a:spcAft>
                      </a:pPr>
                      <a:r>
                        <a:rPr lang="en-SG" sz="2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Total</a:t>
                      </a:r>
                      <a:endParaRPr lang="en-GB" sz="2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marL="0" algn="r" defTabSz="914400" rtl="0" eaLnBrk="1" latinLnBrk="0" hangingPunct="1">
                        <a:lnSpc>
                          <a:spcPct val="150000"/>
                        </a:lnSpc>
                        <a:spcAft>
                          <a:spcPts val="0"/>
                        </a:spcAft>
                      </a:pPr>
                      <a:r>
                        <a:rPr lang="en-SG" sz="2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306.92</a:t>
                      </a:r>
                      <a:endParaRPr lang="en-GB" sz="2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marL="0" algn="r" defTabSz="914400" rtl="0" eaLnBrk="1" latinLnBrk="0" hangingPunct="1">
                        <a:lnSpc>
                          <a:spcPct val="150000"/>
                        </a:lnSpc>
                        <a:spcAft>
                          <a:spcPts val="0"/>
                        </a:spcAft>
                      </a:pPr>
                      <a:r>
                        <a:rPr lang="en-SG" sz="2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182.8</a:t>
                      </a:r>
                      <a:endParaRPr lang="en-GB" sz="2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marL="0" algn="r" defTabSz="914400" rtl="0" eaLnBrk="1" latinLnBrk="0" hangingPunct="1">
                        <a:lnSpc>
                          <a:spcPct val="150000"/>
                        </a:lnSpc>
                        <a:spcAft>
                          <a:spcPts val="0"/>
                        </a:spcAft>
                      </a:pPr>
                      <a:r>
                        <a:rPr lang="en-SG" sz="2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123.6</a:t>
                      </a:r>
                      <a:endParaRPr lang="en-GB" sz="2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marL="0" algn="r" defTabSz="914400" rtl="0" eaLnBrk="1" latinLnBrk="0" hangingPunct="1">
                        <a:lnSpc>
                          <a:spcPct val="150000"/>
                        </a:lnSpc>
                        <a:spcAft>
                          <a:spcPts val="0"/>
                        </a:spcAft>
                      </a:pPr>
                      <a:r>
                        <a:rPr lang="en-SG" sz="2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230.1</a:t>
                      </a:r>
                      <a:endParaRPr lang="en-GB" sz="2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marL="0" algn="r" defTabSz="914400" rtl="0" eaLnBrk="1" latinLnBrk="0" hangingPunct="1">
                        <a:lnSpc>
                          <a:spcPct val="150000"/>
                        </a:lnSpc>
                        <a:spcAft>
                          <a:spcPts val="0"/>
                        </a:spcAft>
                      </a:pPr>
                      <a:r>
                        <a:rPr lang="en-SG" sz="2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10,542.90</a:t>
                      </a:r>
                      <a:endParaRPr lang="en-GB" sz="24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extLst>
                  <a:ext uri="{0D108BD9-81ED-4DB2-BD59-A6C34878D82A}">
                    <a16:rowId xmlns:a16="http://schemas.microsoft.com/office/drawing/2014/main" val="734504086"/>
                  </a:ext>
                </a:extLst>
              </a:tr>
            </a:tbl>
          </a:graphicData>
        </a:graphic>
      </p:graphicFrame>
      <p:sp>
        <p:nvSpPr>
          <p:cNvPr id="4" name="Rectangle 3">
            <a:extLst>
              <a:ext uri="{FF2B5EF4-FFF2-40B4-BE49-F238E27FC236}">
                <a16:creationId xmlns:a16="http://schemas.microsoft.com/office/drawing/2014/main" id="{CEBD10D5-1D21-4E6E-B0D0-8F73BEC2BCD7}"/>
              </a:ext>
            </a:extLst>
          </p:cNvPr>
          <p:cNvSpPr/>
          <p:nvPr/>
        </p:nvSpPr>
        <p:spPr>
          <a:xfrm>
            <a:off x="964018" y="1366194"/>
            <a:ext cx="10179085" cy="375487"/>
          </a:xfrm>
          <a:prstGeom prst="rect">
            <a:avLst/>
          </a:prstGeom>
        </p:spPr>
        <p:txBody>
          <a:bodyPr wrap="square">
            <a:spAutoFit/>
          </a:bodyPr>
          <a:lstStyle/>
          <a:p>
            <a:pPr algn="just">
              <a:lnSpc>
                <a:spcPct val="115000"/>
              </a:lnSpc>
              <a:spcAft>
                <a:spcPts val="0"/>
              </a:spcAft>
            </a:pPr>
            <a:r>
              <a:rPr lang="en-US" sz="1600" b="1" dirty="0">
                <a:solidFill>
                  <a:srgbClr val="000000"/>
                </a:solidFill>
                <a:latin typeface="Tahoma" panose="020B0604030504040204" pitchFamily="34" charset="0"/>
                <a:ea typeface="Tahoma" panose="020B0604030504040204" pitchFamily="34" charset="0"/>
                <a:cs typeface="Tahoma" panose="020B0604030504040204" pitchFamily="34" charset="0"/>
              </a:rPr>
              <a:t>Position as on November 15, 2017                                                                              Figures in Million</a:t>
            </a:r>
            <a:endParaRPr lang="en-GB" sz="1600" b="1" dirty="0">
              <a:latin typeface="Tahoma" panose="020B0604030504040204" pitchFamily="34" charset="0"/>
              <a:ea typeface="Tahoma" panose="020B0604030504040204" pitchFamily="34" charset="0"/>
              <a:cs typeface="Tahoma" panose="020B0604030504040204" pitchFamily="34" charset="0"/>
            </a:endParaRPr>
          </a:p>
        </p:txBody>
      </p:sp>
      <p:grpSp>
        <p:nvGrpSpPr>
          <p:cNvPr id="35" name="Group 34">
            <a:extLst>
              <a:ext uri="{FF2B5EF4-FFF2-40B4-BE49-F238E27FC236}">
                <a16:creationId xmlns:a16="http://schemas.microsoft.com/office/drawing/2014/main" id="{8CC777ED-3A36-44AB-B446-FF88048554ED}"/>
              </a:ext>
            </a:extLst>
          </p:cNvPr>
          <p:cNvGrpSpPr/>
          <p:nvPr/>
        </p:nvGrpSpPr>
        <p:grpSpPr>
          <a:xfrm>
            <a:off x="9192340" y="3074631"/>
            <a:ext cx="2812857" cy="2859825"/>
            <a:chOff x="9018667" y="2301543"/>
            <a:chExt cx="2812857" cy="2859825"/>
          </a:xfrm>
        </p:grpSpPr>
        <p:grpSp>
          <p:nvGrpSpPr>
            <p:cNvPr id="36" name="Group 35">
              <a:extLst>
                <a:ext uri="{FF2B5EF4-FFF2-40B4-BE49-F238E27FC236}">
                  <a16:creationId xmlns:a16="http://schemas.microsoft.com/office/drawing/2014/main" id="{BDC584B9-BEAB-4938-AC57-4112A08A34DF}"/>
                </a:ext>
              </a:extLst>
            </p:cNvPr>
            <p:cNvGrpSpPr/>
            <p:nvPr/>
          </p:nvGrpSpPr>
          <p:grpSpPr>
            <a:xfrm>
              <a:off x="9018667" y="2301543"/>
              <a:ext cx="2812857" cy="2859825"/>
              <a:chOff x="9077712" y="2249210"/>
              <a:chExt cx="2812857" cy="2859825"/>
            </a:xfrm>
          </p:grpSpPr>
          <p:sp>
            <p:nvSpPr>
              <p:cNvPr id="38" name="Oval 17">
                <a:extLst>
                  <a:ext uri="{FF2B5EF4-FFF2-40B4-BE49-F238E27FC236}">
                    <a16:creationId xmlns:a16="http://schemas.microsoft.com/office/drawing/2014/main" id="{B8586045-A207-42F1-BE3B-3019EC61B217}"/>
                  </a:ext>
                </a:extLst>
              </p:cNvPr>
              <p:cNvSpPr>
                <a:spLocks noChangeArrowheads="1"/>
              </p:cNvSpPr>
              <p:nvPr/>
            </p:nvSpPr>
            <p:spPr bwMode="auto">
              <a:xfrm rot="15686117">
                <a:off x="9383595" y="2517025"/>
                <a:ext cx="1530677" cy="1732595"/>
              </a:xfrm>
              <a:prstGeom prst="ellipse">
                <a:avLst/>
              </a:prstGeom>
              <a:solidFill>
                <a:srgbClr val="FAC0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0">
                <a:extLst>
                  <a:ext uri="{FF2B5EF4-FFF2-40B4-BE49-F238E27FC236}">
                    <a16:creationId xmlns:a16="http://schemas.microsoft.com/office/drawing/2014/main" id="{9C2D7B23-6586-4116-AC86-724C587B6E2B}"/>
                  </a:ext>
                </a:extLst>
              </p:cNvPr>
              <p:cNvSpPr>
                <a:spLocks noEditPoints="1"/>
              </p:cNvSpPr>
              <p:nvPr/>
            </p:nvSpPr>
            <p:spPr bwMode="auto">
              <a:xfrm rot="15686117">
                <a:off x="9116689" y="2430560"/>
                <a:ext cx="2014879" cy="1947400"/>
              </a:xfrm>
              <a:custGeom>
                <a:avLst/>
                <a:gdLst>
                  <a:gd name="T0" fmla="*/ 244 w 287"/>
                  <a:gd name="T1" fmla="*/ 48 h 245"/>
                  <a:gd name="T2" fmla="*/ 143 w 287"/>
                  <a:gd name="T3" fmla="*/ 0 h 245"/>
                  <a:gd name="T4" fmla="*/ 143 w 287"/>
                  <a:gd name="T5" fmla="*/ 23 h 245"/>
                  <a:gd name="T6" fmla="*/ 226 w 287"/>
                  <a:gd name="T7" fmla="*/ 62 h 245"/>
                  <a:gd name="T8" fmla="*/ 206 w 287"/>
                  <a:gd name="T9" fmla="*/ 202 h 245"/>
                  <a:gd name="T10" fmla="*/ 143 w 287"/>
                  <a:gd name="T11" fmla="*/ 222 h 245"/>
                  <a:gd name="T12" fmla="*/ 143 w 287"/>
                  <a:gd name="T13" fmla="*/ 245 h 245"/>
                  <a:gd name="T14" fmla="*/ 221 w 287"/>
                  <a:gd name="T15" fmla="*/ 220 h 245"/>
                  <a:gd name="T16" fmla="*/ 244 w 287"/>
                  <a:gd name="T17" fmla="*/ 48 h 245"/>
                  <a:gd name="T18" fmla="*/ 143 w 287"/>
                  <a:gd name="T19" fmla="*/ 0 h 245"/>
                  <a:gd name="T20" fmla="*/ 66 w 287"/>
                  <a:gd name="T21" fmla="*/ 26 h 245"/>
                  <a:gd name="T22" fmla="*/ 42 w 287"/>
                  <a:gd name="T23" fmla="*/ 198 h 245"/>
                  <a:gd name="T24" fmla="*/ 143 w 287"/>
                  <a:gd name="T25" fmla="*/ 245 h 245"/>
                  <a:gd name="T26" fmla="*/ 143 w 287"/>
                  <a:gd name="T27" fmla="*/ 222 h 245"/>
                  <a:gd name="T28" fmla="*/ 61 w 287"/>
                  <a:gd name="T29" fmla="*/ 184 h 245"/>
                  <a:gd name="T30" fmla="*/ 61 w 287"/>
                  <a:gd name="T31" fmla="*/ 184 h 245"/>
                  <a:gd name="T32" fmla="*/ 80 w 287"/>
                  <a:gd name="T33" fmla="*/ 44 h 245"/>
                  <a:gd name="T34" fmla="*/ 143 w 287"/>
                  <a:gd name="T35" fmla="*/ 23 h 245"/>
                  <a:gd name="T36" fmla="*/ 143 w 287"/>
                  <a:gd name="T3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7" h="245">
                    <a:moveTo>
                      <a:pt x="244" y="48"/>
                    </a:moveTo>
                    <a:cubicBezTo>
                      <a:pt x="219" y="17"/>
                      <a:pt x="182" y="0"/>
                      <a:pt x="143" y="0"/>
                    </a:cubicBezTo>
                    <a:cubicBezTo>
                      <a:pt x="143" y="23"/>
                      <a:pt x="143" y="23"/>
                      <a:pt x="143" y="23"/>
                    </a:cubicBezTo>
                    <a:cubicBezTo>
                      <a:pt x="174" y="23"/>
                      <a:pt x="205" y="36"/>
                      <a:pt x="226" y="62"/>
                    </a:cubicBezTo>
                    <a:cubicBezTo>
                      <a:pt x="260" y="105"/>
                      <a:pt x="252" y="168"/>
                      <a:pt x="206" y="202"/>
                    </a:cubicBezTo>
                    <a:cubicBezTo>
                      <a:pt x="188" y="216"/>
                      <a:pt x="165" y="222"/>
                      <a:pt x="143" y="222"/>
                    </a:cubicBezTo>
                    <a:cubicBezTo>
                      <a:pt x="143" y="245"/>
                      <a:pt x="143" y="245"/>
                      <a:pt x="143" y="245"/>
                    </a:cubicBezTo>
                    <a:cubicBezTo>
                      <a:pt x="170" y="245"/>
                      <a:pt x="198" y="237"/>
                      <a:pt x="221" y="220"/>
                    </a:cubicBezTo>
                    <a:cubicBezTo>
                      <a:pt x="277" y="178"/>
                      <a:pt x="287" y="101"/>
                      <a:pt x="244" y="48"/>
                    </a:cubicBezTo>
                    <a:close/>
                    <a:moveTo>
                      <a:pt x="143" y="0"/>
                    </a:moveTo>
                    <a:cubicBezTo>
                      <a:pt x="116" y="1"/>
                      <a:pt x="89" y="9"/>
                      <a:pt x="66" y="26"/>
                    </a:cubicBezTo>
                    <a:cubicBezTo>
                      <a:pt x="10" y="68"/>
                      <a:pt x="0" y="145"/>
                      <a:pt x="42" y="198"/>
                    </a:cubicBezTo>
                    <a:cubicBezTo>
                      <a:pt x="67" y="229"/>
                      <a:pt x="105" y="245"/>
                      <a:pt x="143" y="245"/>
                    </a:cubicBezTo>
                    <a:cubicBezTo>
                      <a:pt x="143" y="222"/>
                      <a:pt x="143" y="222"/>
                      <a:pt x="143" y="222"/>
                    </a:cubicBezTo>
                    <a:cubicBezTo>
                      <a:pt x="112" y="223"/>
                      <a:pt x="82" y="209"/>
                      <a:pt x="61" y="184"/>
                    </a:cubicBezTo>
                    <a:cubicBezTo>
                      <a:pt x="61" y="184"/>
                      <a:pt x="61" y="184"/>
                      <a:pt x="61" y="184"/>
                    </a:cubicBezTo>
                    <a:cubicBezTo>
                      <a:pt x="26" y="141"/>
                      <a:pt x="35" y="78"/>
                      <a:pt x="80" y="44"/>
                    </a:cubicBezTo>
                    <a:cubicBezTo>
                      <a:pt x="99" y="30"/>
                      <a:pt x="121" y="23"/>
                      <a:pt x="143" y="23"/>
                    </a:cubicBezTo>
                    <a:lnTo>
                      <a:pt x="143" y="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1">
                <a:extLst>
                  <a:ext uri="{FF2B5EF4-FFF2-40B4-BE49-F238E27FC236}">
                    <a16:creationId xmlns:a16="http://schemas.microsoft.com/office/drawing/2014/main" id="{678EA5A3-EDB6-4D78-A11E-04670C2E2A29}"/>
                  </a:ext>
                </a:extLst>
              </p:cNvPr>
              <p:cNvSpPr>
                <a:spLocks/>
              </p:cNvSpPr>
              <p:nvPr/>
            </p:nvSpPr>
            <p:spPr bwMode="auto">
              <a:xfrm rot="15920932">
                <a:off x="10668535" y="3956139"/>
                <a:ext cx="795628" cy="767153"/>
              </a:xfrm>
              <a:custGeom>
                <a:avLst/>
                <a:gdLst>
                  <a:gd name="T0" fmla="*/ 50 w 283"/>
                  <a:gd name="T1" fmla="*/ 236 h 236"/>
                  <a:gd name="T2" fmla="*/ 0 w 283"/>
                  <a:gd name="T3" fmla="*/ 174 h 236"/>
                  <a:gd name="T4" fmla="*/ 233 w 283"/>
                  <a:gd name="T5" fmla="*/ 0 h 236"/>
                  <a:gd name="T6" fmla="*/ 283 w 283"/>
                  <a:gd name="T7" fmla="*/ 62 h 236"/>
                  <a:gd name="T8" fmla="*/ 50 w 283"/>
                  <a:gd name="T9" fmla="*/ 236 h 236"/>
                </a:gdLst>
                <a:ahLst/>
                <a:cxnLst>
                  <a:cxn ang="0">
                    <a:pos x="T0" y="T1"/>
                  </a:cxn>
                  <a:cxn ang="0">
                    <a:pos x="T2" y="T3"/>
                  </a:cxn>
                  <a:cxn ang="0">
                    <a:pos x="T4" y="T5"/>
                  </a:cxn>
                  <a:cxn ang="0">
                    <a:pos x="T6" y="T7"/>
                  </a:cxn>
                  <a:cxn ang="0">
                    <a:pos x="T8" y="T9"/>
                  </a:cxn>
                </a:cxnLst>
                <a:rect l="0" t="0" r="r" b="b"/>
                <a:pathLst>
                  <a:path w="283" h="236">
                    <a:moveTo>
                      <a:pt x="50" y="236"/>
                    </a:moveTo>
                    <a:lnTo>
                      <a:pt x="0" y="174"/>
                    </a:lnTo>
                    <a:lnTo>
                      <a:pt x="233" y="0"/>
                    </a:lnTo>
                    <a:lnTo>
                      <a:pt x="283" y="62"/>
                    </a:lnTo>
                    <a:lnTo>
                      <a:pt x="50" y="236"/>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3">
                <a:extLst>
                  <a:ext uri="{FF2B5EF4-FFF2-40B4-BE49-F238E27FC236}">
                    <a16:creationId xmlns:a16="http://schemas.microsoft.com/office/drawing/2014/main" id="{54A56427-510B-4E54-9037-B76B6273E7C1}"/>
                  </a:ext>
                </a:extLst>
              </p:cNvPr>
              <p:cNvSpPr>
                <a:spLocks/>
              </p:cNvSpPr>
              <p:nvPr/>
            </p:nvSpPr>
            <p:spPr bwMode="auto">
              <a:xfrm rot="15805239">
                <a:off x="10831863" y="4050328"/>
                <a:ext cx="1073956" cy="1043457"/>
              </a:xfrm>
              <a:custGeom>
                <a:avLst/>
                <a:gdLst>
                  <a:gd name="T0" fmla="*/ 51 w 161"/>
                  <a:gd name="T1" fmla="*/ 125 h 135"/>
                  <a:gd name="T2" fmla="*/ 10 w 161"/>
                  <a:gd name="T3" fmla="*/ 120 h 135"/>
                  <a:gd name="T4" fmla="*/ 15 w 161"/>
                  <a:gd name="T5" fmla="*/ 81 h 135"/>
                  <a:gd name="T6" fmla="*/ 114 w 161"/>
                  <a:gd name="T7" fmla="*/ 7 h 135"/>
                  <a:gd name="T8" fmla="*/ 139 w 161"/>
                  <a:gd name="T9" fmla="*/ 2 h 135"/>
                  <a:gd name="T10" fmla="*/ 161 w 161"/>
                  <a:gd name="T11" fmla="*/ 30 h 135"/>
                  <a:gd name="T12" fmla="*/ 149 w 161"/>
                  <a:gd name="T13" fmla="*/ 52 h 135"/>
                  <a:gd name="T14" fmla="*/ 51 w 161"/>
                  <a:gd name="T15" fmla="*/ 125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35">
                    <a:moveTo>
                      <a:pt x="51" y="125"/>
                    </a:moveTo>
                    <a:cubicBezTo>
                      <a:pt x="38" y="135"/>
                      <a:pt x="19" y="132"/>
                      <a:pt x="10" y="120"/>
                    </a:cubicBezTo>
                    <a:cubicBezTo>
                      <a:pt x="0" y="108"/>
                      <a:pt x="2" y="90"/>
                      <a:pt x="15" y="81"/>
                    </a:cubicBezTo>
                    <a:cubicBezTo>
                      <a:pt x="114" y="7"/>
                      <a:pt x="114" y="7"/>
                      <a:pt x="114" y="7"/>
                    </a:cubicBezTo>
                    <a:cubicBezTo>
                      <a:pt x="121" y="2"/>
                      <a:pt x="130" y="0"/>
                      <a:pt x="139" y="2"/>
                    </a:cubicBezTo>
                    <a:cubicBezTo>
                      <a:pt x="161" y="30"/>
                      <a:pt x="161" y="30"/>
                      <a:pt x="161" y="30"/>
                    </a:cubicBezTo>
                    <a:cubicBezTo>
                      <a:pt x="161" y="38"/>
                      <a:pt x="157" y="46"/>
                      <a:pt x="149" y="52"/>
                    </a:cubicBezTo>
                    <a:lnTo>
                      <a:pt x="51" y="125"/>
                    </a:lnTo>
                    <a:close/>
                  </a:path>
                </a:pathLst>
              </a:custGeom>
              <a:solidFill>
                <a:srgbClr val="FC6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25">
                <a:extLst>
                  <a:ext uri="{FF2B5EF4-FFF2-40B4-BE49-F238E27FC236}">
                    <a16:creationId xmlns:a16="http://schemas.microsoft.com/office/drawing/2014/main" id="{E5BD2E11-16C5-41EF-B683-735ADA0E756E}"/>
                  </a:ext>
                </a:extLst>
              </p:cNvPr>
              <p:cNvSpPr>
                <a:spLocks/>
              </p:cNvSpPr>
              <p:nvPr/>
            </p:nvSpPr>
            <p:spPr bwMode="auto">
              <a:xfrm rot="15686117">
                <a:off x="9076172" y="2250750"/>
                <a:ext cx="188365" cy="185286"/>
              </a:xfrm>
              <a:custGeom>
                <a:avLst/>
                <a:gdLst>
                  <a:gd name="T0" fmla="*/ 48 w 67"/>
                  <a:gd name="T1" fmla="*/ 0 h 57"/>
                  <a:gd name="T2" fmla="*/ 67 w 67"/>
                  <a:gd name="T3" fmla="*/ 57 h 57"/>
                  <a:gd name="T4" fmla="*/ 0 w 67"/>
                  <a:gd name="T5" fmla="*/ 40 h 57"/>
                  <a:gd name="T6" fmla="*/ 48 w 67"/>
                  <a:gd name="T7" fmla="*/ 0 h 57"/>
                </a:gdLst>
                <a:ahLst/>
                <a:cxnLst>
                  <a:cxn ang="0">
                    <a:pos x="T0" y="T1"/>
                  </a:cxn>
                  <a:cxn ang="0">
                    <a:pos x="T2" y="T3"/>
                  </a:cxn>
                  <a:cxn ang="0">
                    <a:pos x="T4" y="T5"/>
                  </a:cxn>
                  <a:cxn ang="0">
                    <a:pos x="T6" y="T7"/>
                  </a:cxn>
                </a:cxnLst>
                <a:rect l="0" t="0" r="r" b="b"/>
                <a:pathLst>
                  <a:path w="67" h="57">
                    <a:moveTo>
                      <a:pt x="48" y="0"/>
                    </a:moveTo>
                    <a:lnTo>
                      <a:pt x="67" y="57"/>
                    </a:lnTo>
                    <a:lnTo>
                      <a:pt x="0" y="40"/>
                    </a:lnTo>
                    <a:lnTo>
                      <a:pt x="48" y="0"/>
                    </a:lnTo>
                    <a:close/>
                  </a:path>
                </a:pathLst>
              </a:custGeom>
              <a:solidFill>
                <a:srgbClr val="71B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7" name="TextBox 36">
              <a:extLst>
                <a:ext uri="{FF2B5EF4-FFF2-40B4-BE49-F238E27FC236}">
                  <a16:creationId xmlns:a16="http://schemas.microsoft.com/office/drawing/2014/main" id="{D1727FB8-DC6A-46F4-A43C-02EB49F80BD4}"/>
                </a:ext>
              </a:extLst>
            </p:cNvPr>
            <p:cNvSpPr txBox="1"/>
            <p:nvPr/>
          </p:nvSpPr>
          <p:spPr>
            <a:xfrm>
              <a:off x="9216946" y="2904624"/>
              <a:ext cx="1690581" cy="1077218"/>
            </a:xfrm>
            <a:prstGeom prst="rect">
              <a:avLst/>
            </a:prstGeom>
            <a:noFill/>
          </p:spPr>
          <p:txBody>
            <a:bodyPr wrap="square">
              <a:spAutoFit/>
            </a:bodyPr>
            <a:lstStyle/>
            <a:p>
              <a:pPr algn="ctr">
                <a:defRPr/>
              </a:pPr>
              <a:r>
                <a:rPr lang="en-US" sz="3200" b="1" dirty="0">
                  <a:latin typeface="Tahoma" panose="020B0604030504040204" pitchFamily="34" charset="0"/>
                  <a:ea typeface="Tahoma" panose="020B0604030504040204" pitchFamily="34" charset="0"/>
                  <a:cs typeface="Tahoma" panose="020B0604030504040204" pitchFamily="34" charset="0"/>
                </a:rPr>
                <a:t>$10.5</a:t>
              </a:r>
            </a:p>
            <a:p>
              <a:pPr algn="ctr">
                <a:defRPr/>
              </a:pPr>
              <a:r>
                <a:rPr lang="en-US" sz="3200" b="1" dirty="0">
                  <a:latin typeface="Tahoma" panose="020B0604030504040204" pitchFamily="34" charset="0"/>
                  <a:ea typeface="Tahoma" panose="020B0604030504040204" pitchFamily="34" charset="0"/>
                  <a:cs typeface="Tahoma" panose="020B0604030504040204" pitchFamily="34" charset="0"/>
                </a:rPr>
                <a:t>billion</a:t>
              </a:r>
            </a:p>
          </p:txBody>
        </p:sp>
      </p:grpSp>
      <p:grpSp>
        <p:nvGrpSpPr>
          <p:cNvPr id="43" name="Group 42">
            <a:extLst>
              <a:ext uri="{FF2B5EF4-FFF2-40B4-BE49-F238E27FC236}">
                <a16:creationId xmlns:a16="http://schemas.microsoft.com/office/drawing/2014/main" id="{68E2D8A1-31C6-49E6-9596-31CBBC8D39C7}"/>
              </a:ext>
            </a:extLst>
          </p:cNvPr>
          <p:cNvGrpSpPr/>
          <p:nvPr/>
        </p:nvGrpSpPr>
        <p:grpSpPr>
          <a:xfrm flipH="1">
            <a:off x="2673775" y="3108133"/>
            <a:ext cx="2812857" cy="2859825"/>
            <a:chOff x="9018667" y="2301543"/>
            <a:chExt cx="2812857" cy="2859825"/>
          </a:xfrm>
        </p:grpSpPr>
        <p:grpSp>
          <p:nvGrpSpPr>
            <p:cNvPr id="44" name="Group 43">
              <a:extLst>
                <a:ext uri="{FF2B5EF4-FFF2-40B4-BE49-F238E27FC236}">
                  <a16:creationId xmlns:a16="http://schemas.microsoft.com/office/drawing/2014/main" id="{395E3570-6339-4B3C-AEE3-0DFE952462F9}"/>
                </a:ext>
              </a:extLst>
            </p:cNvPr>
            <p:cNvGrpSpPr/>
            <p:nvPr/>
          </p:nvGrpSpPr>
          <p:grpSpPr>
            <a:xfrm>
              <a:off x="9018667" y="2301543"/>
              <a:ext cx="2812857" cy="2859825"/>
              <a:chOff x="9077712" y="2249210"/>
              <a:chExt cx="2812857" cy="2859825"/>
            </a:xfrm>
          </p:grpSpPr>
          <p:sp>
            <p:nvSpPr>
              <p:cNvPr id="46" name="Oval 17">
                <a:extLst>
                  <a:ext uri="{FF2B5EF4-FFF2-40B4-BE49-F238E27FC236}">
                    <a16:creationId xmlns:a16="http://schemas.microsoft.com/office/drawing/2014/main" id="{BBDEE41B-FB80-4587-845F-5A50790564FF}"/>
                  </a:ext>
                </a:extLst>
              </p:cNvPr>
              <p:cNvSpPr>
                <a:spLocks noChangeArrowheads="1"/>
              </p:cNvSpPr>
              <p:nvPr/>
            </p:nvSpPr>
            <p:spPr bwMode="auto">
              <a:xfrm rot="15686117">
                <a:off x="9383595" y="2517025"/>
                <a:ext cx="1530677" cy="1732595"/>
              </a:xfrm>
              <a:prstGeom prst="ellipse">
                <a:avLst/>
              </a:prstGeom>
              <a:solidFill>
                <a:srgbClr val="FAC0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20">
                <a:extLst>
                  <a:ext uri="{FF2B5EF4-FFF2-40B4-BE49-F238E27FC236}">
                    <a16:creationId xmlns:a16="http://schemas.microsoft.com/office/drawing/2014/main" id="{E18364CD-4A5F-49CD-B870-55A8C1D09D7B}"/>
                  </a:ext>
                </a:extLst>
              </p:cNvPr>
              <p:cNvSpPr>
                <a:spLocks noEditPoints="1"/>
              </p:cNvSpPr>
              <p:nvPr/>
            </p:nvSpPr>
            <p:spPr bwMode="auto">
              <a:xfrm rot="15686117">
                <a:off x="9116689" y="2430560"/>
                <a:ext cx="2014879" cy="1947400"/>
              </a:xfrm>
              <a:custGeom>
                <a:avLst/>
                <a:gdLst>
                  <a:gd name="T0" fmla="*/ 244 w 287"/>
                  <a:gd name="T1" fmla="*/ 48 h 245"/>
                  <a:gd name="T2" fmla="*/ 143 w 287"/>
                  <a:gd name="T3" fmla="*/ 0 h 245"/>
                  <a:gd name="T4" fmla="*/ 143 w 287"/>
                  <a:gd name="T5" fmla="*/ 23 h 245"/>
                  <a:gd name="T6" fmla="*/ 226 w 287"/>
                  <a:gd name="T7" fmla="*/ 62 h 245"/>
                  <a:gd name="T8" fmla="*/ 206 w 287"/>
                  <a:gd name="T9" fmla="*/ 202 h 245"/>
                  <a:gd name="T10" fmla="*/ 143 w 287"/>
                  <a:gd name="T11" fmla="*/ 222 h 245"/>
                  <a:gd name="T12" fmla="*/ 143 w 287"/>
                  <a:gd name="T13" fmla="*/ 245 h 245"/>
                  <a:gd name="T14" fmla="*/ 221 w 287"/>
                  <a:gd name="T15" fmla="*/ 220 h 245"/>
                  <a:gd name="T16" fmla="*/ 244 w 287"/>
                  <a:gd name="T17" fmla="*/ 48 h 245"/>
                  <a:gd name="T18" fmla="*/ 143 w 287"/>
                  <a:gd name="T19" fmla="*/ 0 h 245"/>
                  <a:gd name="T20" fmla="*/ 66 w 287"/>
                  <a:gd name="T21" fmla="*/ 26 h 245"/>
                  <a:gd name="T22" fmla="*/ 42 w 287"/>
                  <a:gd name="T23" fmla="*/ 198 h 245"/>
                  <a:gd name="T24" fmla="*/ 143 w 287"/>
                  <a:gd name="T25" fmla="*/ 245 h 245"/>
                  <a:gd name="T26" fmla="*/ 143 w 287"/>
                  <a:gd name="T27" fmla="*/ 222 h 245"/>
                  <a:gd name="T28" fmla="*/ 61 w 287"/>
                  <a:gd name="T29" fmla="*/ 184 h 245"/>
                  <a:gd name="T30" fmla="*/ 61 w 287"/>
                  <a:gd name="T31" fmla="*/ 184 h 245"/>
                  <a:gd name="T32" fmla="*/ 80 w 287"/>
                  <a:gd name="T33" fmla="*/ 44 h 245"/>
                  <a:gd name="T34" fmla="*/ 143 w 287"/>
                  <a:gd name="T35" fmla="*/ 23 h 245"/>
                  <a:gd name="T36" fmla="*/ 143 w 287"/>
                  <a:gd name="T3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7" h="245">
                    <a:moveTo>
                      <a:pt x="244" y="48"/>
                    </a:moveTo>
                    <a:cubicBezTo>
                      <a:pt x="219" y="17"/>
                      <a:pt x="182" y="0"/>
                      <a:pt x="143" y="0"/>
                    </a:cubicBezTo>
                    <a:cubicBezTo>
                      <a:pt x="143" y="23"/>
                      <a:pt x="143" y="23"/>
                      <a:pt x="143" y="23"/>
                    </a:cubicBezTo>
                    <a:cubicBezTo>
                      <a:pt x="174" y="23"/>
                      <a:pt x="205" y="36"/>
                      <a:pt x="226" y="62"/>
                    </a:cubicBezTo>
                    <a:cubicBezTo>
                      <a:pt x="260" y="105"/>
                      <a:pt x="252" y="168"/>
                      <a:pt x="206" y="202"/>
                    </a:cubicBezTo>
                    <a:cubicBezTo>
                      <a:pt x="188" y="216"/>
                      <a:pt x="165" y="222"/>
                      <a:pt x="143" y="222"/>
                    </a:cubicBezTo>
                    <a:cubicBezTo>
                      <a:pt x="143" y="245"/>
                      <a:pt x="143" y="245"/>
                      <a:pt x="143" y="245"/>
                    </a:cubicBezTo>
                    <a:cubicBezTo>
                      <a:pt x="170" y="245"/>
                      <a:pt x="198" y="237"/>
                      <a:pt x="221" y="220"/>
                    </a:cubicBezTo>
                    <a:cubicBezTo>
                      <a:pt x="277" y="178"/>
                      <a:pt x="287" y="101"/>
                      <a:pt x="244" y="48"/>
                    </a:cubicBezTo>
                    <a:close/>
                    <a:moveTo>
                      <a:pt x="143" y="0"/>
                    </a:moveTo>
                    <a:cubicBezTo>
                      <a:pt x="116" y="1"/>
                      <a:pt x="89" y="9"/>
                      <a:pt x="66" y="26"/>
                    </a:cubicBezTo>
                    <a:cubicBezTo>
                      <a:pt x="10" y="68"/>
                      <a:pt x="0" y="145"/>
                      <a:pt x="42" y="198"/>
                    </a:cubicBezTo>
                    <a:cubicBezTo>
                      <a:pt x="67" y="229"/>
                      <a:pt x="105" y="245"/>
                      <a:pt x="143" y="245"/>
                    </a:cubicBezTo>
                    <a:cubicBezTo>
                      <a:pt x="143" y="222"/>
                      <a:pt x="143" y="222"/>
                      <a:pt x="143" y="222"/>
                    </a:cubicBezTo>
                    <a:cubicBezTo>
                      <a:pt x="112" y="223"/>
                      <a:pt x="82" y="209"/>
                      <a:pt x="61" y="184"/>
                    </a:cubicBezTo>
                    <a:cubicBezTo>
                      <a:pt x="61" y="184"/>
                      <a:pt x="61" y="184"/>
                      <a:pt x="61" y="184"/>
                    </a:cubicBezTo>
                    <a:cubicBezTo>
                      <a:pt x="26" y="141"/>
                      <a:pt x="35" y="78"/>
                      <a:pt x="80" y="44"/>
                    </a:cubicBezTo>
                    <a:cubicBezTo>
                      <a:pt x="99" y="30"/>
                      <a:pt x="121" y="23"/>
                      <a:pt x="143" y="23"/>
                    </a:cubicBezTo>
                    <a:lnTo>
                      <a:pt x="143" y="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1">
                <a:extLst>
                  <a:ext uri="{FF2B5EF4-FFF2-40B4-BE49-F238E27FC236}">
                    <a16:creationId xmlns:a16="http://schemas.microsoft.com/office/drawing/2014/main" id="{C17DD08B-5C66-49CF-8B85-5B5BB5FFF8EE}"/>
                  </a:ext>
                </a:extLst>
              </p:cNvPr>
              <p:cNvSpPr>
                <a:spLocks/>
              </p:cNvSpPr>
              <p:nvPr/>
            </p:nvSpPr>
            <p:spPr bwMode="auto">
              <a:xfrm rot="15920932">
                <a:off x="10668535" y="3956139"/>
                <a:ext cx="795628" cy="767153"/>
              </a:xfrm>
              <a:custGeom>
                <a:avLst/>
                <a:gdLst>
                  <a:gd name="T0" fmla="*/ 50 w 283"/>
                  <a:gd name="T1" fmla="*/ 236 h 236"/>
                  <a:gd name="T2" fmla="*/ 0 w 283"/>
                  <a:gd name="T3" fmla="*/ 174 h 236"/>
                  <a:gd name="T4" fmla="*/ 233 w 283"/>
                  <a:gd name="T5" fmla="*/ 0 h 236"/>
                  <a:gd name="T6" fmla="*/ 283 w 283"/>
                  <a:gd name="T7" fmla="*/ 62 h 236"/>
                  <a:gd name="T8" fmla="*/ 50 w 283"/>
                  <a:gd name="T9" fmla="*/ 236 h 236"/>
                </a:gdLst>
                <a:ahLst/>
                <a:cxnLst>
                  <a:cxn ang="0">
                    <a:pos x="T0" y="T1"/>
                  </a:cxn>
                  <a:cxn ang="0">
                    <a:pos x="T2" y="T3"/>
                  </a:cxn>
                  <a:cxn ang="0">
                    <a:pos x="T4" y="T5"/>
                  </a:cxn>
                  <a:cxn ang="0">
                    <a:pos x="T6" y="T7"/>
                  </a:cxn>
                  <a:cxn ang="0">
                    <a:pos x="T8" y="T9"/>
                  </a:cxn>
                </a:cxnLst>
                <a:rect l="0" t="0" r="r" b="b"/>
                <a:pathLst>
                  <a:path w="283" h="236">
                    <a:moveTo>
                      <a:pt x="50" y="236"/>
                    </a:moveTo>
                    <a:lnTo>
                      <a:pt x="0" y="174"/>
                    </a:lnTo>
                    <a:lnTo>
                      <a:pt x="233" y="0"/>
                    </a:lnTo>
                    <a:lnTo>
                      <a:pt x="283" y="62"/>
                    </a:lnTo>
                    <a:lnTo>
                      <a:pt x="50" y="236"/>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3">
                <a:extLst>
                  <a:ext uri="{FF2B5EF4-FFF2-40B4-BE49-F238E27FC236}">
                    <a16:creationId xmlns:a16="http://schemas.microsoft.com/office/drawing/2014/main" id="{67A1EA9E-AD65-4A03-87E1-D2EE1A6F509D}"/>
                  </a:ext>
                </a:extLst>
              </p:cNvPr>
              <p:cNvSpPr>
                <a:spLocks/>
              </p:cNvSpPr>
              <p:nvPr/>
            </p:nvSpPr>
            <p:spPr bwMode="auto">
              <a:xfrm rot="15805239">
                <a:off x="10831863" y="4050328"/>
                <a:ext cx="1073956" cy="1043457"/>
              </a:xfrm>
              <a:custGeom>
                <a:avLst/>
                <a:gdLst>
                  <a:gd name="T0" fmla="*/ 51 w 161"/>
                  <a:gd name="T1" fmla="*/ 125 h 135"/>
                  <a:gd name="T2" fmla="*/ 10 w 161"/>
                  <a:gd name="T3" fmla="*/ 120 h 135"/>
                  <a:gd name="T4" fmla="*/ 15 w 161"/>
                  <a:gd name="T5" fmla="*/ 81 h 135"/>
                  <a:gd name="T6" fmla="*/ 114 w 161"/>
                  <a:gd name="T7" fmla="*/ 7 h 135"/>
                  <a:gd name="T8" fmla="*/ 139 w 161"/>
                  <a:gd name="T9" fmla="*/ 2 h 135"/>
                  <a:gd name="T10" fmla="*/ 161 w 161"/>
                  <a:gd name="T11" fmla="*/ 30 h 135"/>
                  <a:gd name="T12" fmla="*/ 149 w 161"/>
                  <a:gd name="T13" fmla="*/ 52 h 135"/>
                  <a:gd name="T14" fmla="*/ 51 w 161"/>
                  <a:gd name="T15" fmla="*/ 125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35">
                    <a:moveTo>
                      <a:pt x="51" y="125"/>
                    </a:moveTo>
                    <a:cubicBezTo>
                      <a:pt x="38" y="135"/>
                      <a:pt x="19" y="132"/>
                      <a:pt x="10" y="120"/>
                    </a:cubicBezTo>
                    <a:cubicBezTo>
                      <a:pt x="0" y="108"/>
                      <a:pt x="2" y="90"/>
                      <a:pt x="15" y="81"/>
                    </a:cubicBezTo>
                    <a:cubicBezTo>
                      <a:pt x="114" y="7"/>
                      <a:pt x="114" y="7"/>
                      <a:pt x="114" y="7"/>
                    </a:cubicBezTo>
                    <a:cubicBezTo>
                      <a:pt x="121" y="2"/>
                      <a:pt x="130" y="0"/>
                      <a:pt x="139" y="2"/>
                    </a:cubicBezTo>
                    <a:cubicBezTo>
                      <a:pt x="161" y="30"/>
                      <a:pt x="161" y="30"/>
                      <a:pt x="161" y="30"/>
                    </a:cubicBezTo>
                    <a:cubicBezTo>
                      <a:pt x="161" y="38"/>
                      <a:pt x="157" y="46"/>
                      <a:pt x="149" y="52"/>
                    </a:cubicBezTo>
                    <a:lnTo>
                      <a:pt x="51" y="125"/>
                    </a:lnTo>
                    <a:close/>
                  </a:path>
                </a:pathLst>
              </a:custGeom>
              <a:solidFill>
                <a:srgbClr val="FC6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5">
                <a:extLst>
                  <a:ext uri="{FF2B5EF4-FFF2-40B4-BE49-F238E27FC236}">
                    <a16:creationId xmlns:a16="http://schemas.microsoft.com/office/drawing/2014/main" id="{EFA95078-C086-460F-9D01-32BB933C6160}"/>
                  </a:ext>
                </a:extLst>
              </p:cNvPr>
              <p:cNvSpPr>
                <a:spLocks/>
              </p:cNvSpPr>
              <p:nvPr/>
            </p:nvSpPr>
            <p:spPr bwMode="auto">
              <a:xfrm rot="15686117">
                <a:off x="9076172" y="2250750"/>
                <a:ext cx="188365" cy="185286"/>
              </a:xfrm>
              <a:custGeom>
                <a:avLst/>
                <a:gdLst>
                  <a:gd name="T0" fmla="*/ 48 w 67"/>
                  <a:gd name="T1" fmla="*/ 0 h 57"/>
                  <a:gd name="T2" fmla="*/ 67 w 67"/>
                  <a:gd name="T3" fmla="*/ 57 h 57"/>
                  <a:gd name="T4" fmla="*/ 0 w 67"/>
                  <a:gd name="T5" fmla="*/ 40 h 57"/>
                  <a:gd name="T6" fmla="*/ 48 w 67"/>
                  <a:gd name="T7" fmla="*/ 0 h 57"/>
                </a:gdLst>
                <a:ahLst/>
                <a:cxnLst>
                  <a:cxn ang="0">
                    <a:pos x="T0" y="T1"/>
                  </a:cxn>
                  <a:cxn ang="0">
                    <a:pos x="T2" y="T3"/>
                  </a:cxn>
                  <a:cxn ang="0">
                    <a:pos x="T4" y="T5"/>
                  </a:cxn>
                  <a:cxn ang="0">
                    <a:pos x="T6" y="T7"/>
                  </a:cxn>
                </a:cxnLst>
                <a:rect l="0" t="0" r="r" b="b"/>
                <a:pathLst>
                  <a:path w="67" h="57">
                    <a:moveTo>
                      <a:pt x="48" y="0"/>
                    </a:moveTo>
                    <a:lnTo>
                      <a:pt x="67" y="57"/>
                    </a:lnTo>
                    <a:lnTo>
                      <a:pt x="0" y="40"/>
                    </a:lnTo>
                    <a:lnTo>
                      <a:pt x="48" y="0"/>
                    </a:lnTo>
                    <a:close/>
                  </a:path>
                </a:pathLst>
              </a:custGeom>
              <a:solidFill>
                <a:srgbClr val="71B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5" name="TextBox 44">
              <a:extLst>
                <a:ext uri="{FF2B5EF4-FFF2-40B4-BE49-F238E27FC236}">
                  <a16:creationId xmlns:a16="http://schemas.microsoft.com/office/drawing/2014/main" id="{83E4E794-7A5D-4957-AA1C-421EF20ABEF6}"/>
                </a:ext>
              </a:extLst>
            </p:cNvPr>
            <p:cNvSpPr txBox="1"/>
            <p:nvPr/>
          </p:nvSpPr>
          <p:spPr>
            <a:xfrm>
              <a:off x="9219794" y="2871436"/>
              <a:ext cx="1690581" cy="1077218"/>
            </a:xfrm>
            <a:prstGeom prst="rect">
              <a:avLst/>
            </a:prstGeom>
            <a:noFill/>
          </p:spPr>
          <p:txBody>
            <a:bodyPr wrap="square">
              <a:spAutoFit/>
            </a:bodyPr>
            <a:lstStyle/>
            <a:p>
              <a:pPr algn="ctr">
                <a:defRPr/>
              </a:pPr>
              <a:r>
                <a:rPr lang="en-US" sz="3200" b="1" dirty="0">
                  <a:latin typeface="Tahoma" panose="020B0604030504040204" pitchFamily="34" charset="0"/>
                  <a:ea typeface="Tahoma" panose="020B0604030504040204" pitchFamily="34" charset="0"/>
                  <a:cs typeface="Tahoma" panose="020B0604030504040204" pitchFamily="34" charset="0"/>
                </a:rPr>
                <a:t>306.9</a:t>
              </a:r>
            </a:p>
            <a:p>
              <a:pPr algn="ctr">
                <a:defRPr/>
              </a:pPr>
              <a:r>
                <a:rPr lang="en-US" sz="3200" b="1" dirty="0">
                  <a:latin typeface="Tahoma" panose="020B0604030504040204" pitchFamily="34" charset="0"/>
                  <a:ea typeface="Tahoma" panose="020B0604030504040204" pitchFamily="34" charset="0"/>
                  <a:cs typeface="Tahoma" panose="020B0604030504040204" pitchFamily="34" charset="0"/>
                </a:rPr>
                <a:t>million</a:t>
              </a:r>
            </a:p>
          </p:txBody>
        </p:sp>
      </p:grpSp>
    </p:spTree>
    <p:extLst>
      <p:ext uri="{BB962C8B-B14F-4D97-AF65-F5344CB8AC3E}">
        <p14:creationId xmlns:p14="http://schemas.microsoft.com/office/powerpoint/2010/main" val="226321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9DED5746-B2B6-4289-A051-F08C4ABC81DE}"/>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PHASE III: PMJDY Progress Report (2/2)</a:t>
            </a:r>
            <a:endParaRPr lang="en-SG" altLang="en-US" sz="3400" b="1" dirty="0">
              <a:solidFill>
                <a:srgbClr val="003300"/>
              </a:solidFill>
              <a:latin typeface="Tahoma" pitchFamily="34" charset="0"/>
              <a:cs typeface="Tahoma" pitchFamily="34" charset="0"/>
            </a:endParaRPr>
          </a:p>
        </p:txBody>
      </p:sp>
      <p:pic>
        <p:nvPicPr>
          <p:cNvPr id="2" name="Picture 1">
            <a:extLst>
              <a:ext uri="{FF2B5EF4-FFF2-40B4-BE49-F238E27FC236}">
                <a16:creationId xmlns:a16="http://schemas.microsoft.com/office/drawing/2014/main" id="{02F41B4A-ADC6-426D-992B-6D4CE3EA5663}"/>
              </a:ext>
            </a:extLst>
          </p:cNvPr>
          <p:cNvPicPr>
            <a:picLocks noChangeAspect="1"/>
          </p:cNvPicPr>
          <p:nvPr/>
        </p:nvPicPr>
        <p:blipFill>
          <a:blip r:embed="rId2"/>
          <a:stretch>
            <a:fillRect/>
          </a:stretch>
        </p:blipFill>
        <p:spPr>
          <a:xfrm>
            <a:off x="1796902" y="1390595"/>
            <a:ext cx="8347619" cy="5048652"/>
          </a:xfrm>
          <a:prstGeom prst="rect">
            <a:avLst/>
          </a:prstGeom>
        </p:spPr>
      </p:pic>
      <p:sp>
        <p:nvSpPr>
          <p:cNvPr id="4" name="Rectangle 3">
            <a:extLst>
              <a:ext uri="{FF2B5EF4-FFF2-40B4-BE49-F238E27FC236}">
                <a16:creationId xmlns:a16="http://schemas.microsoft.com/office/drawing/2014/main" id="{CEBD10D5-1D21-4E6E-B0D0-8F73BEC2BCD7}"/>
              </a:ext>
            </a:extLst>
          </p:cNvPr>
          <p:cNvSpPr/>
          <p:nvPr/>
        </p:nvSpPr>
        <p:spPr>
          <a:xfrm>
            <a:off x="1796902" y="1117928"/>
            <a:ext cx="10179085" cy="474041"/>
          </a:xfrm>
          <a:prstGeom prst="rect">
            <a:avLst/>
          </a:prstGeom>
        </p:spPr>
        <p:txBody>
          <a:bodyPr wrap="square">
            <a:spAutoFit/>
          </a:bodyPr>
          <a:lstStyle/>
          <a:p>
            <a:pPr algn="just">
              <a:lnSpc>
                <a:spcPct val="115000"/>
              </a:lnSpc>
              <a:spcAft>
                <a:spcPts val="0"/>
              </a:spcAft>
            </a:pPr>
            <a:r>
              <a:rPr lang="en-GB" sz="2400" b="1" dirty="0">
                <a:solidFill>
                  <a:srgbClr val="000000"/>
                </a:solidFill>
                <a:latin typeface="Tahoma" panose="020B0604030504040204" pitchFamily="34" charset="0"/>
                <a:ea typeface="Tahoma" panose="020B0604030504040204" pitchFamily="34" charset="0"/>
                <a:cs typeface="Tahoma" panose="020B0604030504040204" pitchFamily="34" charset="0"/>
              </a:rPr>
              <a:t>Trend of Zero Balance Accounts Under PMJDY (%)</a:t>
            </a:r>
            <a:endParaRPr lang="en-GB" sz="2400" b="1" dirty="0">
              <a:latin typeface="Tahoma" panose="020B0604030504040204" pitchFamily="34" charset="0"/>
              <a:ea typeface="Tahoma" panose="020B0604030504040204" pitchFamily="34" charset="0"/>
              <a:cs typeface="Tahoma" panose="020B0604030504040204" pitchFamily="34" charset="0"/>
            </a:endParaRPr>
          </a:p>
        </p:txBody>
      </p:sp>
      <p:grpSp>
        <p:nvGrpSpPr>
          <p:cNvPr id="10" name="Group 9">
            <a:extLst>
              <a:ext uri="{FF2B5EF4-FFF2-40B4-BE49-F238E27FC236}">
                <a16:creationId xmlns:a16="http://schemas.microsoft.com/office/drawing/2014/main" id="{B4BADD25-7471-489B-8274-2FC78ED26A44}"/>
              </a:ext>
            </a:extLst>
          </p:cNvPr>
          <p:cNvGrpSpPr/>
          <p:nvPr/>
        </p:nvGrpSpPr>
        <p:grpSpPr>
          <a:xfrm>
            <a:off x="9286732" y="3014104"/>
            <a:ext cx="2812857" cy="2859825"/>
            <a:chOff x="9018667" y="2301543"/>
            <a:chExt cx="2812857" cy="2859825"/>
          </a:xfrm>
        </p:grpSpPr>
        <p:grpSp>
          <p:nvGrpSpPr>
            <p:cNvPr id="11" name="Group 10">
              <a:extLst>
                <a:ext uri="{FF2B5EF4-FFF2-40B4-BE49-F238E27FC236}">
                  <a16:creationId xmlns:a16="http://schemas.microsoft.com/office/drawing/2014/main" id="{BC0352C8-9EA2-4FF8-AB6E-91A59D6631C0}"/>
                </a:ext>
              </a:extLst>
            </p:cNvPr>
            <p:cNvGrpSpPr/>
            <p:nvPr/>
          </p:nvGrpSpPr>
          <p:grpSpPr>
            <a:xfrm>
              <a:off x="9018667" y="2301543"/>
              <a:ext cx="2812857" cy="2859825"/>
              <a:chOff x="9077712" y="2249210"/>
              <a:chExt cx="2812857" cy="2859825"/>
            </a:xfrm>
          </p:grpSpPr>
          <p:sp>
            <p:nvSpPr>
              <p:cNvPr id="13" name="Oval 17">
                <a:extLst>
                  <a:ext uri="{FF2B5EF4-FFF2-40B4-BE49-F238E27FC236}">
                    <a16:creationId xmlns:a16="http://schemas.microsoft.com/office/drawing/2014/main" id="{29F89E56-135B-4413-9680-5EC291D3444D}"/>
                  </a:ext>
                </a:extLst>
              </p:cNvPr>
              <p:cNvSpPr>
                <a:spLocks noChangeArrowheads="1"/>
              </p:cNvSpPr>
              <p:nvPr/>
            </p:nvSpPr>
            <p:spPr bwMode="auto">
              <a:xfrm rot="15686117">
                <a:off x="9383595" y="2517025"/>
                <a:ext cx="1530677" cy="1732595"/>
              </a:xfrm>
              <a:prstGeom prst="ellipse">
                <a:avLst/>
              </a:prstGeom>
              <a:solidFill>
                <a:srgbClr val="FAC0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20">
                <a:extLst>
                  <a:ext uri="{FF2B5EF4-FFF2-40B4-BE49-F238E27FC236}">
                    <a16:creationId xmlns:a16="http://schemas.microsoft.com/office/drawing/2014/main" id="{8E4D5097-5263-4712-AB5D-B9694884E446}"/>
                  </a:ext>
                </a:extLst>
              </p:cNvPr>
              <p:cNvSpPr>
                <a:spLocks noEditPoints="1"/>
              </p:cNvSpPr>
              <p:nvPr/>
            </p:nvSpPr>
            <p:spPr bwMode="auto">
              <a:xfrm rot="15686117">
                <a:off x="9116689" y="2430560"/>
                <a:ext cx="2014879" cy="1947400"/>
              </a:xfrm>
              <a:custGeom>
                <a:avLst/>
                <a:gdLst>
                  <a:gd name="T0" fmla="*/ 244 w 287"/>
                  <a:gd name="T1" fmla="*/ 48 h 245"/>
                  <a:gd name="T2" fmla="*/ 143 w 287"/>
                  <a:gd name="T3" fmla="*/ 0 h 245"/>
                  <a:gd name="T4" fmla="*/ 143 w 287"/>
                  <a:gd name="T5" fmla="*/ 23 h 245"/>
                  <a:gd name="T6" fmla="*/ 226 w 287"/>
                  <a:gd name="T7" fmla="*/ 62 h 245"/>
                  <a:gd name="T8" fmla="*/ 206 w 287"/>
                  <a:gd name="T9" fmla="*/ 202 h 245"/>
                  <a:gd name="T10" fmla="*/ 143 w 287"/>
                  <a:gd name="T11" fmla="*/ 222 h 245"/>
                  <a:gd name="T12" fmla="*/ 143 w 287"/>
                  <a:gd name="T13" fmla="*/ 245 h 245"/>
                  <a:gd name="T14" fmla="*/ 221 w 287"/>
                  <a:gd name="T15" fmla="*/ 220 h 245"/>
                  <a:gd name="T16" fmla="*/ 244 w 287"/>
                  <a:gd name="T17" fmla="*/ 48 h 245"/>
                  <a:gd name="T18" fmla="*/ 143 w 287"/>
                  <a:gd name="T19" fmla="*/ 0 h 245"/>
                  <a:gd name="T20" fmla="*/ 66 w 287"/>
                  <a:gd name="T21" fmla="*/ 26 h 245"/>
                  <a:gd name="T22" fmla="*/ 42 w 287"/>
                  <a:gd name="T23" fmla="*/ 198 h 245"/>
                  <a:gd name="T24" fmla="*/ 143 w 287"/>
                  <a:gd name="T25" fmla="*/ 245 h 245"/>
                  <a:gd name="T26" fmla="*/ 143 w 287"/>
                  <a:gd name="T27" fmla="*/ 222 h 245"/>
                  <a:gd name="T28" fmla="*/ 61 w 287"/>
                  <a:gd name="T29" fmla="*/ 184 h 245"/>
                  <a:gd name="T30" fmla="*/ 61 w 287"/>
                  <a:gd name="T31" fmla="*/ 184 h 245"/>
                  <a:gd name="T32" fmla="*/ 80 w 287"/>
                  <a:gd name="T33" fmla="*/ 44 h 245"/>
                  <a:gd name="T34" fmla="*/ 143 w 287"/>
                  <a:gd name="T35" fmla="*/ 23 h 245"/>
                  <a:gd name="T36" fmla="*/ 143 w 287"/>
                  <a:gd name="T3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7" h="245">
                    <a:moveTo>
                      <a:pt x="244" y="48"/>
                    </a:moveTo>
                    <a:cubicBezTo>
                      <a:pt x="219" y="17"/>
                      <a:pt x="182" y="0"/>
                      <a:pt x="143" y="0"/>
                    </a:cubicBezTo>
                    <a:cubicBezTo>
                      <a:pt x="143" y="23"/>
                      <a:pt x="143" y="23"/>
                      <a:pt x="143" y="23"/>
                    </a:cubicBezTo>
                    <a:cubicBezTo>
                      <a:pt x="174" y="23"/>
                      <a:pt x="205" y="36"/>
                      <a:pt x="226" y="62"/>
                    </a:cubicBezTo>
                    <a:cubicBezTo>
                      <a:pt x="260" y="105"/>
                      <a:pt x="252" y="168"/>
                      <a:pt x="206" y="202"/>
                    </a:cubicBezTo>
                    <a:cubicBezTo>
                      <a:pt x="188" y="216"/>
                      <a:pt x="165" y="222"/>
                      <a:pt x="143" y="222"/>
                    </a:cubicBezTo>
                    <a:cubicBezTo>
                      <a:pt x="143" y="245"/>
                      <a:pt x="143" y="245"/>
                      <a:pt x="143" y="245"/>
                    </a:cubicBezTo>
                    <a:cubicBezTo>
                      <a:pt x="170" y="245"/>
                      <a:pt x="198" y="237"/>
                      <a:pt x="221" y="220"/>
                    </a:cubicBezTo>
                    <a:cubicBezTo>
                      <a:pt x="277" y="178"/>
                      <a:pt x="287" y="101"/>
                      <a:pt x="244" y="48"/>
                    </a:cubicBezTo>
                    <a:close/>
                    <a:moveTo>
                      <a:pt x="143" y="0"/>
                    </a:moveTo>
                    <a:cubicBezTo>
                      <a:pt x="116" y="1"/>
                      <a:pt x="89" y="9"/>
                      <a:pt x="66" y="26"/>
                    </a:cubicBezTo>
                    <a:cubicBezTo>
                      <a:pt x="10" y="68"/>
                      <a:pt x="0" y="145"/>
                      <a:pt x="42" y="198"/>
                    </a:cubicBezTo>
                    <a:cubicBezTo>
                      <a:pt x="67" y="229"/>
                      <a:pt x="105" y="245"/>
                      <a:pt x="143" y="245"/>
                    </a:cubicBezTo>
                    <a:cubicBezTo>
                      <a:pt x="143" y="222"/>
                      <a:pt x="143" y="222"/>
                      <a:pt x="143" y="222"/>
                    </a:cubicBezTo>
                    <a:cubicBezTo>
                      <a:pt x="112" y="223"/>
                      <a:pt x="82" y="209"/>
                      <a:pt x="61" y="184"/>
                    </a:cubicBezTo>
                    <a:cubicBezTo>
                      <a:pt x="61" y="184"/>
                      <a:pt x="61" y="184"/>
                      <a:pt x="61" y="184"/>
                    </a:cubicBezTo>
                    <a:cubicBezTo>
                      <a:pt x="26" y="141"/>
                      <a:pt x="35" y="78"/>
                      <a:pt x="80" y="44"/>
                    </a:cubicBezTo>
                    <a:cubicBezTo>
                      <a:pt x="99" y="30"/>
                      <a:pt x="121" y="23"/>
                      <a:pt x="143" y="23"/>
                    </a:cubicBezTo>
                    <a:lnTo>
                      <a:pt x="143" y="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21">
                <a:extLst>
                  <a:ext uri="{FF2B5EF4-FFF2-40B4-BE49-F238E27FC236}">
                    <a16:creationId xmlns:a16="http://schemas.microsoft.com/office/drawing/2014/main" id="{0B563493-202E-4A07-B0B8-9B333E4BE74D}"/>
                  </a:ext>
                </a:extLst>
              </p:cNvPr>
              <p:cNvSpPr>
                <a:spLocks/>
              </p:cNvSpPr>
              <p:nvPr/>
            </p:nvSpPr>
            <p:spPr bwMode="auto">
              <a:xfrm rot="15920932">
                <a:off x="10668535" y="3956139"/>
                <a:ext cx="795628" cy="767153"/>
              </a:xfrm>
              <a:custGeom>
                <a:avLst/>
                <a:gdLst>
                  <a:gd name="T0" fmla="*/ 50 w 283"/>
                  <a:gd name="T1" fmla="*/ 236 h 236"/>
                  <a:gd name="T2" fmla="*/ 0 w 283"/>
                  <a:gd name="T3" fmla="*/ 174 h 236"/>
                  <a:gd name="T4" fmla="*/ 233 w 283"/>
                  <a:gd name="T5" fmla="*/ 0 h 236"/>
                  <a:gd name="T6" fmla="*/ 283 w 283"/>
                  <a:gd name="T7" fmla="*/ 62 h 236"/>
                  <a:gd name="T8" fmla="*/ 50 w 283"/>
                  <a:gd name="T9" fmla="*/ 236 h 236"/>
                </a:gdLst>
                <a:ahLst/>
                <a:cxnLst>
                  <a:cxn ang="0">
                    <a:pos x="T0" y="T1"/>
                  </a:cxn>
                  <a:cxn ang="0">
                    <a:pos x="T2" y="T3"/>
                  </a:cxn>
                  <a:cxn ang="0">
                    <a:pos x="T4" y="T5"/>
                  </a:cxn>
                  <a:cxn ang="0">
                    <a:pos x="T6" y="T7"/>
                  </a:cxn>
                  <a:cxn ang="0">
                    <a:pos x="T8" y="T9"/>
                  </a:cxn>
                </a:cxnLst>
                <a:rect l="0" t="0" r="r" b="b"/>
                <a:pathLst>
                  <a:path w="283" h="236">
                    <a:moveTo>
                      <a:pt x="50" y="236"/>
                    </a:moveTo>
                    <a:lnTo>
                      <a:pt x="0" y="174"/>
                    </a:lnTo>
                    <a:lnTo>
                      <a:pt x="233" y="0"/>
                    </a:lnTo>
                    <a:lnTo>
                      <a:pt x="283" y="62"/>
                    </a:lnTo>
                    <a:lnTo>
                      <a:pt x="50" y="236"/>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23">
                <a:extLst>
                  <a:ext uri="{FF2B5EF4-FFF2-40B4-BE49-F238E27FC236}">
                    <a16:creationId xmlns:a16="http://schemas.microsoft.com/office/drawing/2014/main" id="{AC6934D6-2B53-462A-9F3E-FF8849F1577E}"/>
                  </a:ext>
                </a:extLst>
              </p:cNvPr>
              <p:cNvSpPr>
                <a:spLocks/>
              </p:cNvSpPr>
              <p:nvPr/>
            </p:nvSpPr>
            <p:spPr bwMode="auto">
              <a:xfrm rot="15805239">
                <a:off x="10831863" y="4050328"/>
                <a:ext cx="1073956" cy="1043457"/>
              </a:xfrm>
              <a:custGeom>
                <a:avLst/>
                <a:gdLst>
                  <a:gd name="T0" fmla="*/ 51 w 161"/>
                  <a:gd name="T1" fmla="*/ 125 h 135"/>
                  <a:gd name="T2" fmla="*/ 10 w 161"/>
                  <a:gd name="T3" fmla="*/ 120 h 135"/>
                  <a:gd name="T4" fmla="*/ 15 w 161"/>
                  <a:gd name="T5" fmla="*/ 81 h 135"/>
                  <a:gd name="T6" fmla="*/ 114 w 161"/>
                  <a:gd name="T7" fmla="*/ 7 h 135"/>
                  <a:gd name="T8" fmla="*/ 139 w 161"/>
                  <a:gd name="T9" fmla="*/ 2 h 135"/>
                  <a:gd name="T10" fmla="*/ 161 w 161"/>
                  <a:gd name="T11" fmla="*/ 30 h 135"/>
                  <a:gd name="T12" fmla="*/ 149 w 161"/>
                  <a:gd name="T13" fmla="*/ 52 h 135"/>
                  <a:gd name="T14" fmla="*/ 51 w 161"/>
                  <a:gd name="T15" fmla="*/ 125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35">
                    <a:moveTo>
                      <a:pt x="51" y="125"/>
                    </a:moveTo>
                    <a:cubicBezTo>
                      <a:pt x="38" y="135"/>
                      <a:pt x="19" y="132"/>
                      <a:pt x="10" y="120"/>
                    </a:cubicBezTo>
                    <a:cubicBezTo>
                      <a:pt x="0" y="108"/>
                      <a:pt x="2" y="90"/>
                      <a:pt x="15" y="81"/>
                    </a:cubicBezTo>
                    <a:cubicBezTo>
                      <a:pt x="114" y="7"/>
                      <a:pt x="114" y="7"/>
                      <a:pt x="114" y="7"/>
                    </a:cubicBezTo>
                    <a:cubicBezTo>
                      <a:pt x="121" y="2"/>
                      <a:pt x="130" y="0"/>
                      <a:pt x="139" y="2"/>
                    </a:cubicBezTo>
                    <a:cubicBezTo>
                      <a:pt x="161" y="30"/>
                      <a:pt x="161" y="30"/>
                      <a:pt x="161" y="30"/>
                    </a:cubicBezTo>
                    <a:cubicBezTo>
                      <a:pt x="161" y="38"/>
                      <a:pt x="157" y="46"/>
                      <a:pt x="149" y="52"/>
                    </a:cubicBezTo>
                    <a:lnTo>
                      <a:pt x="51" y="125"/>
                    </a:lnTo>
                    <a:close/>
                  </a:path>
                </a:pathLst>
              </a:custGeom>
              <a:solidFill>
                <a:srgbClr val="FC6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5">
                <a:extLst>
                  <a:ext uri="{FF2B5EF4-FFF2-40B4-BE49-F238E27FC236}">
                    <a16:creationId xmlns:a16="http://schemas.microsoft.com/office/drawing/2014/main" id="{E1DC5597-6550-4A32-9644-DF8C3AE08849}"/>
                  </a:ext>
                </a:extLst>
              </p:cNvPr>
              <p:cNvSpPr>
                <a:spLocks/>
              </p:cNvSpPr>
              <p:nvPr/>
            </p:nvSpPr>
            <p:spPr bwMode="auto">
              <a:xfrm rot="15686117">
                <a:off x="9076172" y="2250750"/>
                <a:ext cx="188365" cy="185286"/>
              </a:xfrm>
              <a:custGeom>
                <a:avLst/>
                <a:gdLst>
                  <a:gd name="T0" fmla="*/ 48 w 67"/>
                  <a:gd name="T1" fmla="*/ 0 h 57"/>
                  <a:gd name="T2" fmla="*/ 67 w 67"/>
                  <a:gd name="T3" fmla="*/ 57 h 57"/>
                  <a:gd name="T4" fmla="*/ 0 w 67"/>
                  <a:gd name="T5" fmla="*/ 40 h 57"/>
                  <a:gd name="T6" fmla="*/ 48 w 67"/>
                  <a:gd name="T7" fmla="*/ 0 h 57"/>
                </a:gdLst>
                <a:ahLst/>
                <a:cxnLst>
                  <a:cxn ang="0">
                    <a:pos x="T0" y="T1"/>
                  </a:cxn>
                  <a:cxn ang="0">
                    <a:pos x="T2" y="T3"/>
                  </a:cxn>
                  <a:cxn ang="0">
                    <a:pos x="T4" y="T5"/>
                  </a:cxn>
                  <a:cxn ang="0">
                    <a:pos x="T6" y="T7"/>
                  </a:cxn>
                </a:cxnLst>
                <a:rect l="0" t="0" r="r" b="b"/>
                <a:pathLst>
                  <a:path w="67" h="57">
                    <a:moveTo>
                      <a:pt x="48" y="0"/>
                    </a:moveTo>
                    <a:lnTo>
                      <a:pt x="67" y="57"/>
                    </a:lnTo>
                    <a:lnTo>
                      <a:pt x="0" y="40"/>
                    </a:lnTo>
                    <a:lnTo>
                      <a:pt x="48" y="0"/>
                    </a:lnTo>
                    <a:close/>
                  </a:path>
                </a:pathLst>
              </a:custGeom>
              <a:solidFill>
                <a:srgbClr val="71B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 name="TextBox 11">
              <a:extLst>
                <a:ext uri="{FF2B5EF4-FFF2-40B4-BE49-F238E27FC236}">
                  <a16:creationId xmlns:a16="http://schemas.microsoft.com/office/drawing/2014/main" id="{7E97C9B1-5C86-47F0-9F0F-43F8258A2E8B}"/>
                </a:ext>
              </a:extLst>
            </p:cNvPr>
            <p:cNvSpPr txBox="1"/>
            <p:nvPr/>
          </p:nvSpPr>
          <p:spPr>
            <a:xfrm>
              <a:off x="9216946" y="3105792"/>
              <a:ext cx="1690581" cy="584775"/>
            </a:xfrm>
            <a:prstGeom prst="rect">
              <a:avLst/>
            </a:prstGeom>
            <a:noFill/>
          </p:spPr>
          <p:txBody>
            <a:bodyPr wrap="square">
              <a:spAutoFit/>
            </a:bodyPr>
            <a:lstStyle/>
            <a:p>
              <a:pPr algn="ctr">
                <a:defRPr/>
              </a:pPr>
              <a:r>
                <a:rPr lang="en-US" sz="3200" b="1" dirty="0">
                  <a:latin typeface="Tahoma" panose="020B0604030504040204" pitchFamily="34" charset="0"/>
                  <a:ea typeface="Tahoma" panose="020B0604030504040204" pitchFamily="34" charset="0"/>
                  <a:cs typeface="Tahoma" panose="020B0604030504040204" pitchFamily="34" charset="0"/>
                </a:rPr>
                <a:t>21.4%</a:t>
              </a:r>
            </a:p>
          </p:txBody>
        </p:sp>
      </p:grpSp>
    </p:spTree>
    <p:extLst>
      <p:ext uri="{BB962C8B-B14F-4D97-AF65-F5344CB8AC3E}">
        <p14:creationId xmlns:p14="http://schemas.microsoft.com/office/powerpoint/2010/main" val="209906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96C6F8D4-3BEA-425D-AB16-08F0B9B7758C}"/>
              </a:ext>
            </a:extLst>
          </p:cNvPr>
          <p:cNvSpPr txBox="1">
            <a:spLocks/>
          </p:cNvSpPr>
          <p:nvPr/>
        </p:nvSpPr>
        <p:spPr>
          <a:xfrm>
            <a:off x="1649482" y="6487822"/>
            <a:ext cx="2698262"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1200" i="1" dirty="0">
                <a:solidFill>
                  <a:srgbClr val="003300"/>
                </a:solidFill>
                <a:latin typeface="Tahoma" pitchFamily="34" charset="0"/>
                <a:cs typeface="Tahoma" pitchFamily="34" charset="0"/>
              </a:rPr>
              <a:t>(for illustration purpose only)</a:t>
            </a:r>
          </a:p>
        </p:txBody>
      </p:sp>
      <p:sp>
        <p:nvSpPr>
          <p:cNvPr id="9" name="Rectangle 8">
            <a:extLst>
              <a:ext uri="{FF2B5EF4-FFF2-40B4-BE49-F238E27FC236}">
                <a16:creationId xmlns:a16="http://schemas.microsoft.com/office/drawing/2014/main" id="{997FF1C3-1844-48F6-8CF3-4D7D70B533C5}"/>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FA66075-A300-43DD-A552-84F78CA69258}"/>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E590F215-20C8-439F-8630-A59EDEBD06BA}"/>
              </a:ext>
            </a:extLst>
          </p:cNvPr>
          <p:cNvSpPr txBox="1">
            <a:spLocks/>
          </p:cNvSpPr>
          <p:nvPr/>
        </p:nvSpPr>
        <p:spPr>
          <a:xfrm>
            <a:off x="596552" y="259266"/>
            <a:ext cx="11884206" cy="439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Uses of ‘AADHAAR’ : E-KYC &amp; Account Opening </a:t>
            </a:r>
          </a:p>
        </p:txBody>
      </p:sp>
      <p:pic>
        <p:nvPicPr>
          <p:cNvPr id="116803" name="Picture 116802" descr="A screenshot of a cell phone&#10;&#10;Description generated with very high confidence">
            <a:extLst>
              <a:ext uri="{FF2B5EF4-FFF2-40B4-BE49-F238E27FC236}">
                <a16:creationId xmlns:a16="http://schemas.microsoft.com/office/drawing/2014/main" id="{14510D26-82D9-44EA-B133-6E43943094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258" y="924377"/>
            <a:ext cx="3117683" cy="5542547"/>
          </a:xfrm>
          <a:prstGeom prst="rect">
            <a:avLst/>
          </a:prstGeom>
        </p:spPr>
      </p:pic>
      <p:pic>
        <p:nvPicPr>
          <p:cNvPr id="116805" name="Picture 116804" descr="A screenshot of a cell phone&#10;&#10;Description generated with very high confidence">
            <a:extLst>
              <a:ext uri="{FF2B5EF4-FFF2-40B4-BE49-F238E27FC236}">
                <a16:creationId xmlns:a16="http://schemas.microsoft.com/office/drawing/2014/main" id="{D65283CD-50B9-4203-B9FD-35E7566DF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526" y="924376"/>
            <a:ext cx="3117683" cy="5542547"/>
          </a:xfrm>
          <a:prstGeom prst="rect">
            <a:avLst/>
          </a:prstGeom>
        </p:spPr>
      </p:pic>
      <p:pic>
        <p:nvPicPr>
          <p:cNvPr id="116809" name="Picture 116808" descr="A screenshot of a cell phone&#10;&#10;Description generated with very high confidence">
            <a:extLst>
              <a:ext uri="{FF2B5EF4-FFF2-40B4-BE49-F238E27FC236}">
                <a16:creationId xmlns:a16="http://schemas.microsoft.com/office/drawing/2014/main" id="{E38DF727-21FA-4356-837E-774EDA2D44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526" y="924375"/>
            <a:ext cx="3117683" cy="5542547"/>
          </a:xfrm>
          <a:prstGeom prst="rect">
            <a:avLst/>
          </a:prstGeom>
        </p:spPr>
      </p:pic>
      <p:pic>
        <p:nvPicPr>
          <p:cNvPr id="116807" name="Picture 116806" descr="A screenshot of a cell phone&#10;&#10;Description generated with very high confidence">
            <a:extLst>
              <a:ext uri="{FF2B5EF4-FFF2-40B4-BE49-F238E27FC236}">
                <a16:creationId xmlns:a16="http://schemas.microsoft.com/office/drawing/2014/main" id="{7B577411-8327-4999-ABC7-685C8C701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2441" y="927458"/>
            <a:ext cx="3117683" cy="5542547"/>
          </a:xfrm>
          <a:prstGeom prst="rect">
            <a:avLst/>
          </a:prstGeom>
        </p:spPr>
      </p:pic>
      <p:pic>
        <p:nvPicPr>
          <p:cNvPr id="116811" name="Picture 116810" descr="A screenshot of a social media post&#10;&#10;Description generated with very high confidence">
            <a:extLst>
              <a:ext uri="{FF2B5EF4-FFF2-40B4-BE49-F238E27FC236}">
                <a16:creationId xmlns:a16="http://schemas.microsoft.com/office/drawing/2014/main" id="{2A356B70-FD45-4AD9-8820-14AA8BAB79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5617" y="921294"/>
            <a:ext cx="3117683" cy="5542547"/>
          </a:xfrm>
          <a:prstGeom prst="rect">
            <a:avLst/>
          </a:prstGeom>
        </p:spPr>
      </p:pic>
      <p:pic>
        <p:nvPicPr>
          <p:cNvPr id="116813" name="Picture 116812" descr="A screenshot of a cell phone&#10;&#10;Description generated with very high confidence">
            <a:extLst>
              <a:ext uri="{FF2B5EF4-FFF2-40B4-BE49-F238E27FC236}">
                <a16:creationId xmlns:a16="http://schemas.microsoft.com/office/drawing/2014/main" id="{CFC581AA-CE44-4851-B1BA-9623C6DD44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4029" y="930539"/>
            <a:ext cx="3117683" cy="5542547"/>
          </a:xfrm>
          <a:prstGeom prst="rect">
            <a:avLst/>
          </a:prstGeom>
        </p:spPr>
      </p:pic>
      <p:pic>
        <p:nvPicPr>
          <p:cNvPr id="116815" name="Picture 116814" descr="A screenshot of a cell phone&#10;&#10;Description generated with very high confidence">
            <a:extLst>
              <a:ext uri="{FF2B5EF4-FFF2-40B4-BE49-F238E27FC236}">
                <a16:creationId xmlns:a16="http://schemas.microsoft.com/office/drawing/2014/main" id="{C22101EF-B65E-419A-96F0-5482FBC8B4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9459" y="930537"/>
            <a:ext cx="3117683" cy="5542547"/>
          </a:xfrm>
          <a:prstGeom prst="rect">
            <a:avLst/>
          </a:prstGeom>
        </p:spPr>
      </p:pic>
      <p:pic>
        <p:nvPicPr>
          <p:cNvPr id="116817" name="Picture 116816" descr="A screenshot of a cell phone&#10;&#10;Description generated with very high confidence">
            <a:extLst>
              <a:ext uri="{FF2B5EF4-FFF2-40B4-BE49-F238E27FC236}">
                <a16:creationId xmlns:a16="http://schemas.microsoft.com/office/drawing/2014/main" id="{568B9362-C22F-4B4A-845E-F9EF1FF87C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9997" y="930535"/>
            <a:ext cx="3117683" cy="5542547"/>
          </a:xfrm>
          <a:prstGeom prst="rect">
            <a:avLst/>
          </a:prstGeom>
        </p:spPr>
      </p:pic>
      <p:pic>
        <p:nvPicPr>
          <p:cNvPr id="116819" name="Picture 116818" descr="A screenshot of a cell phone&#10;&#10;Description generated with very high confidence">
            <a:extLst>
              <a:ext uri="{FF2B5EF4-FFF2-40B4-BE49-F238E27FC236}">
                <a16:creationId xmlns:a16="http://schemas.microsoft.com/office/drawing/2014/main" id="{C7E9CA75-91AC-4A44-A760-AAE6EF099F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52441" y="930533"/>
            <a:ext cx="3117683" cy="5542547"/>
          </a:xfrm>
          <a:prstGeom prst="rect">
            <a:avLst/>
          </a:prstGeom>
        </p:spPr>
      </p:pic>
      <p:pic>
        <p:nvPicPr>
          <p:cNvPr id="116821" name="Picture 116820" descr="A screenshot of a cell phone&#10;&#10;Description generated with very high confidence">
            <a:extLst>
              <a:ext uri="{FF2B5EF4-FFF2-40B4-BE49-F238E27FC236}">
                <a16:creationId xmlns:a16="http://schemas.microsoft.com/office/drawing/2014/main" id="{EBE9D11A-5CC3-4E52-8E02-D893D3061A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26475" y="915130"/>
            <a:ext cx="3117683" cy="5542547"/>
          </a:xfrm>
          <a:prstGeom prst="rect">
            <a:avLst/>
          </a:prstGeom>
        </p:spPr>
      </p:pic>
      <p:pic>
        <p:nvPicPr>
          <p:cNvPr id="116823" name="Picture 116822" descr="A screenshot of a cell phone&#10;&#10;Description generated with very high confidence">
            <a:extLst>
              <a:ext uri="{FF2B5EF4-FFF2-40B4-BE49-F238E27FC236}">
                <a16:creationId xmlns:a16="http://schemas.microsoft.com/office/drawing/2014/main" id="{5E077D84-93F2-4EF6-B66E-68ABCFD433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4411" y="942865"/>
            <a:ext cx="3117683" cy="5542547"/>
          </a:xfrm>
          <a:prstGeom prst="rect">
            <a:avLst/>
          </a:prstGeom>
        </p:spPr>
      </p:pic>
      <p:grpSp>
        <p:nvGrpSpPr>
          <p:cNvPr id="116856" name="Group 116855">
            <a:extLst>
              <a:ext uri="{FF2B5EF4-FFF2-40B4-BE49-F238E27FC236}">
                <a16:creationId xmlns:a16="http://schemas.microsoft.com/office/drawing/2014/main" id="{59274406-8ED7-4CED-A448-5B6B0AB6ED73}"/>
              </a:ext>
            </a:extLst>
          </p:cNvPr>
          <p:cNvGrpSpPr/>
          <p:nvPr/>
        </p:nvGrpSpPr>
        <p:grpSpPr>
          <a:xfrm>
            <a:off x="1569378" y="942865"/>
            <a:ext cx="3117683" cy="5542547"/>
            <a:chOff x="3412440" y="841080"/>
            <a:chExt cx="3117683" cy="5542547"/>
          </a:xfrm>
        </p:grpSpPr>
        <p:pic>
          <p:nvPicPr>
            <p:cNvPr id="116825" name="Picture 116824" descr="A screenshot of a cell phone&#10;&#10;Description generated with very high confidence">
              <a:extLst>
                <a:ext uri="{FF2B5EF4-FFF2-40B4-BE49-F238E27FC236}">
                  <a16:creationId xmlns:a16="http://schemas.microsoft.com/office/drawing/2014/main" id="{61F19E5E-08A3-4EFD-B0BF-2F5DE75D29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12440" y="841080"/>
              <a:ext cx="3117683" cy="5542547"/>
            </a:xfrm>
            <a:prstGeom prst="rect">
              <a:avLst/>
            </a:prstGeom>
          </p:spPr>
        </p:pic>
        <p:sp>
          <p:nvSpPr>
            <p:cNvPr id="116854" name="TextBox 116853">
              <a:extLst>
                <a:ext uri="{FF2B5EF4-FFF2-40B4-BE49-F238E27FC236}">
                  <a16:creationId xmlns:a16="http://schemas.microsoft.com/office/drawing/2014/main" id="{93361C99-3DB1-4630-8604-77264BBB1BD8}"/>
                </a:ext>
              </a:extLst>
            </p:cNvPr>
            <p:cNvSpPr txBox="1"/>
            <p:nvPr/>
          </p:nvSpPr>
          <p:spPr>
            <a:xfrm>
              <a:off x="3514477" y="1706156"/>
              <a:ext cx="1836751" cy="369332"/>
            </a:xfrm>
            <a:prstGeom prst="rect">
              <a:avLst/>
            </a:prstGeom>
            <a:solidFill>
              <a:schemeClr val="bg1">
                <a:lumMod val="95000"/>
              </a:schemeClr>
            </a:solidFill>
          </p:spPr>
          <p:txBody>
            <a:bodyPr wrap="square" rtlCol="0">
              <a:spAutoFit/>
            </a:bodyPr>
            <a:lstStyle/>
            <a:p>
              <a:r>
                <a:rPr lang="en-GB" dirty="0"/>
                <a:t>Ratul Rana</a:t>
              </a:r>
            </a:p>
          </p:txBody>
        </p:sp>
        <p:pic>
          <p:nvPicPr>
            <p:cNvPr id="116855" name="Picture 116854">
              <a:extLst>
                <a:ext uri="{FF2B5EF4-FFF2-40B4-BE49-F238E27FC236}">
                  <a16:creationId xmlns:a16="http://schemas.microsoft.com/office/drawing/2014/main" id="{C09C2309-4EE0-4EF9-9B03-3AB952E85FCA}"/>
                </a:ext>
              </a:extLst>
            </p:cNvPr>
            <p:cNvPicPr>
              <a:picLocks noChangeAspect="1"/>
            </p:cNvPicPr>
            <p:nvPr/>
          </p:nvPicPr>
          <p:blipFill>
            <a:blip r:embed="rId14"/>
            <a:stretch>
              <a:fillRect/>
            </a:stretch>
          </p:blipFill>
          <p:spPr>
            <a:xfrm>
              <a:off x="5740842" y="1627687"/>
              <a:ext cx="674831" cy="738736"/>
            </a:xfrm>
            <a:prstGeom prst="rect">
              <a:avLst/>
            </a:prstGeom>
          </p:spPr>
        </p:pic>
      </p:grpSp>
      <p:pic>
        <p:nvPicPr>
          <p:cNvPr id="116827" name="Picture 116826" descr="A screenshot of a cell phone&#10;&#10;Description generated with very high confidence">
            <a:extLst>
              <a:ext uri="{FF2B5EF4-FFF2-40B4-BE49-F238E27FC236}">
                <a16:creationId xmlns:a16="http://schemas.microsoft.com/office/drawing/2014/main" id="{60AE77B8-41A1-4DAA-B446-F50AFA8CADC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8044" y="942865"/>
            <a:ext cx="3117683" cy="5542547"/>
          </a:xfrm>
          <a:prstGeom prst="rect">
            <a:avLst/>
          </a:prstGeom>
        </p:spPr>
      </p:pic>
      <p:grpSp>
        <p:nvGrpSpPr>
          <p:cNvPr id="116857" name="Group 116856">
            <a:extLst>
              <a:ext uri="{FF2B5EF4-FFF2-40B4-BE49-F238E27FC236}">
                <a16:creationId xmlns:a16="http://schemas.microsoft.com/office/drawing/2014/main" id="{3F5994D0-E793-4822-A32F-4159E9138E1F}"/>
              </a:ext>
            </a:extLst>
          </p:cNvPr>
          <p:cNvGrpSpPr/>
          <p:nvPr/>
        </p:nvGrpSpPr>
        <p:grpSpPr>
          <a:xfrm>
            <a:off x="5555292" y="1498146"/>
            <a:ext cx="5916566" cy="4431983"/>
            <a:chOff x="5555292" y="1498146"/>
            <a:chExt cx="5916566" cy="4431983"/>
          </a:xfrm>
        </p:grpSpPr>
        <p:sp>
          <p:nvSpPr>
            <p:cNvPr id="236" name="Rectangle 2">
              <a:extLst>
                <a:ext uri="{FF2B5EF4-FFF2-40B4-BE49-F238E27FC236}">
                  <a16:creationId xmlns:a16="http://schemas.microsoft.com/office/drawing/2014/main" id="{4A8FCE2F-BE8E-4E4A-8E6B-81CFF2A6CA03}"/>
                </a:ext>
              </a:extLst>
            </p:cNvPr>
            <p:cNvSpPr>
              <a:spLocks noChangeArrowheads="1"/>
            </p:cNvSpPr>
            <p:nvPr/>
          </p:nvSpPr>
          <p:spPr bwMode="auto">
            <a:xfrm>
              <a:off x="6096000" y="1498146"/>
              <a:ext cx="5375858"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spcBef>
                  <a:spcPct val="10000"/>
                </a:spcBef>
                <a:spcAft>
                  <a:spcPct val="10000"/>
                </a:spcAft>
              </a:pPr>
              <a:r>
                <a:rPr lang="en-SG" altLang="en-US" sz="2000" dirty="0">
                  <a:latin typeface="Tahoma" panose="020B0604030504040204" pitchFamily="34" charset="0"/>
                  <a:ea typeface="Tahoma" panose="020B0604030504040204" pitchFamily="34" charset="0"/>
                  <a:cs typeface="Tahoma" panose="020B0604030504040204" pitchFamily="34" charset="0"/>
                </a:rPr>
                <a:t>Reducing/eliminating risk of </a:t>
              </a:r>
              <a:r>
                <a:rPr lang="en-SG" altLang="en-US" sz="2000" b="1" dirty="0">
                  <a:latin typeface="Tahoma" panose="020B0604030504040204" pitchFamily="34" charset="0"/>
                  <a:ea typeface="Tahoma" panose="020B0604030504040204" pitchFamily="34" charset="0"/>
                  <a:cs typeface="Tahoma" panose="020B0604030504040204" pitchFamily="34" charset="0"/>
                </a:rPr>
                <a:t>identity fraud, document forgery</a:t>
              </a:r>
            </a:p>
            <a:p>
              <a:pPr eaLnBrk="1" hangingPunct="1">
                <a:spcBef>
                  <a:spcPct val="10000"/>
                </a:spcBef>
                <a:spcAft>
                  <a:spcPct val="10000"/>
                </a:spcAft>
              </a:pPr>
              <a:endParaRPr lang="en-SG" altLang="en-US" sz="2000" dirty="0">
                <a:latin typeface="Tahoma" panose="020B0604030504040204" pitchFamily="34" charset="0"/>
                <a:ea typeface="Tahoma" panose="020B0604030504040204" pitchFamily="34" charset="0"/>
                <a:cs typeface="Tahoma" panose="020B0604030504040204" pitchFamily="34" charset="0"/>
              </a:endParaRPr>
            </a:p>
            <a:p>
              <a:pPr eaLnBrk="1" hangingPunct="1">
                <a:spcBef>
                  <a:spcPct val="10000"/>
                </a:spcBef>
                <a:spcAft>
                  <a:spcPct val="10000"/>
                </a:spcAft>
              </a:pPr>
              <a:r>
                <a:rPr lang="en-SG" altLang="en-US" sz="2000" dirty="0">
                  <a:latin typeface="Tahoma" panose="020B0604030504040204" pitchFamily="34" charset="0"/>
                  <a:ea typeface="Tahoma" panose="020B0604030504040204" pitchFamily="34" charset="0"/>
                  <a:cs typeface="Tahoma" panose="020B0604030504040204" pitchFamily="34" charset="0"/>
                </a:rPr>
                <a:t>Turn-Around-Time reduced </a:t>
              </a:r>
              <a:r>
                <a:rPr lang="en-SG" altLang="en-US" sz="2000" b="1" dirty="0">
                  <a:latin typeface="Tahoma" panose="020B0604030504040204" pitchFamily="34" charset="0"/>
                  <a:ea typeface="Tahoma" panose="020B0604030504040204" pitchFamily="34" charset="0"/>
                  <a:cs typeface="Tahoma" panose="020B0604030504040204" pitchFamily="34" charset="0"/>
                </a:rPr>
                <a:t>from 2-3 days to 5 minutes</a:t>
              </a:r>
            </a:p>
            <a:p>
              <a:pPr eaLnBrk="1" hangingPunct="1">
                <a:spcBef>
                  <a:spcPct val="10000"/>
                </a:spcBef>
                <a:spcAft>
                  <a:spcPct val="10000"/>
                </a:spcAft>
              </a:pPr>
              <a:endParaRPr lang="en-SG" altLang="en-US" sz="2000" dirty="0">
                <a:latin typeface="Tahoma" panose="020B0604030504040204" pitchFamily="34" charset="0"/>
                <a:ea typeface="Tahoma" panose="020B0604030504040204" pitchFamily="34" charset="0"/>
                <a:cs typeface="Tahoma" panose="020B0604030504040204" pitchFamily="34" charset="0"/>
              </a:endParaRPr>
            </a:p>
            <a:p>
              <a:pPr eaLnBrk="1" hangingPunct="1">
                <a:spcBef>
                  <a:spcPct val="10000"/>
                </a:spcBef>
                <a:spcAft>
                  <a:spcPct val="10000"/>
                </a:spcAft>
              </a:pPr>
              <a:r>
                <a:rPr lang="en-SG" altLang="en-US" sz="2000" b="1" dirty="0">
                  <a:latin typeface="Tahoma" panose="020B0604030504040204" pitchFamily="34" charset="0"/>
                  <a:ea typeface="Tahoma" panose="020B0604030504040204" pitchFamily="34" charset="0"/>
                  <a:cs typeface="Tahoma" panose="020B0604030504040204" pitchFamily="34" charset="0"/>
                </a:rPr>
                <a:t>Reduction in the cost of customer on-boarding/acquisition</a:t>
              </a:r>
              <a:r>
                <a:rPr lang="en-SG" altLang="en-US" sz="2000" dirty="0">
                  <a:latin typeface="Tahoma" panose="020B0604030504040204" pitchFamily="34" charset="0"/>
                  <a:ea typeface="Tahoma" panose="020B0604030504040204" pitchFamily="34" charset="0"/>
                  <a:cs typeface="Tahoma" panose="020B0604030504040204" pitchFamily="34" charset="0"/>
                </a:rPr>
                <a:t> by 2-3 per cent </a:t>
              </a:r>
              <a:r>
                <a:rPr lang="en-US" altLang="en-US" sz="2000" dirty="0">
                  <a:latin typeface="Tahoma" panose="020B0604030504040204" pitchFamily="34" charset="0"/>
                  <a:ea typeface="Tahoma" panose="020B0604030504040204" pitchFamily="34" charset="0"/>
                  <a:cs typeface="Tahoma" panose="020B0604030504040204" pitchFamily="34" charset="0"/>
                </a:rPr>
                <a:t> </a:t>
              </a:r>
            </a:p>
            <a:p>
              <a:pPr eaLnBrk="1" hangingPunct="1">
                <a:spcBef>
                  <a:spcPct val="10000"/>
                </a:spcBef>
                <a:spcAft>
                  <a:spcPct val="10000"/>
                </a:spcAft>
                <a:buFont typeface="Wingdings" pitchFamily="2" charset="2"/>
                <a:buNone/>
              </a:pPr>
              <a:endParaRPr lang="en-SG" altLang="en-US" sz="2000" dirty="0">
                <a:latin typeface="Tahoma" panose="020B0604030504040204" pitchFamily="34" charset="0"/>
                <a:ea typeface="Tahoma" panose="020B0604030504040204" pitchFamily="34" charset="0"/>
                <a:cs typeface="Tahoma" panose="020B0604030504040204" pitchFamily="34" charset="0"/>
              </a:endParaRPr>
            </a:p>
            <a:p>
              <a:pPr algn="just" eaLnBrk="1" hangingPunct="1">
                <a:lnSpc>
                  <a:spcPct val="100000"/>
                </a:lnSpc>
                <a:buFont typeface="Wingdings" pitchFamily="2" charset="2"/>
                <a:buNone/>
              </a:pPr>
              <a:r>
                <a:rPr lang="en-SG" altLang="en-US" sz="2000" dirty="0">
                  <a:latin typeface="Tahoma" panose="020B0604030504040204" pitchFamily="34" charset="0"/>
                  <a:ea typeface="Tahoma" panose="020B0604030504040204" pitchFamily="34" charset="0"/>
                  <a:cs typeface="Tahoma" panose="020B0604030504040204" pitchFamily="34" charset="0"/>
                </a:rPr>
                <a:t>Aadhaar enabled e-KYC estimated to help banks and telecom operators </a:t>
              </a:r>
              <a:r>
                <a:rPr lang="en-SG" altLang="en-US" sz="2000" b="1" dirty="0">
                  <a:latin typeface="Tahoma" panose="020B0604030504040204" pitchFamily="34" charset="0"/>
                  <a:ea typeface="Tahoma" panose="020B0604030504040204" pitchFamily="34" charset="0"/>
                  <a:cs typeface="Tahoma" panose="020B0604030504040204" pitchFamily="34" charset="0"/>
                </a:rPr>
                <a:t>save </a:t>
              </a:r>
              <a:r>
                <a:rPr lang="en-SG" altLang="en-US" sz="2000" b="1" dirty="0" err="1">
                  <a:latin typeface="Tahoma" panose="020B0604030504040204" pitchFamily="34" charset="0"/>
                  <a:ea typeface="Tahoma" panose="020B0604030504040204" pitchFamily="34" charset="0"/>
                  <a:cs typeface="Tahoma" panose="020B0604030504040204" pitchFamily="34" charset="0"/>
                </a:rPr>
                <a:t>upto</a:t>
              </a:r>
              <a:r>
                <a:rPr lang="en-SG" altLang="en-US" sz="2000" b="1" dirty="0">
                  <a:latin typeface="Tahoma" panose="020B0604030504040204" pitchFamily="34" charset="0"/>
                  <a:ea typeface="Tahoma" panose="020B0604030504040204" pitchFamily="34" charset="0"/>
                  <a:cs typeface="Tahoma" panose="020B0604030504040204" pitchFamily="34" charset="0"/>
                </a:rPr>
                <a:t> US$1.5 billion additional costs </a:t>
              </a:r>
              <a:r>
                <a:rPr lang="en-SG" altLang="en-US" sz="2000" dirty="0">
                  <a:latin typeface="Tahoma" panose="020B0604030504040204" pitchFamily="34" charset="0"/>
                  <a:ea typeface="Tahoma" panose="020B0604030504040204" pitchFamily="34" charset="0"/>
                  <a:cs typeface="Tahoma" panose="020B0604030504040204" pitchFamily="34" charset="0"/>
                </a:rPr>
                <a:t>over the next 5 years </a:t>
              </a:r>
              <a:endParaRPr lang="en-US" altLang="en-US" sz="2000" b="1" u="sng" dirty="0">
                <a:latin typeface="Tahoma" panose="020B0604030504040204" pitchFamily="34" charset="0"/>
                <a:ea typeface="Tahoma" panose="020B0604030504040204" pitchFamily="34" charset="0"/>
                <a:cs typeface="Tahoma" panose="020B0604030504040204" pitchFamily="34" charset="0"/>
              </a:endParaRPr>
            </a:p>
          </p:txBody>
        </p:sp>
        <p:sp>
          <p:nvSpPr>
            <p:cNvPr id="237" name="Freeform 58">
              <a:extLst>
                <a:ext uri="{FF2B5EF4-FFF2-40B4-BE49-F238E27FC236}">
                  <a16:creationId xmlns:a16="http://schemas.microsoft.com/office/drawing/2014/main" id="{02EE8925-2F9C-49A8-B413-A7256EEDAD09}"/>
                </a:ext>
              </a:extLst>
            </p:cNvPr>
            <p:cNvSpPr>
              <a:spLocks noEditPoints="1"/>
            </p:cNvSpPr>
            <p:nvPr/>
          </p:nvSpPr>
          <p:spPr bwMode="auto">
            <a:xfrm>
              <a:off x="5555292" y="1680452"/>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sp>
          <p:nvSpPr>
            <p:cNvPr id="238" name="Freeform 58">
              <a:extLst>
                <a:ext uri="{FF2B5EF4-FFF2-40B4-BE49-F238E27FC236}">
                  <a16:creationId xmlns:a16="http://schemas.microsoft.com/office/drawing/2014/main" id="{16D9ED6E-2671-4C9E-9291-6DE74CF193D1}"/>
                </a:ext>
              </a:extLst>
            </p:cNvPr>
            <p:cNvSpPr>
              <a:spLocks noEditPoints="1"/>
            </p:cNvSpPr>
            <p:nvPr/>
          </p:nvSpPr>
          <p:spPr bwMode="auto">
            <a:xfrm>
              <a:off x="5555292" y="2662403"/>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sp>
          <p:nvSpPr>
            <p:cNvPr id="239" name="Freeform 58">
              <a:extLst>
                <a:ext uri="{FF2B5EF4-FFF2-40B4-BE49-F238E27FC236}">
                  <a16:creationId xmlns:a16="http://schemas.microsoft.com/office/drawing/2014/main" id="{6465365C-A3CC-4AB9-8F6A-C9D050FFCFDA}"/>
                </a:ext>
              </a:extLst>
            </p:cNvPr>
            <p:cNvSpPr>
              <a:spLocks noEditPoints="1"/>
            </p:cNvSpPr>
            <p:nvPr/>
          </p:nvSpPr>
          <p:spPr bwMode="auto">
            <a:xfrm>
              <a:off x="5555292" y="3714137"/>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sp>
          <p:nvSpPr>
            <p:cNvPr id="240" name="Freeform 58">
              <a:extLst>
                <a:ext uri="{FF2B5EF4-FFF2-40B4-BE49-F238E27FC236}">
                  <a16:creationId xmlns:a16="http://schemas.microsoft.com/office/drawing/2014/main" id="{ECDDCFA9-1F66-4B3B-8746-1DE2EC4D47C0}"/>
                </a:ext>
              </a:extLst>
            </p:cNvPr>
            <p:cNvSpPr>
              <a:spLocks noEditPoints="1"/>
            </p:cNvSpPr>
            <p:nvPr/>
          </p:nvSpPr>
          <p:spPr bwMode="auto">
            <a:xfrm>
              <a:off x="5555292" y="4693083"/>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grpSp>
      <p:sp>
        <p:nvSpPr>
          <p:cNvPr id="3" name="Arrow: Left 2">
            <a:extLst>
              <a:ext uri="{FF2B5EF4-FFF2-40B4-BE49-F238E27FC236}">
                <a16:creationId xmlns:a16="http://schemas.microsoft.com/office/drawing/2014/main" id="{4273F013-5A6D-43C9-87C2-02913198DCE4}"/>
              </a:ext>
            </a:extLst>
          </p:cNvPr>
          <p:cNvSpPr/>
          <p:nvPr/>
        </p:nvSpPr>
        <p:spPr>
          <a:xfrm>
            <a:off x="4703997" y="773749"/>
            <a:ext cx="851295" cy="551617"/>
          </a:xfrm>
          <a:prstGeom prst="lef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3691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8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8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8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8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68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68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68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68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68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68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68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685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168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16857"/>
                                        </p:tgtEl>
                                        <p:attrNameLst>
                                          <p:attrName>style.visibility</p:attrName>
                                        </p:attrNameLst>
                                      </p:cBhvr>
                                      <p:to>
                                        <p:strVal val="visible"/>
                                      </p:to>
                                    </p:set>
                                    <p:animEffect transition="in" filter="fade">
                                      <p:cBhvr>
                                        <p:cTn id="61" dur="500"/>
                                        <p:tgtEl>
                                          <p:spTgt spid="116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
          <p:cNvSpPr>
            <a:spLocks noChangeArrowheads="1"/>
          </p:cNvSpPr>
          <p:nvPr/>
        </p:nvSpPr>
        <p:spPr bwMode="auto">
          <a:xfrm>
            <a:off x="1816100" y="836614"/>
            <a:ext cx="852805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spcBef>
                <a:spcPct val="10000"/>
              </a:spcBef>
              <a:spcAft>
                <a:spcPct val="10000"/>
              </a:spcAft>
              <a:buFont typeface="Wingdings" pitchFamily="2" charset="2"/>
              <a:buNone/>
            </a:pPr>
            <a:endParaRPr lang="en-SG" altLang="en-US" sz="1100">
              <a:latin typeface="Tahoma" pitchFamily="34" charset="0"/>
            </a:endParaRPr>
          </a:p>
          <a:p>
            <a:pPr eaLnBrk="1" hangingPunct="1">
              <a:spcBef>
                <a:spcPct val="10000"/>
              </a:spcBef>
              <a:spcAft>
                <a:spcPct val="10000"/>
              </a:spcAft>
              <a:buFont typeface="Wingdings" pitchFamily="2" charset="2"/>
              <a:buNone/>
            </a:pPr>
            <a:r>
              <a:rPr lang="en-SG" altLang="en-US" sz="1100">
                <a:latin typeface="Tahoma" pitchFamily="34" charset="0"/>
              </a:rPr>
              <a:t> </a:t>
            </a:r>
            <a:endParaRPr lang="en-SG" altLang="en-US" sz="1100">
              <a:latin typeface="Arial" charset="0"/>
              <a:cs typeface="Arial" charset="0"/>
            </a:endParaRPr>
          </a:p>
          <a:p>
            <a:pPr eaLnBrk="1" hangingPunct="1">
              <a:spcBef>
                <a:spcPct val="10000"/>
              </a:spcBef>
              <a:spcAft>
                <a:spcPct val="10000"/>
              </a:spcAft>
              <a:buFont typeface="Wingdings" pitchFamily="2" charset="2"/>
              <a:buNone/>
            </a:pPr>
            <a:endParaRPr lang="en-US" altLang="ja-JP">
              <a:solidFill>
                <a:srgbClr val="292929"/>
              </a:solidFill>
              <a:latin typeface="Arial" charset="0"/>
              <a:cs typeface="Arial" charset="0"/>
            </a:endParaRPr>
          </a:p>
          <a:p>
            <a:pPr eaLnBrk="1" hangingPunct="1">
              <a:spcBef>
                <a:spcPct val="10000"/>
              </a:spcBef>
              <a:spcAft>
                <a:spcPct val="10000"/>
              </a:spcAft>
              <a:buFont typeface="Wingdings" pitchFamily="2" charset="2"/>
              <a:buNone/>
            </a:pPr>
            <a:endParaRPr lang="en-US" altLang="ja-JP">
              <a:solidFill>
                <a:srgbClr val="292929"/>
              </a:solidFill>
              <a:latin typeface="Arial" charset="0"/>
              <a:cs typeface="Arial" charset="0"/>
            </a:endParaRPr>
          </a:p>
        </p:txBody>
      </p:sp>
      <p:sp>
        <p:nvSpPr>
          <p:cNvPr id="114692" name="Rectangle 17"/>
          <p:cNvSpPr>
            <a:spLocks noChangeArrowheads="1"/>
          </p:cNvSpPr>
          <p:nvPr/>
        </p:nvSpPr>
        <p:spPr bwMode="auto">
          <a:xfrm>
            <a:off x="4102100" y="1155682"/>
            <a:ext cx="181822"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a:spcBef>
                <a:spcPct val="10000"/>
              </a:spcBef>
              <a:spcAft>
                <a:spcPct val="10000"/>
              </a:spcAft>
            </a:pPr>
            <a:endParaRPr lang="en-US" altLang="en-US">
              <a:latin typeface="Tahoma" pitchFamily="34" charset="0"/>
            </a:endParaRPr>
          </a:p>
        </p:txBody>
      </p:sp>
      <p:sp>
        <p:nvSpPr>
          <p:cNvPr id="10" name="Rectangle 9">
            <a:extLst>
              <a:ext uri="{FF2B5EF4-FFF2-40B4-BE49-F238E27FC236}">
                <a16:creationId xmlns:a16="http://schemas.microsoft.com/office/drawing/2014/main" id="{4C8ECBEA-619C-41F1-BB2E-0DC344BEE717}"/>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CECE78E-A660-4992-8CEB-1AB2495912CF}"/>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
            <a:extLst>
              <a:ext uri="{FF2B5EF4-FFF2-40B4-BE49-F238E27FC236}">
                <a16:creationId xmlns:a16="http://schemas.microsoft.com/office/drawing/2014/main" id="{87B17265-14BE-4393-9904-46D2DDF21743}"/>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‘AADHAAR’ Ecosystem : How does it work?</a:t>
            </a:r>
          </a:p>
        </p:txBody>
      </p:sp>
      <p:pic>
        <p:nvPicPr>
          <p:cNvPr id="6" name="Picture 5">
            <a:extLst>
              <a:ext uri="{FF2B5EF4-FFF2-40B4-BE49-F238E27FC236}">
                <a16:creationId xmlns:a16="http://schemas.microsoft.com/office/drawing/2014/main" id="{FE66BB66-ECD1-476A-B638-32232A9A8FE3}"/>
              </a:ext>
            </a:extLst>
          </p:cNvPr>
          <p:cNvPicPr>
            <a:picLocks noChangeAspect="1"/>
          </p:cNvPicPr>
          <p:nvPr/>
        </p:nvPicPr>
        <p:blipFill>
          <a:blip r:embed="rId2"/>
          <a:stretch>
            <a:fillRect/>
          </a:stretch>
        </p:blipFill>
        <p:spPr>
          <a:xfrm>
            <a:off x="3273712" y="2840372"/>
            <a:ext cx="695325" cy="657225"/>
          </a:xfrm>
          <a:prstGeom prst="rect">
            <a:avLst/>
          </a:prstGeom>
        </p:spPr>
      </p:pic>
      <p:pic>
        <p:nvPicPr>
          <p:cNvPr id="7" name="Picture 6">
            <a:extLst>
              <a:ext uri="{FF2B5EF4-FFF2-40B4-BE49-F238E27FC236}">
                <a16:creationId xmlns:a16="http://schemas.microsoft.com/office/drawing/2014/main" id="{8EECCF47-DAEA-4C1C-80C0-DD11101064E9}"/>
              </a:ext>
            </a:extLst>
          </p:cNvPr>
          <p:cNvPicPr>
            <a:picLocks noChangeAspect="1"/>
          </p:cNvPicPr>
          <p:nvPr/>
        </p:nvPicPr>
        <p:blipFill>
          <a:blip r:embed="rId3"/>
          <a:stretch>
            <a:fillRect/>
          </a:stretch>
        </p:blipFill>
        <p:spPr>
          <a:xfrm>
            <a:off x="5815226" y="2910550"/>
            <a:ext cx="609600" cy="657225"/>
          </a:xfrm>
          <a:prstGeom prst="rect">
            <a:avLst/>
          </a:prstGeom>
        </p:spPr>
      </p:pic>
      <p:pic>
        <p:nvPicPr>
          <p:cNvPr id="8" name="Picture 7">
            <a:extLst>
              <a:ext uri="{FF2B5EF4-FFF2-40B4-BE49-F238E27FC236}">
                <a16:creationId xmlns:a16="http://schemas.microsoft.com/office/drawing/2014/main" id="{B2ADCC64-CC98-4E96-92F5-8BAF4C8CC089}"/>
              </a:ext>
            </a:extLst>
          </p:cNvPr>
          <p:cNvPicPr>
            <a:picLocks noChangeAspect="1"/>
          </p:cNvPicPr>
          <p:nvPr/>
        </p:nvPicPr>
        <p:blipFill>
          <a:blip r:embed="rId4"/>
          <a:stretch>
            <a:fillRect/>
          </a:stretch>
        </p:blipFill>
        <p:spPr>
          <a:xfrm>
            <a:off x="8165242" y="2910550"/>
            <a:ext cx="533400" cy="704850"/>
          </a:xfrm>
          <a:prstGeom prst="rect">
            <a:avLst/>
          </a:prstGeom>
        </p:spPr>
      </p:pic>
      <p:pic>
        <p:nvPicPr>
          <p:cNvPr id="9" name="Picture 8">
            <a:extLst>
              <a:ext uri="{FF2B5EF4-FFF2-40B4-BE49-F238E27FC236}">
                <a16:creationId xmlns:a16="http://schemas.microsoft.com/office/drawing/2014/main" id="{9A32D72D-9FB2-47CD-9CDD-02570CF4F1BA}"/>
              </a:ext>
            </a:extLst>
          </p:cNvPr>
          <p:cNvPicPr>
            <a:picLocks noChangeAspect="1"/>
          </p:cNvPicPr>
          <p:nvPr/>
        </p:nvPicPr>
        <p:blipFill>
          <a:blip r:embed="rId5"/>
          <a:stretch>
            <a:fillRect/>
          </a:stretch>
        </p:blipFill>
        <p:spPr>
          <a:xfrm>
            <a:off x="10627318" y="2553361"/>
            <a:ext cx="971550" cy="990600"/>
          </a:xfrm>
          <a:prstGeom prst="rect">
            <a:avLst/>
          </a:prstGeom>
        </p:spPr>
      </p:pic>
      <p:sp>
        <p:nvSpPr>
          <p:cNvPr id="20" name="Freeform 340">
            <a:extLst>
              <a:ext uri="{FF2B5EF4-FFF2-40B4-BE49-F238E27FC236}">
                <a16:creationId xmlns:a16="http://schemas.microsoft.com/office/drawing/2014/main" id="{BDBF568D-4253-4413-94FB-A4059554C9B4}"/>
              </a:ext>
            </a:extLst>
          </p:cNvPr>
          <p:cNvSpPr>
            <a:spLocks noEditPoints="1"/>
          </p:cNvSpPr>
          <p:nvPr/>
        </p:nvSpPr>
        <p:spPr bwMode="auto">
          <a:xfrm>
            <a:off x="1230063" y="2296635"/>
            <a:ext cx="501232" cy="1200962"/>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Title 1">
            <a:extLst>
              <a:ext uri="{FF2B5EF4-FFF2-40B4-BE49-F238E27FC236}">
                <a16:creationId xmlns:a16="http://schemas.microsoft.com/office/drawing/2014/main" id="{92B950D0-12C8-47D8-9F32-567E3AA0C7F6}"/>
              </a:ext>
            </a:extLst>
          </p:cNvPr>
          <p:cNvSpPr txBox="1">
            <a:spLocks/>
          </p:cNvSpPr>
          <p:nvPr/>
        </p:nvSpPr>
        <p:spPr>
          <a:xfrm>
            <a:off x="460993" y="3567775"/>
            <a:ext cx="1517824"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1800" b="1" dirty="0">
                <a:solidFill>
                  <a:srgbClr val="003300"/>
                </a:solidFill>
                <a:latin typeface="Tahoma" pitchFamily="34" charset="0"/>
                <a:cs typeface="Tahoma" pitchFamily="34" charset="0"/>
              </a:rPr>
              <a:t>‘AADHAAR’ </a:t>
            </a:r>
          </a:p>
          <a:p>
            <a:pPr algn="ctr"/>
            <a:r>
              <a:rPr lang="en-GB" altLang="en-US" sz="1800" b="1" dirty="0">
                <a:solidFill>
                  <a:srgbClr val="003300"/>
                </a:solidFill>
                <a:latin typeface="Tahoma" pitchFamily="34" charset="0"/>
                <a:cs typeface="Tahoma" pitchFamily="34" charset="0"/>
              </a:rPr>
              <a:t>holder</a:t>
            </a:r>
          </a:p>
        </p:txBody>
      </p:sp>
      <p:pic>
        <p:nvPicPr>
          <p:cNvPr id="22" name="Picture 2" descr="R:\001.Planning\Ratul - Transferred from AGMD\India - passed to PDAPD\Ratul\Research\Research with JRI\NBC\DATA files\01122017095819-0001.jpg">
            <a:extLst>
              <a:ext uri="{FF2B5EF4-FFF2-40B4-BE49-F238E27FC236}">
                <a16:creationId xmlns:a16="http://schemas.microsoft.com/office/drawing/2014/main" id="{B767A57B-620B-494E-B2AF-B95B7A5408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3124"/>
          <a:stretch>
            <a:fillRect/>
          </a:stretch>
        </p:blipFill>
        <p:spPr bwMode="auto">
          <a:xfrm>
            <a:off x="380808" y="1872492"/>
            <a:ext cx="719267" cy="16266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1">
            <a:extLst>
              <a:ext uri="{FF2B5EF4-FFF2-40B4-BE49-F238E27FC236}">
                <a16:creationId xmlns:a16="http://schemas.microsoft.com/office/drawing/2014/main" id="{B26D7134-2B7D-472F-849A-705CBBBABED0}"/>
              </a:ext>
            </a:extLst>
          </p:cNvPr>
          <p:cNvSpPr txBox="1">
            <a:spLocks/>
          </p:cNvSpPr>
          <p:nvPr/>
        </p:nvSpPr>
        <p:spPr>
          <a:xfrm>
            <a:off x="2539603" y="3567775"/>
            <a:ext cx="1938466"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1800" b="1" dirty="0">
                <a:solidFill>
                  <a:srgbClr val="003300"/>
                </a:solidFill>
                <a:latin typeface="Tahoma" pitchFamily="34" charset="0"/>
                <a:cs typeface="Tahoma" pitchFamily="34" charset="0"/>
              </a:rPr>
              <a:t>Authentication Device</a:t>
            </a:r>
          </a:p>
        </p:txBody>
      </p:sp>
      <p:sp>
        <p:nvSpPr>
          <p:cNvPr id="25" name="Title 1">
            <a:extLst>
              <a:ext uri="{FF2B5EF4-FFF2-40B4-BE49-F238E27FC236}">
                <a16:creationId xmlns:a16="http://schemas.microsoft.com/office/drawing/2014/main" id="{03B2FAAD-C1B9-4505-83C2-D834D1887CA8}"/>
              </a:ext>
            </a:extLst>
          </p:cNvPr>
          <p:cNvSpPr txBox="1">
            <a:spLocks/>
          </p:cNvSpPr>
          <p:nvPr/>
        </p:nvSpPr>
        <p:spPr>
          <a:xfrm>
            <a:off x="5100585" y="3579585"/>
            <a:ext cx="1938466"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1800" b="1" dirty="0">
                <a:solidFill>
                  <a:srgbClr val="003300"/>
                </a:solidFill>
                <a:latin typeface="Tahoma" pitchFamily="34" charset="0"/>
                <a:cs typeface="Tahoma" pitchFamily="34" charset="0"/>
              </a:rPr>
              <a:t>Authentication User Agency</a:t>
            </a:r>
          </a:p>
        </p:txBody>
      </p:sp>
      <p:sp>
        <p:nvSpPr>
          <p:cNvPr id="26" name="Title 1">
            <a:extLst>
              <a:ext uri="{FF2B5EF4-FFF2-40B4-BE49-F238E27FC236}">
                <a16:creationId xmlns:a16="http://schemas.microsoft.com/office/drawing/2014/main" id="{4690CC81-5F5C-40D1-83F8-3B1415858D61}"/>
              </a:ext>
            </a:extLst>
          </p:cNvPr>
          <p:cNvSpPr txBox="1">
            <a:spLocks/>
          </p:cNvSpPr>
          <p:nvPr/>
        </p:nvSpPr>
        <p:spPr>
          <a:xfrm>
            <a:off x="7462709" y="3567775"/>
            <a:ext cx="1938466"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1800" b="1" dirty="0">
                <a:solidFill>
                  <a:srgbClr val="003300"/>
                </a:solidFill>
                <a:latin typeface="Tahoma" pitchFamily="34" charset="0"/>
                <a:cs typeface="Tahoma" pitchFamily="34" charset="0"/>
              </a:rPr>
              <a:t>Authentication Service Agency</a:t>
            </a:r>
          </a:p>
        </p:txBody>
      </p:sp>
      <p:sp>
        <p:nvSpPr>
          <p:cNvPr id="27" name="Title 1">
            <a:extLst>
              <a:ext uri="{FF2B5EF4-FFF2-40B4-BE49-F238E27FC236}">
                <a16:creationId xmlns:a16="http://schemas.microsoft.com/office/drawing/2014/main" id="{BFA56E2E-CC63-4C19-8E04-1876376825A9}"/>
              </a:ext>
            </a:extLst>
          </p:cNvPr>
          <p:cNvSpPr txBox="1">
            <a:spLocks/>
          </p:cNvSpPr>
          <p:nvPr/>
        </p:nvSpPr>
        <p:spPr>
          <a:xfrm>
            <a:off x="10072338" y="3567775"/>
            <a:ext cx="1938466"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1800" b="1" dirty="0">
                <a:solidFill>
                  <a:srgbClr val="003300"/>
                </a:solidFill>
                <a:latin typeface="Tahoma" pitchFamily="34" charset="0"/>
                <a:cs typeface="Tahoma" pitchFamily="34" charset="0"/>
              </a:rPr>
              <a:t>Central Database</a:t>
            </a:r>
          </a:p>
        </p:txBody>
      </p:sp>
      <p:cxnSp>
        <p:nvCxnSpPr>
          <p:cNvPr id="14" name="Straight Arrow Connector 13">
            <a:extLst>
              <a:ext uri="{FF2B5EF4-FFF2-40B4-BE49-F238E27FC236}">
                <a16:creationId xmlns:a16="http://schemas.microsoft.com/office/drawing/2014/main" id="{3FBBBAD2-4F4A-4F77-8F9A-09178C1E5451}"/>
              </a:ext>
            </a:extLst>
          </p:cNvPr>
          <p:cNvCxnSpPr>
            <a:cxnSpLocks/>
          </p:cNvCxnSpPr>
          <p:nvPr/>
        </p:nvCxnSpPr>
        <p:spPr>
          <a:xfrm>
            <a:off x="1816100" y="3123092"/>
            <a:ext cx="142943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87AEA72-527E-45C3-93F9-55E98C377592}"/>
              </a:ext>
            </a:extLst>
          </p:cNvPr>
          <p:cNvCxnSpPr>
            <a:cxnSpLocks/>
          </p:cNvCxnSpPr>
          <p:nvPr/>
        </p:nvCxnSpPr>
        <p:spPr>
          <a:xfrm>
            <a:off x="4073750" y="3126634"/>
            <a:ext cx="142943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5D7E00B-D420-47A8-84EB-1DB301B5F154}"/>
              </a:ext>
            </a:extLst>
          </p:cNvPr>
          <p:cNvCxnSpPr>
            <a:cxnSpLocks/>
          </p:cNvCxnSpPr>
          <p:nvPr/>
        </p:nvCxnSpPr>
        <p:spPr>
          <a:xfrm>
            <a:off x="6551639" y="3127295"/>
            <a:ext cx="142943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8CF88A3-E8A8-4651-8D46-8C81D927F2C5}"/>
              </a:ext>
            </a:extLst>
          </p:cNvPr>
          <p:cNvCxnSpPr>
            <a:cxnSpLocks/>
          </p:cNvCxnSpPr>
          <p:nvPr/>
        </p:nvCxnSpPr>
        <p:spPr>
          <a:xfrm>
            <a:off x="9000675" y="3130835"/>
            <a:ext cx="142943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D955E2D-71CF-4688-AC78-6679BEFD97C3}"/>
              </a:ext>
            </a:extLst>
          </p:cNvPr>
          <p:cNvCxnSpPr>
            <a:cxnSpLocks/>
          </p:cNvCxnSpPr>
          <p:nvPr/>
        </p:nvCxnSpPr>
        <p:spPr>
          <a:xfrm flipH="1">
            <a:off x="9004214" y="3283235"/>
            <a:ext cx="1429434"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15D6420-BD9B-4F85-BD1F-7503D9578300}"/>
              </a:ext>
            </a:extLst>
          </p:cNvPr>
          <p:cNvCxnSpPr>
            <a:cxnSpLocks/>
          </p:cNvCxnSpPr>
          <p:nvPr/>
        </p:nvCxnSpPr>
        <p:spPr>
          <a:xfrm flipH="1">
            <a:off x="6572893" y="3286774"/>
            <a:ext cx="1429434"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8" name="Title 1">
            <a:extLst>
              <a:ext uri="{FF2B5EF4-FFF2-40B4-BE49-F238E27FC236}">
                <a16:creationId xmlns:a16="http://schemas.microsoft.com/office/drawing/2014/main" id="{88C47B27-10DD-4C8B-95D2-1AE1276EA805}"/>
              </a:ext>
            </a:extLst>
          </p:cNvPr>
          <p:cNvSpPr txBox="1">
            <a:spLocks/>
          </p:cNvSpPr>
          <p:nvPr/>
        </p:nvSpPr>
        <p:spPr>
          <a:xfrm>
            <a:off x="2432903" y="4067721"/>
            <a:ext cx="2455853"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Wingdings" panose="05000000000000000000" pitchFamily="2" charset="2"/>
              <a:buChar char="§"/>
            </a:pPr>
            <a:r>
              <a:rPr lang="en-GB" altLang="en-US" sz="1400" dirty="0">
                <a:solidFill>
                  <a:srgbClr val="003300"/>
                </a:solidFill>
                <a:latin typeface="Tahoma" pitchFamily="34" charset="0"/>
                <a:cs typeface="Tahoma" pitchFamily="34" charset="0"/>
              </a:rPr>
              <a:t>Computer kiosk</a:t>
            </a:r>
          </a:p>
          <a:p>
            <a:pPr marL="285750" indent="-285750">
              <a:buFont typeface="Wingdings" panose="05000000000000000000" pitchFamily="2" charset="2"/>
              <a:buChar char="§"/>
            </a:pPr>
            <a:r>
              <a:rPr lang="en-GB" altLang="en-US" sz="1400" dirty="0">
                <a:solidFill>
                  <a:srgbClr val="003300"/>
                </a:solidFill>
                <a:latin typeface="Tahoma" pitchFamily="34" charset="0"/>
                <a:cs typeface="Tahoma" pitchFamily="34" charset="0"/>
              </a:rPr>
              <a:t>Handheld devices </a:t>
            </a:r>
          </a:p>
        </p:txBody>
      </p:sp>
      <p:sp>
        <p:nvSpPr>
          <p:cNvPr id="39" name="Title 1">
            <a:extLst>
              <a:ext uri="{FF2B5EF4-FFF2-40B4-BE49-F238E27FC236}">
                <a16:creationId xmlns:a16="http://schemas.microsoft.com/office/drawing/2014/main" id="{498D6D2A-9368-457E-A01E-D6E195F91E36}"/>
              </a:ext>
            </a:extLst>
          </p:cNvPr>
          <p:cNvSpPr txBox="1">
            <a:spLocks/>
          </p:cNvSpPr>
          <p:nvPr/>
        </p:nvSpPr>
        <p:spPr>
          <a:xfrm>
            <a:off x="5119229" y="4169207"/>
            <a:ext cx="2455853"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Wingdings" panose="05000000000000000000" pitchFamily="2" charset="2"/>
              <a:buChar char="§"/>
            </a:pPr>
            <a:r>
              <a:rPr lang="en-GB" altLang="en-US" sz="1400" dirty="0">
                <a:solidFill>
                  <a:srgbClr val="003300"/>
                </a:solidFill>
                <a:latin typeface="Tahoma" pitchFamily="34" charset="0"/>
                <a:cs typeface="Tahoma" pitchFamily="34" charset="0"/>
              </a:rPr>
              <a:t>Banks, NBFCs, MFIs</a:t>
            </a:r>
          </a:p>
          <a:p>
            <a:pPr marL="285750" indent="-285750">
              <a:buFont typeface="Wingdings" panose="05000000000000000000" pitchFamily="2" charset="2"/>
              <a:buChar char="§"/>
            </a:pPr>
            <a:r>
              <a:rPr lang="en-GB" altLang="en-US" sz="1400" dirty="0">
                <a:solidFill>
                  <a:srgbClr val="003300"/>
                </a:solidFill>
                <a:latin typeface="Tahoma" pitchFamily="34" charset="0"/>
                <a:cs typeface="Tahoma" pitchFamily="34" charset="0"/>
              </a:rPr>
              <a:t>Telecom operators</a:t>
            </a:r>
          </a:p>
          <a:p>
            <a:pPr marL="285750" indent="-285750">
              <a:buFont typeface="Wingdings" panose="05000000000000000000" pitchFamily="2" charset="2"/>
              <a:buChar char="§"/>
            </a:pPr>
            <a:r>
              <a:rPr lang="en-GB" altLang="en-US" sz="1400" dirty="0">
                <a:solidFill>
                  <a:srgbClr val="003300"/>
                </a:solidFill>
                <a:latin typeface="Tahoma" pitchFamily="34" charset="0"/>
                <a:cs typeface="Tahoma" pitchFamily="34" charset="0"/>
              </a:rPr>
              <a:t>Central &amp; State Govt.</a:t>
            </a:r>
          </a:p>
        </p:txBody>
      </p:sp>
      <p:sp>
        <p:nvSpPr>
          <p:cNvPr id="40" name="Title 1">
            <a:extLst>
              <a:ext uri="{FF2B5EF4-FFF2-40B4-BE49-F238E27FC236}">
                <a16:creationId xmlns:a16="http://schemas.microsoft.com/office/drawing/2014/main" id="{6DF00572-1C84-485F-916B-6060A87DD877}"/>
              </a:ext>
            </a:extLst>
          </p:cNvPr>
          <p:cNvSpPr txBox="1">
            <a:spLocks/>
          </p:cNvSpPr>
          <p:nvPr/>
        </p:nvSpPr>
        <p:spPr>
          <a:xfrm>
            <a:off x="7462709" y="4132193"/>
            <a:ext cx="2455853"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1400" dirty="0">
                <a:solidFill>
                  <a:srgbClr val="003300"/>
                </a:solidFill>
                <a:latin typeface="Tahoma" pitchFamily="34" charset="0"/>
                <a:cs typeface="Tahoma" pitchFamily="34" charset="0"/>
              </a:rPr>
              <a:t>[infrastructure for secured network connectivity, etc.]</a:t>
            </a:r>
          </a:p>
        </p:txBody>
      </p:sp>
      <p:sp>
        <p:nvSpPr>
          <p:cNvPr id="41" name="Title 1">
            <a:extLst>
              <a:ext uri="{FF2B5EF4-FFF2-40B4-BE49-F238E27FC236}">
                <a16:creationId xmlns:a16="http://schemas.microsoft.com/office/drawing/2014/main" id="{CE29AB1D-427B-43C8-BED8-630995510607}"/>
              </a:ext>
            </a:extLst>
          </p:cNvPr>
          <p:cNvSpPr txBox="1">
            <a:spLocks/>
          </p:cNvSpPr>
          <p:nvPr/>
        </p:nvSpPr>
        <p:spPr>
          <a:xfrm>
            <a:off x="10211476" y="4085321"/>
            <a:ext cx="1649317"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1400" dirty="0">
                <a:solidFill>
                  <a:srgbClr val="003300"/>
                </a:solidFill>
                <a:latin typeface="Tahoma" pitchFamily="34" charset="0"/>
                <a:cs typeface="Tahoma" pitchFamily="34" charset="0"/>
              </a:rPr>
              <a:t>[Central Identities Data Repository]</a:t>
            </a:r>
          </a:p>
        </p:txBody>
      </p:sp>
      <p:sp>
        <p:nvSpPr>
          <p:cNvPr id="42" name="Title 1">
            <a:extLst>
              <a:ext uri="{FF2B5EF4-FFF2-40B4-BE49-F238E27FC236}">
                <a16:creationId xmlns:a16="http://schemas.microsoft.com/office/drawing/2014/main" id="{3A1DC200-2BEE-4782-BC40-083DF6D61DDE}"/>
              </a:ext>
            </a:extLst>
          </p:cNvPr>
          <p:cNvSpPr txBox="1">
            <a:spLocks/>
          </p:cNvSpPr>
          <p:nvPr/>
        </p:nvSpPr>
        <p:spPr>
          <a:xfrm>
            <a:off x="1787922" y="2612769"/>
            <a:ext cx="1429434"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1400" dirty="0">
                <a:solidFill>
                  <a:srgbClr val="003300"/>
                </a:solidFill>
                <a:latin typeface="Tahoma" pitchFamily="34" charset="0"/>
                <a:cs typeface="Tahoma" pitchFamily="34" charset="0"/>
              </a:rPr>
              <a:t>Authentication </a:t>
            </a:r>
          </a:p>
          <a:p>
            <a:pPr algn="ctr"/>
            <a:r>
              <a:rPr lang="en-GB" altLang="en-US" sz="1400" dirty="0">
                <a:solidFill>
                  <a:srgbClr val="003300"/>
                </a:solidFill>
                <a:latin typeface="Tahoma" pitchFamily="34" charset="0"/>
                <a:cs typeface="Tahoma" pitchFamily="34" charset="0"/>
              </a:rPr>
              <a:t>request</a:t>
            </a:r>
          </a:p>
        </p:txBody>
      </p:sp>
    </p:spTree>
    <p:extLst>
      <p:ext uri="{BB962C8B-B14F-4D97-AF65-F5344CB8AC3E}">
        <p14:creationId xmlns:p14="http://schemas.microsoft.com/office/powerpoint/2010/main" val="929019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2"/>
          <p:cNvSpPr>
            <a:spLocks noChangeArrowheads="1"/>
          </p:cNvSpPr>
          <p:nvPr/>
        </p:nvSpPr>
        <p:spPr bwMode="auto">
          <a:xfrm>
            <a:off x="1816100" y="836614"/>
            <a:ext cx="852805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spcBef>
                <a:spcPct val="10000"/>
              </a:spcBef>
              <a:spcAft>
                <a:spcPct val="10000"/>
              </a:spcAft>
              <a:buFont typeface="Wingdings" pitchFamily="2" charset="2"/>
              <a:buNone/>
            </a:pPr>
            <a:endParaRPr lang="en-SG" altLang="en-US" sz="1100">
              <a:latin typeface="Tahoma" pitchFamily="34" charset="0"/>
            </a:endParaRPr>
          </a:p>
          <a:p>
            <a:pPr eaLnBrk="1" hangingPunct="1">
              <a:spcBef>
                <a:spcPct val="10000"/>
              </a:spcBef>
              <a:spcAft>
                <a:spcPct val="10000"/>
              </a:spcAft>
              <a:buFont typeface="Wingdings" pitchFamily="2" charset="2"/>
              <a:buNone/>
            </a:pPr>
            <a:r>
              <a:rPr lang="en-SG" altLang="en-US" sz="1100">
                <a:latin typeface="Tahoma" pitchFamily="34" charset="0"/>
              </a:rPr>
              <a:t> </a:t>
            </a:r>
            <a:endParaRPr lang="en-SG" altLang="en-US" sz="1100">
              <a:latin typeface="Arial" charset="0"/>
              <a:cs typeface="Arial" charset="0"/>
            </a:endParaRPr>
          </a:p>
          <a:p>
            <a:pPr eaLnBrk="1" hangingPunct="1">
              <a:spcBef>
                <a:spcPct val="10000"/>
              </a:spcBef>
              <a:spcAft>
                <a:spcPct val="10000"/>
              </a:spcAft>
              <a:buFont typeface="Wingdings" pitchFamily="2" charset="2"/>
              <a:buNone/>
            </a:pPr>
            <a:endParaRPr lang="en-US" altLang="ja-JP">
              <a:solidFill>
                <a:srgbClr val="292929"/>
              </a:solidFill>
              <a:latin typeface="Arial" charset="0"/>
              <a:cs typeface="Arial" charset="0"/>
            </a:endParaRPr>
          </a:p>
          <a:p>
            <a:pPr eaLnBrk="1" hangingPunct="1">
              <a:spcBef>
                <a:spcPct val="10000"/>
              </a:spcBef>
              <a:spcAft>
                <a:spcPct val="10000"/>
              </a:spcAft>
              <a:buFont typeface="Wingdings" pitchFamily="2" charset="2"/>
              <a:buNone/>
            </a:pPr>
            <a:endParaRPr lang="en-US" altLang="ja-JP">
              <a:solidFill>
                <a:srgbClr val="292929"/>
              </a:solidFill>
              <a:latin typeface="Arial" charset="0"/>
              <a:cs typeface="Arial" charset="0"/>
            </a:endParaRPr>
          </a:p>
        </p:txBody>
      </p:sp>
      <p:sp>
        <p:nvSpPr>
          <p:cNvPr id="115716" name="Rectangle 17"/>
          <p:cNvSpPr>
            <a:spLocks noChangeArrowheads="1"/>
          </p:cNvSpPr>
          <p:nvPr/>
        </p:nvSpPr>
        <p:spPr bwMode="auto">
          <a:xfrm>
            <a:off x="4102100" y="1155682"/>
            <a:ext cx="181822"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a:spcBef>
                <a:spcPct val="10000"/>
              </a:spcBef>
              <a:spcAft>
                <a:spcPct val="10000"/>
              </a:spcAft>
            </a:pPr>
            <a:endParaRPr lang="en-US" altLang="en-US">
              <a:latin typeface="Tahoma" pitchFamily="34" charset="0"/>
            </a:endParaRPr>
          </a:p>
        </p:txBody>
      </p:sp>
      <p:sp>
        <p:nvSpPr>
          <p:cNvPr id="115718" name="Rectangle 1"/>
          <p:cNvSpPr>
            <a:spLocks noChangeArrowheads="1"/>
          </p:cNvSpPr>
          <p:nvPr/>
        </p:nvSpPr>
        <p:spPr bwMode="auto">
          <a:xfrm>
            <a:off x="638968" y="1224899"/>
            <a:ext cx="105996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lnSpc>
                <a:spcPct val="100000"/>
              </a:lnSpc>
              <a:buFont typeface="Wingdings" pitchFamily="2" charset="2"/>
              <a:buNone/>
            </a:pPr>
            <a:r>
              <a:rPr lang="en-SG" altLang="en-US" b="1" dirty="0">
                <a:latin typeface="Tahoma" panose="020B0604030504040204" pitchFamily="34" charset="0"/>
                <a:ea typeface="Tahoma" panose="020B0604030504040204" pitchFamily="34" charset="0"/>
                <a:cs typeface="Tahoma" panose="020B0604030504040204" pitchFamily="34" charset="0"/>
              </a:rPr>
              <a:t>Monthly</a:t>
            </a:r>
            <a:r>
              <a:rPr lang="en-SG" altLang="en-US" b="1" i="1" dirty="0">
                <a:latin typeface="Tahoma" panose="020B0604030504040204" pitchFamily="34" charset="0"/>
                <a:ea typeface="Tahoma" panose="020B0604030504040204" pitchFamily="34" charset="0"/>
                <a:cs typeface="Tahoma" panose="020B0604030504040204" pitchFamily="34" charset="0"/>
              </a:rPr>
              <a:t> </a:t>
            </a:r>
            <a:r>
              <a:rPr lang="en-SG" altLang="en-US" b="1" dirty="0">
                <a:latin typeface="Tahoma" panose="020B0604030504040204" pitchFamily="34" charset="0"/>
                <a:ea typeface="Tahoma" panose="020B0604030504040204" pitchFamily="34" charset="0"/>
                <a:cs typeface="Tahoma" panose="020B0604030504040204" pitchFamily="34" charset="0"/>
              </a:rPr>
              <a:t>e-KYC verification done by Banks through Aadhaar                           (# in Million) </a:t>
            </a:r>
          </a:p>
        </p:txBody>
      </p:sp>
      <p:graphicFrame>
        <p:nvGraphicFramePr>
          <p:cNvPr id="9" name="Chart 8">
            <a:extLst/>
          </p:cNvPr>
          <p:cNvGraphicFramePr/>
          <p:nvPr/>
        </p:nvGraphicFramePr>
        <p:xfrm>
          <a:off x="721467" y="1594231"/>
          <a:ext cx="10517147" cy="4890688"/>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BE82DE34-972D-44F9-8F17-A3FF5B547FC0}"/>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1A7116A-43CB-439B-851C-B6187ECC3EAD}"/>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AF4CAEF2-5F06-41BD-B7D1-A96D18501161}"/>
              </a:ext>
            </a:extLst>
          </p:cNvPr>
          <p:cNvSpPr txBox="1">
            <a:spLocks/>
          </p:cNvSpPr>
          <p:nvPr/>
        </p:nvSpPr>
        <p:spPr>
          <a:xfrm>
            <a:off x="596552" y="259266"/>
            <a:ext cx="11884206" cy="4392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Uses of ‘AADHAAR’ : E-KYC &amp; Account Opening </a:t>
            </a:r>
          </a:p>
        </p:txBody>
      </p:sp>
    </p:spTree>
    <p:extLst>
      <p:ext uri="{BB962C8B-B14F-4D97-AF65-F5344CB8AC3E}">
        <p14:creationId xmlns:p14="http://schemas.microsoft.com/office/powerpoint/2010/main" val="3600106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2"/>
          <p:cNvSpPr>
            <a:spLocks noChangeArrowheads="1"/>
          </p:cNvSpPr>
          <p:nvPr/>
        </p:nvSpPr>
        <p:spPr bwMode="auto">
          <a:xfrm>
            <a:off x="0" y="764381"/>
            <a:ext cx="852805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spcBef>
                <a:spcPct val="10000"/>
              </a:spcBef>
              <a:spcAft>
                <a:spcPct val="10000"/>
              </a:spcAft>
              <a:buFont typeface="Wingdings" pitchFamily="2" charset="2"/>
              <a:buNone/>
            </a:pPr>
            <a:endParaRPr lang="en-SG" altLang="en-US" sz="1100">
              <a:latin typeface="Tahoma" panose="020B0604030504040204" pitchFamily="34" charset="0"/>
              <a:ea typeface="Tahoma" panose="020B0604030504040204" pitchFamily="34" charset="0"/>
              <a:cs typeface="Tahoma" panose="020B0604030504040204" pitchFamily="34" charset="0"/>
            </a:endParaRPr>
          </a:p>
          <a:p>
            <a:pPr eaLnBrk="1" hangingPunct="1">
              <a:spcBef>
                <a:spcPct val="10000"/>
              </a:spcBef>
              <a:spcAft>
                <a:spcPct val="10000"/>
              </a:spcAft>
              <a:buFont typeface="Wingdings" pitchFamily="2" charset="2"/>
              <a:buNone/>
            </a:pPr>
            <a:r>
              <a:rPr lang="en-SG" altLang="en-US" sz="1100">
                <a:latin typeface="Tahoma" panose="020B0604030504040204" pitchFamily="34" charset="0"/>
                <a:ea typeface="Tahoma" panose="020B0604030504040204" pitchFamily="34" charset="0"/>
                <a:cs typeface="Tahoma" panose="020B0604030504040204" pitchFamily="34" charset="0"/>
              </a:rPr>
              <a:t> </a:t>
            </a:r>
          </a:p>
          <a:p>
            <a:pPr eaLnBrk="1" hangingPunct="1">
              <a:spcBef>
                <a:spcPct val="10000"/>
              </a:spcBef>
              <a:spcAft>
                <a:spcPct val="10000"/>
              </a:spcAft>
              <a:buFont typeface="Wingdings" pitchFamily="2" charset="2"/>
              <a:buNone/>
            </a:pPr>
            <a:endParaRPr lang="en-US" altLang="ja-JP">
              <a:solidFill>
                <a:srgbClr val="292929"/>
              </a:solidFill>
              <a:latin typeface="Tahoma" panose="020B0604030504040204" pitchFamily="34" charset="0"/>
              <a:ea typeface="Tahoma" panose="020B0604030504040204" pitchFamily="34" charset="0"/>
              <a:cs typeface="Tahoma" panose="020B0604030504040204" pitchFamily="34" charset="0"/>
            </a:endParaRPr>
          </a:p>
          <a:p>
            <a:pPr eaLnBrk="1" hangingPunct="1">
              <a:spcBef>
                <a:spcPct val="10000"/>
              </a:spcBef>
              <a:spcAft>
                <a:spcPct val="10000"/>
              </a:spcAft>
              <a:buFont typeface="Wingdings" pitchFamily="2" charset="2"/>
              <a:buNone/>
            </a:pPr>
            <a:endParaRPr lang="en-US" altLang="ja-JP">
              <a:solidFill>
                <a:srgbClr val="292929"/>
              </a:solidFill>
              <a:latin typeface="Tahoma" panose="020B0604030504040204" pitchFamily="34" charset="0"/>
              <a:ea typeface="Tahoma" panose="020B0604030504040204" pitchFamily="34" charset="0"/>
              <a:cs typeface="Tahoma" panose="020B0604030504040204" pitchFamily="34" charset="0"/>
            </a:endParaRPr>
          </a:p>
        </p:txBody>
      </p:sp>
      <p:sp>
        <p:nvSpPr>
          <p:cNvPr id="116740" name="Rectangle 17"/>
          <p:cNvSpPr>
            <a:spLocks noChangeArrowheads="1"/>
          </p:cNvSpPr>
          <p:nvPr/>
        </p:nvSpPr>
        <p:spPr bwMode="auto">
          <a:xfrm>
            <a:off x="2286000" y="1083449"/>
            <a:ext cx="181822"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a:spcBef>
                <a:spcPct val="10000"/>
              </a:spcBef>
              <a:spcAft>
                <a:spcPct val="10000"/>
              </a:spcAft>
            </a:pPr>
            <a:endParaRPr lang="en-US" altLang="en-US">
              <a:latin typeface="Tahoma" pitchFamily="34" charset="0"/>
            </a:endParaRPr>
          </a:p>
        </p:txBody>
      </p:sp>
      <p:sp>
        <p:nvSpPr>
          <p:cNvPr id="8" name="Rectangle 17">
            <a:extLst>
              <a:ext uri="{FF2B5EF4-FFF2-40B4-BE49-F238E27FC236}">
                <a16:creationId xmlns:a16="http://schemas.microsoft.com/office/drawing/2014/main" id="{4E757408-865F-4C67-B2A2-38FFCB790083}"/>
              </a:ext>
            </a:extLst>
          </p:cNvPr>
          <p:cNvSpPr>
            <a:spLocks noChangeArrowheads="1"/>
          </p:cNvSpPr>
          <p:nvPr/>
        </p:nvSpPr>
        <p:spPr bwMode="auto">
          <a:xfrm>
            <a:off x="2286000" y="1083449"/>
            <a:ext cx="181822"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a:spcBef>
                <a:spcPct val="10000"/>
              </a:spcBef>
              <a:spcAft>
                <a:spcPct val="10000"/>
              </a:spcAft>
            </a:pPr>
            <a:endParaRPr lang="en-US" altLang="en-US">
              <a:latin typeface="Tahoma" pitchFamily="34" charset="0"/>
            </a:endParaRPr>
          </a:p>
        </p:txBody>
      </p:sp>
      <p:sp>
        <p:nvSpPr>
          <p:cNvPr id="9" name="Rectangle 8">
            <a:extLst>
              <a:ext uri="{FF2B5EF4-FFF2-40B4-BE49-F238E27FC236}">
                <a16:creationId xmlns:a16="http://schemas.microsoft.com/office/drawing/2014/main" id="{997FF1C3-1844-48F6-8CF3-4D7D70B533C5}"/>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FA66075-A300-43DD-A552-84F78CA69258}"/>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E590F215-20C8-439F-8630-A59EDEBD06BA}"/>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Uses of ‘AADHAAR’ : BRANCHLESS BANKING</a:t>
            </a:r>
          </a:p>
        </p:txBody>
      </p:sp>
      <p:grpSp>
        <p:nvGrpSpPr>
          <p:cNvPr id="12" name="Group 11">
            <a:extLst>
              <a:ext uri="{FF2B5EF4-FFF2-40B4-BE49-F238E27FC236}">
                <a16:creationId xmlns:a16="http://schemas.microsoft.com/office/drawing/2014/main" id="{B137CDD9-1C52-4FB8-9D33-872CAAD52DCF}"/>
              </a:ext>
            </a:extLst>
          </p:cNvPr>
          <p:cNvGrpSpPr/>
          <p:nvPr/>
        </p:nvGrpSpPr>
        <p:grpSpPr>
          <a:xfrm>
            <a:off x="404406" y="866227"/>
            <a:ext cx="6358268" cy="5660274"/>
            <a:chOff x="1" y="0"/>
            <a:chExt cx="5346900" cy="4696460"/>
          </a:xfrm>
        </p:grpSpPr>
        <p:grpSp>
          <p:nvGrpSpPr>
            <p:cNvPr id="13" name="Group 12">
              <a:extLst>
                <a:ext uri="{FF2B5EF4-FFF2-40B4-BE49-F238E27FC236}">
                  <a16:creationId xmlns:a16="http://schemas.microsoft.com/office/drawing/2014/main" id="{B8A120F3-FF10-4821-A20D-9697D19FFE5E}"/>
                </a:ext>
              </a:extLst>
            </p:cNvPr>
            <p:cNvGrpSpPr/>
            <p:nvPr/>
          </p:nvGrpSpPr>
          <p:grpSpPr>
            <a:xfrm>
              <a:off x="1" y="0"/>
              <a:ext cx="5346900" cy="4696460"/>
              <a:chOff x="5805865" y="442990"/>
              <a:chExt cx="5347120" cy="4697058"/>
            </a:xfrm>
          </p:grpSpPr>
          <p:sp>
            <p:nvSpPr>
              <p:cNvPr id="15" name="Rectangle 14">
                <a:extLst>
                  <a:ext uri="{FF2B5EF4-FFF2-40B4-BE49-F238E27FC236}">
                    <a16:creationId xmlns:a16="http://schemas.microsoft.com/office/drawing/2014/main" id="{A6E3B47D-0A71-49BB-8897-40E2E2D4E230}"/>
                  </a:ext>
                </a:extLst>
              </p:cNvPr>
              <p:cNvSpPr/>
              <p:nvPr/>
            </p:nvSpPr>
            <p:spPr>
              <a:xfrm>
                <a:off x="5805865" y="442990"/>
                <a:ext cx="5339080" cy="4697058"/>
              </a:xfrm>
              <a:prstGeom prst="rect">
                <a:avLst/>
              </a:prstGeom>
              <a:solidFill>
                <a:srgbClr val="EEECE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grpSp>
            <p:nvGrpSpPr>
              <p:cNvPr id="16" name="Group 15">
                <a:extLst>
                  <a:ext uri="{FF2B5EF4-FFF2-40B4-BE49-F238E27FC236}">
                    <a16:creationId xmlns:a16="http://schemas.microsoft.com/office/drawing/2014/main" id="{63DF1FB4-76A7-4321-AF60-0FEE49FF1E21}"/>
                  </a:ext>
                </a:extLst>
              </p:cNvPr>
              <p:cNvGrpSpPr/>
              <p:nvPr/>
            </p:nvGrpSpPr>
            <p:grpSpPr>
              <a:xfrm>
                <a:off x="5882272" y="562133"/>
                <a:ext cx="5270713" cy="4371615"/>
                <a:chOff x="7684" y="109418"/>
                <a:chExt cx="5270713" cy="4373284"/>
              </a:xfrm>
            </p:grpSpPr>
            <p:cxnSp>
              <p:nvCxnSpPr>
                <p:cNvPr id="17" name="Straight Arrow Connector 16">
                  <a:extLst>
                    <a:ext uri="{FF2B5EF4-FFF2-40B4-BE49-F238E27FC236}">
                      <a16:creationId xmlns:a16="http://schemas.microsoft.com/office/drawing/2014/main" id="{9A939FA6-BF4D-4B5E-8109-E1B7052BB874}"/>
                    </a:ext>
                  </a:extLst>
                </p:cNvPr>
                <p:cNvCxnSpPr/>
                <p:nvPr/>
              </p:nvCxnSpPr>
              <p:spPr>
                <a:xfrm flipV="1">
                  <a:off x="3071004" y="2066156"/>
                  <a:ext cx="0" cy="224154"/>
                </a:xfrm>
                <a:prstGeom prst="straightConnector1">
                  <a:avLst/>
                </a:prstGeom>
                <a:ln w="57150">
                  <a:solidFill>
                    <a:srgbClr val="0033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E00FEBB-F1AE-4C08-92C0-231CDC8C97DF}"/>
                    </a:ext>
                  </a:extLst>
                </p:cNvPr>
                <p:cNvGrpSpPr/>
                <p:nvPr/>
              </p:nvGrpSpPr>
              <p:grpSpPr>
                <a:xfrm>
                  <a:off x="7684" y="109418"/>
                  <a:ext cx="5270713" cy="4373284"/>
                  <a:chOff x="1456921" y="109418"/>
                  <a:chExt cx="5270713" cy="4373284"/>
                </a:xfrm>
              </p:grpSpPr>
              <p:cxnSp>
                <p:nvCxnSpPr>
                  <p:cNvPr id="19" name="Straight Arrow Connector 18">
                    <a:extLst>
                      <a:ext uri="{FF2B5EF4-FFF2-40B4-BE49-F238E27FC236}">
                        <a16:creationId xmlns:a16="http://schemas.microsoft.com/office/drawing/2014/main" id="{AEC714AC-D4F5-464A-BD4A-097210E85F1F}"/>
                      </a:ext>
                    </a:extLst>
                  </p:cNvPr>
                  <p:cNvCxnSpPr/>
                  <p:nvPr/>
                </p:nvCxnSpPr>
                <p:spPr>
                  <a:xfrm>
                    <a:off x="4426530" y="1989414"/>
                    <a:ext cx="1302588" cy="0"/>
                  </a:xfrm>
                  <a:prstGeom prst="straightConnector1">
                    <a:avLst/>
                  </a:prstGeom>
                  <a:ln>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6188A2AF-1281-4B69-8E0B-E80B380282ED}"/>
                      </a:ext>
                    </a:extLst>
                  </p:cNvPr>
                  <p:cNvGrpSpPr/>
                  <p:nvPr/>
                </p:nvGrpSpPr>
                <p:grpSpPr>
                  <a:xfrm>
                    <a:off x="1456921" y="109418"/>
                    <a:ext cx="5270713" cy="4373284"/>
                    <a:chOff x="1456921" y="109418"/>
                    <a:chExt cx="5270713" cy="4373284"/>
                  </a:xfrm>
                </p:grpSpPr>
                <p:cxnSp>
                  <p:nvCxnSpPr>
                    <p:cNvPr id="22" name="Straight Arrow Connector 21">
                      <a:extLst>
                        <a:ext uri="{FF2B5EF4-FFF2-40B4-BE49-F238E27FC236}">
                          <a16:creationId xmlns:a16="http://schemas.microsoft.com/office/drawing/2014/main" id="{29E4D2EC-0161-471A-B818-6642102C49D5}"/>
                        </a:ext>
                      </a:extLst>
                    </p:cNvPr>
                    <p:cNvCxnSpPr/>
                    <p:nvPr/>
                  </p:nvCxnSpPr>
                  <p:spPr>
                    <a:xfrm rot="16200000">
                      <a:off x="3692006" y="3200400"/>
                      <a:ext cx="697865" cy="0"/>
                    </a:xfrm>
                    <a:prstGeom prst="straightConnector1">
                      <a:avLst/>
                    </a:prstGeom>
                    <a:ln>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6B0AB16-C14C-41CA-A9ED-364624A8DFF2}"/>
                        </a:ext>
                      </a:extLst>
                    </p:cNvPr>
                    <p:cNvCxnSpPr/>
                    <p:nvPr/>
                  </p:nvCxnSpPr>
                  <p:spPr>
                    <a:xfrm>
                      <a:off x="2380714" y="1989414"/>
                      <a:ext cx="1302588" cy="0"/>
                    </a:xfrm>
                    <a:prstGeom prst="straightConnector1">
                      <a:avLst/>
                    </a:prstGeom>
                    <a:ln>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1309EC1-FF62-4E67-A382-0D0E1A2C3EA0}"/>
                        </a:ext>
                      </a:extLst>
                    </p:cNvPr>
                    <p:cNvGrpSpPr/>
                    <p:nvPr/>
                  </p:nvGrpSpPr>
                  <p:grpSpPr>
                    <a:xfrm>
                      <a:off x="1456921" y="109418"/>
                      <a:ext cx="5270713" cy="4373284"/>
                      <a:chOff x="7684" y="109418"/>
                      <a:chExt cx="5270713" cy="4373284"/>
                    </a:xfrm>
                  </p:grpSpPr>
                  <p:sp>
                    <p:nvSpPr>
                      <p:cNvPr id="27" name="Text Box 31">
                        <a:extLst>
                          <a:ext uri="{FF2B5EF4-FFF2-40B4-BE49-F238E27FC236}">
                            <a16:creationId xmlns:a16="http://schemas.microsoft.com/office/drawing/2014/main" id="{FE7F102E-4D6C-420E-905D-2CE559B4B5EF}"/>
                          </a:ext>
                        </a:extLst>
                      </p:cNvPr>
                      <p:cNvSpPr txBox="1"/>
                      <p:nvPr/>
                    </p:nvSpPr>
                    <p:spPr>
                      <a:xfrm>
                        <a:off x="112144" y="3519503"/>
                        <a:ext cx="4976902" cy="301388"/>
                      </a:xfrm>
                      <a:prstGeom prst="rect">
                        <a:avLst/>
                      </a:prstGeom>
                      <a:solidFill>
                        <a:schemeClr val="accent6">
                          <a:lumMod val="7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b="1" dirty="0">
                            <a:effectLst/>
                            <a:latin typeface="Tahoma" panose="020B0604030504040204" pitchFamily="34" charset="0"/>
                            <a:ea typeface="Tahoma" panose="020B0604030504040204" pitchFamily="34" charset="0"/>
                            <a:cs typeface="Tahoma" panose="020B0604030504040204" pitchFamily="34" charset="0"/>
                          </a:rPr>
                          <a:t>AADHAAR – DIGITAL ID [BEDROCK]</a:t>
                        </a:r>
                        <a:endParaRPr lang="en-GB" dirty="0">
                          <a:effectLst/>
                          <a:latin typeface="Tahoma" panose="020B0604030504040204" pitchFamily="34" charset="0"/>
                          <a:ea typeface="Tahoma" panose="020B0604030504040204" pitchFamily="34" charset="0"/>
                          <a:cs typeface="Tahoma" panose="020B0604030504040204" pitchFamily="34" charset="0"/>
                        </a:endParaRPr>
                      </a:p>
                    </p:txBody>
                  </p:sp>
                  <p:sp>
                    <p:nvSpPr>
                      <p:cNvPr id="28" name="Text Box 39">
                        <a:extLst>
                          <a:ext uri="{FF2B5EF4-FFF2-40B4-BE49-F238E27FC236}">
                            <a16:creationId xmlns:a16="http://schemas.microsoft.com/office/drawing/2014/main" id="{BFAF4780-EE94-4DD4-9B3A-F948957080EF}"/>
                          </a:ext>
                        </a:extLst>
                      </p:cNvPr>
                      <p:cNvSpPr txBox="1"/>
                      <p:nvPr/>
                    </p:nvSpPr>
                    <p:spPr>
                      <a:xfrm>
                        <a:off x="2208362" y="2631057"/>
                        <a:ext cx="767080" cy="232410"/>
                      </a:xfrm>
                      <a:prstGeom prst="rect">
                        <a:avLst/>
                      </a:prstGeom>
                      <a:solidFill>
                        <a:schemeClr val="accent6">
                          <a:lumMod val="40000"/>
                          <a:lumOff val="6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Banks</a:t>
                        </a:r>
                        <a:endParaRPr lang="en-GB" sz="1200" dirty="0">
                          <a:effectLst/>
                          <a:latin typeface="Tahoma" panose="020B0604030504040204" pitchFamily="34" charset="0"/>
                          <a:ea typeface="Tahoma" panose="020B0604030504040204" pitchFamily="34" charset="0"/>
                          <a:cs typeface="Tahoma" panose="020B0604030504040204" pitchFamily="34" charset="0"/>
                        </a:endParaRPr>
                      </a:p>
                    </p:txBody>
                  </p:sp>
                  <p:cxnSp>
                    <p:nvCxnSpPr>
                      <p:cNvPr id="29" name="Straight Arrow Connector 28">
                        <a:extLst>
                          <a:ext uri="{FF2B5EF4-FFF2-40B4-BE49-F238E27FC236}">
                            <a16:creationId xmlns:a16="http://schemas.microsoft.com/office/drawing/2014/main" id="{AEDB848B-9648-4DC1-8219-83BEE0F9004A}"/>
                          </a:ext>
                        </a:extLst>
                      </p:cNvPr>
                      <p:cNvCxnSpPr/>
                      <p:nvPr/>
                    </p:nvCxnSpPr>
                    <p:spPr>
                      <a:xfrm rot="16200000">
                        <a:off x="4266018" y="3222400"/>
                        <a:ext cx="697865" cy="0"/>
                      </a:xfrm>
                      <a:prstGeom prst="straightConnector1">
                        <a:avLst/>
                      </a:prstGeom>
                      <a:ln>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 Box 64">
                        <a:extLst>
                          <a:ext uri="{FF2B5EF4-FFF2-40B4-BE49-F238E27FC236}">
                            <a16:creationId xmlns:a16="http://schemas.microsoft.com/office/drawing/2014/main" id="{8B0AF583-5721-4C3A-81F7-4C5212C72939}"/>
                          </a:ext>
                        </a:extLst>
                      </p:cNvPr>
                      <p:cNvSpPr txBox="1"/>
                      <p:nvPr/>
                    </p:nvSpPr>
                    <p:spPr>
                      <a:xfrm>
                        <a:off x="4088921" y="2579298"/>
                        <a:ext cx="1000125" cy="387614"/>
                      </a:xfrm>
                      <a:prstGeom prst="rect">
                        <a:avLst/>
                      </a:prstGeom>
                      <a:solidFill>
                        <a:schemeClr val="accent6">
                          <a:lumMod val="40000"/>
                          <a:lumOff val="6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Government</a:t>
                        </a:r>
                      </a:p>
                      <a:p>
                        <a:pPr algn="ctr">
                          <a:spcAft>
                            <a:spcPts val="0"/>
                          </a:spcAft>
                        </a:pPr>
                        <a:r>
                          <a:rPr lang="en-US" sz="1200" b="1" dirty="0">
                            <a:latin typeface="Tahoma" panose="020B0604030504040204" pitchFamily="34" charset="0"/>
                            <a:ea typeface="Tahoma" panose="020B0604030504040204" pitchFamily="34" charset="0"/>
                            <a:cs typeface="Tahoma" panose="020B0604030504040204" pitchFamily="34" charset="0"/>
                          </a:rPr>
                          <a:t>(State/Cen)</a:t>
                        </a:r>
                        <a:endParaRPr lang="en-GB" sz="1200" dirty="0">
                          <a:effectLst/>
                          <a:latin typeface="Tahoma" panose="020B0604030504040204" pitchFamily="34" charset="0"/>
                          <a:ea typeface="Tahoma" panose="020B0604030504040204" pitchFamily="34" charset="0"/>
                          <a:cs typeface="Tahoma" panose="020B0604030504040204" pitchFamily="34" charset="0"/>
                        </a:endParaRPr>
                      </a:p>
                    </p:txBody>
                  </p:sp>
                  <p:sp>
                    <p:nvSpPr>
                      <p:cNvPr id="31" name="Text Box 74">
                        <a:extLst>
                          <a:ext uri="{FF2B5EF4-FFF2-40B4-BE49-F238E27FC236}">
                            <a16:creationId xmlns:a16="http://schemas.microsoft.com/office/drawing/2014/main" id="{4172AA68-1F45-4803-B261-75B83E5667FB}"/>
                          </a:ext>
                        </a:extLst>
                      </p:cNvPr>
                      <p:cNvSpPr txBox="1"/>
                      <p:nvPr/>
                    </p:nvSpPr>
                    <p:spPr>
                      <a:xfrm>
                        <a:off x="2224075" y="1802089"/>
                        <a:ext cx="767080" cy="374650"/>
                      </a:xfrm>
                      <a:prstGeom prst="rect">
                        <a:avLst/>
                      </a:prstGeom>
                      <a:solidFill>
                        <a:schemeClr val="accent6">
                          <a:lumMod val="60000"/>
                          <a:lumOff val="4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Bank </a:t>
                        </a:r>
                        <a:endParaRPr lang="en-GB" sz="12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15000"/>
                          </a:lnSpc>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Accounts</a:t>
                        </a:r>
                        <a:endParaRPr lang="en-GB" sz="1200" dirty="0">
                          <a:effectLst/>
                          <a:latin typeface="Tahoma" panose="020B0604030504040204" pitchFamily="34" charset="0"/>
                          <a:ea typeface="Tahoma" panose="020B0604030504040204" pitchFamily="34" charset="0"/>
                          <a:cs typeface="Tahoma" panose="020B0604030504040204" pitchFamily="34" charset="0"/>
                        </a:endParaRPr>
                      </a:p>
                    </p:txBody>
                  </p:sp>
                  <p:sp>
                    <p:nvSpPr>
                      <p:cNvPr id="32" name="Text Box 108">
                        <a:extLst>
                          <a:ext uri="{FF2B5EF4-FFF2-40B4-BE49-F238E27FC236}">
                            <a16:creationId xmlns:a16="http://schemas.microsoft.com/office/drawing/2014/main" id="{61EF4327-976D-4CC7-865A-9460EA63F9C3}"/>
                          </a:ext>
                        </a:extLst>
                      </p:cNvPr>
                      <p:cNvSpPr txBox="1"/>
                      <p:nvPr/>
                    </p:nvSpPr>
                    <p:spPr>
                      <a:xfrm>
                        <a:off x="629729" y="3116773"/>
                        <a:ext cx="1961900" cy="3962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900" dirty="0">
                            <a:effectLst/>
                            <a:latin typeface="Tahoma" panose="020B0604030504040204" pitchFamily="34" charset="0"/>
                            <a:ea typeface="Tahoma" panose="020B0604030504040204" pitchFamily="34" charset="0"/>
                            <a:cs typeface="Tahoma" panose="020B0604030504040204" pitchFamily="34" charset="0"/>
                          </a:rPr>
                          <a:t>Electronic - ‘Know Your Customer’</a:t>
                        </a:r>
                        <a:endParaRPr lang="en-GB" sz="1100" dirty="0">
                          <a:effectLst/>
                          <a:latin typeface="Tahoma" panose="020B0604030504040204" pitchFamily="34" charset="0"/>
                          <a:ea typeface="Tahoma" panose="020B0604030504040204" pitchFamily="34" charset="0"/>
                          <a:cs typeface="Tahoma" panose="020B0604030504040204" pitchFamily="34" charset="0"/>
                        </a:endParaRPr>
                      </a:p>
                    </p:txBody>
                  </p:sp>
                  <p:sp>
                    <p:nvSpPr>
                      <p:cNvPr id="33" name="Text Box 109">
                        <a:extLst>
                          <a:ext uri="{FF2B5EF4-FFF2-40B4-BE49-F238E27FC236}">
                            <a16:creationId xmlns:a16="http://schemas.microsoft.com/office/drawing/2014/main" id="{99E26D53-80E0-4AE3-9457-F3630A441401}"/>
                          </a:ext>
                        </a:extLst>
                      </p:cNvPr>
                      <p:cNvSpPr txBox="1"/>
                      <p:nvPr/>
                    </p:nvSpPr>
                    <p:spPr>
                      <a:xfrm>
                        <a:off x="2855233" y="2993294"/>
                        <a:ext cx="1729105" cy="50040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r">
                          <a:lnSpc>
                            <a:spcPct val="115000"/>
                          </a:lnSpc>
                          <a:spcAft>
                            <a:spcPts val="0"/>
                          </a:spcAft>
                        </a:pPr>
                        <a:r>
                          <a:rPr lang="en-US" sz="900" b="1" dirty="0">
                            <a:effectLst/>
                            <a:latin typeface="Tahoma" panose="020B0604030504040204" pitchFamily="34" charset="0"/>
                            <a:ea typeface="Tahoma" panose="020B0604030504040204" pitchFamily="34" charset="0"/>
                            <a:cs typeface="Tahoma" panose="020B0604030504040204" pitchFamily="34" charset="0"/>
                          </a:rPr>
                          <a:t>Digital identification </a:t>
                        </a:r>
                        <a:endParaRPr lang="en-GB" sz="1100" dirty="0">
                          <a:effectLst/>
                          <a:latin typeface="Tahoma" panose="020B0604030504040204" pitchFamily="34" charset="0"/>
                          <a:ea typeface="Tahoma" panose="020B0604030504040204" pitchFamily="34" charset="0"/>
                          <a:cs typeface="Tahoma" panose="020B0604030504040204" pitchFamily="34" charset="0"/>
                        </a:endParaRPr>
                      </a:p>
                      <a:p>
                        <a:pPr algn="r">
                          <a:lnSpc>
                            <a:spcPct val="115000"/>
                          </a:lnSpc>
                          <a:spcAft>
                            <a:spcPts val="0"/>
                          </a:spcAft>
                        </a:pPr>
                        <a:r>
                          <a:rPr lang="en-US" sz="900" b="1" dirty="0">
                            <a:effectLst/>
                            <a:latin typeface="Tahoma" panose="020B0604030504040204" pitchFamily="34" charset="0"/>
                            <a:ea typeface="Tahoma" panose="020B0604030504040204" pitchFamily="34" charset="0"/>
                            <a:cs typeface="Tahoma" panose="020B0604030504040204" pitchFamily="34" charset="0"/>
                          </a:rPr>
                          <a:t>with Aadhaar</a:t>
                        </a:r>
                        <a:endParaRPr lang="en-GB" sz="1100" dirty="0">
                          <a:effectLst/>
                          <a:latin typeface="Tahoma" panose="020B0604030504040204" pitchFamily="34" charset="0"/>
                          <a:ea typeface="Tahoma" panose="020B0604030504040204" pitchFamily="34" charset="0"/>
                          <a:cs typeface="Tahoma" panose="020B0604030504040204" pitchFamily="34" charset="0"/>
                        </a:endParaRPr>
                      </a:p>
                      <a:p>
                        <a:pPr algn="r">
                          <a:lnSpc>
                            <a:spcPct val="115000"/>
                          </a:lnSpc>
                          <a:spcAft>
                            <a:spcPts val="0"/>
                          </a:spcAft>
                        </a:pPr>
                        <a:r>
                          <a:rPr lang="en-US" sz="900" dirty="0">
                            <a:effectLst/>
                            <a:latin typeface="Tahoma" panose="020B0604030504040204" pitchFamily="34" charset="0"/>
                            <a:ea typeface="Tahoma" panose="020B0604030504040204" pitchFamily="34" charset="0"/>
                            <a:cs typeface="Tahoma" panose="020B0604030504040204" pitchFamily="34" charset="0"/>
                          </a:rPr>
                          <a:t>(‘</a:t>
                        </a:r>
                        <a:r>
                          <a:rPr lang="en-US" sz="900" b="1" dirty="0">
                            <a:solidFill>
                              <a:srgbClr val="002060"/>
                            </a:solidFill>
                            <a:effectLst/>
                            <a:latin typeface="Tahoma" panose="020B0604030504040204" pitchFamily="34" charset="0"/>
                            <a:ea typeface="Tahoma" panose="020B0604030504040204" pitchFamily="34" charset="0"/>
                            <a:cs typeface="Tahoma" panose="020B0604030504040204" pitchFamily="34" charset="0"/>
                          </a:rPr>
                          <a:t>Aadhaar </a:t>
                        </a:r>
                        <a:r>
                          <a:rPr lang="en-US" sz="900" dirty="0">
                            <a:effectLst/>
                            <a:latin typeface="Tahoma" panose="020B0604030504040204" pitchFamily="34" charset="0"/>
                            <a:ea typeface="Tahoma" panose="020B0604030504040204" pitchFamily="34" charset="0"/>
                            <a:cs typeface="Tahoma" panose="020B0604030504040204" pitchFamily="34" charset="0"/>
                          </a:rPr>
                          <a:t>Seeding’)</a:t>
                        </a:r>
                        <a:endParaRPr lang="en-GB" sz="1100" dirty="0">
                          <a:effectLst/>
                          <a:latin typeface="Tahoma" panose="020B0604030504040204" pitchFamily="34" charset="0"/>
                          <a:ea typeface="Tahoma" panose="020B0604030504040204" pitchFamily="34" charset="0"/>
                          <a:cs typeface="Tahoma" panose="020B0604030504040204" pitchFamily="34" charset="0"/>
                        </a:endParaRPr>
                      </a:p>
                    </p:txBody>
                  </p:sp>
                  <p:sp>
                    <p:nvSpPr>
                      <p:cNvPr id="34" name="Text Box 111">
                        <a:extLst>
                          <a:ext uri="{FF2B5EF4-FFF2-40B4-BE49-F238E27FC236}">
                            <a16:creationId xmlns:a16="http://schemas.microsoft.com/office/drawing/2014/main" id="{99F67F38-B539-4B2A-9669-557C257C1120}"/>
                          </a:ext>
                        </a:extLst>
                      </p:cNvPr>
                      <p:cNvSpPr txBox="1"/>
                      <p:nvPr/>
                    </p:nvSpPr>
                    <p:spPr>
                      <a:xfrm>
                        <a:off x="4053473" y="1808304"/>
                        <a:ext cx="1224915" cy="3752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900" b="1">
                            <a:effectLst/>
                            <a:latin typeface="Tahoma" panose="020B0604030504040204" pitchFamily="34" charset="0"/>
                            <a:ea typeface="Tahoma" panose="020B0604030504040204" pitchFamily="34" charset="0"/>
                            <a:cs typeface="Tahoma" panose="020B0604030504040204" pitchFamily="34" charset="0"/>
                          </a:rPr>
                          <a:t>Direct Benefit Transfers</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cxnSp>
                    <p:nvCxnSpPr>
                      <p:cNvPr id="35" name="Straight Arrow Connector 34">
                        <a:extLst>
                          <a:ext uri="{FF2B5EF4-FFF2-40B4-BE49-F238E27FC236}">
                            <a16:creationId xmlns:a16="http://schemas.microsoft.com/office/drawing/2014/main" id="{BB71A72D-9BBE-489B-83AA-5B7F5CE1B318}"/>
                          </a:ext>
                        </a:extLst>
                      </p:cNvPr>
                      <p:cNvCxnSpPr/>
                      <p:nvPr/>
                    </p:nvCxnSpPr>
                    <p:spPr>
                      <a:xfrm rot="16200000">
                        <a:off x="284671" y="3217653"/>
                        <a:ext cx="697865" cy="0"/>
                      </a:xfrm>
                      <a:prstGeom prst="straightConnector1">
                        <a:avLst/>
                      </a:prstGeom>
                      <a:ln>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 Box 113">
                        <a:extLst>
                          <a:ext uri="{FF2B5EF4-FFF2-40B4-BE49-F238E27FC236}">
                            <a16:creationId xmlns:a16="http://schemas.microsoft.com/office/drawing/2014/main" id="{3D58B9B7-6746-4071-9ECF-C2C5BA9B73C8}"/>
                          </a:ext>
                        </a:extLst>
                      </p:cNvPr>
                      <p:cNvSpPr txBox="1"/>
                      <p:nvPr/>
                    </p:nvSpPr>
                    <p:spPr>
                      <a:xfrm>
                        <a:off x="258793" y="2570672"/>
                        <a:ext cx="767080" cy="396815"/>
                      </a:xfrm>
                      <a:prstGeom prst="rect">
                        <a:avLst/>
                      </a:prstGeom>
                      <a:solidFill>
                        <a:schemeClr val="accent6">
                          <a:lumMod val="40000"/>
                          <a:lumOff val="6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Telecom Operator</a:t>
                        </a:r>
                        <a:endParaRPr lang="en-GB" sz="1200" dirty="0">
                          <a:effectLst/>
                          <a:latin typeface="Tahoma" panose="020B0604030504040204" pitchFamily="34" charset="0"/>
                          <a:ea typeface="Tahoma" panose="020B0604030504040204" pitchFamily="34" charset="0"/>
                          <a:cs typeface="Tahoma" panose="020B0604030504040204" pitchFamily="34" charset="0"/>
                        </a:endParaRPr>
                      </a:p>
                    </p:txBody>
                  </p:sp>
                  <p:cxnSp>
                    <p:nvCxnSpPr>
                      <p:cNvPr id="37" name="Straight Arrow Connector 36">
                        <a:extLst>
                          <a:ext uri="{FF2B5EF4-FFF2-40B4-BE49-F238E27FC236}">
                            <a16:creationId xmlns:a16="http://schemas.microsoft.com/office/drawing/2014/main" id="{BE7B9EE8-CB71-4F11-B167-AB43C34636A6}"/>
                          </a:ext>
                        </a:extLst>
                      </p:cNvPr>
                      <p:cNvCxnSpPr/>
                      <p:nvPr/>
                    </p:nvCxnSpPr>
                    <p:spPr>
                      <a:xfrm flipH="1" flipV="1">
                        <a:off x="629496" y="2157961"/>
                        <a:ext cx="155" cy="416208"/>
                      </a:xfrm>
                      <a:prstGeom prst="straightConnector1">
                        <a:avLst/>
                      </a:prstGeom>
                      <a:ln>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 Box 122">
                        <a:extLst>
                          <a:ext uri="{FF2B5EF4-FFF2-40B4-BE49-F238E27FC236}">
                            <a16:creationId xmlns:a16="http://schemas.microsoft.com/office/drawing/2014/main" id="{491C14C8-9A1E-401C-97BB-061044053E98}"/>
                          </a:ext>
                        </a:extLst>
                      </p:cNvPr>
                      <p:cNvSpPr txBox="1"/>
                      <p:nvPr/>
                    </p:nvSpPr>
                    <p:spPr>
                      <a:xfrm>
                        <a:off x="1034228" y="1661654"/>
                        <a:ext cx="1129665" cy="3619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900">
                            <a:effectLst/>
                            <a:latin typeface="Tahoma" panose="020B0604030504040204" pitchFamily="34" charset="0"/>
                            <a:ea typeface="Tahoma" panose="020B0604030504040204" pitchFamily="34" charset="0"/>
                            <a:cs typeface="Tahoma" panose="020B0604030504040204" pitchFamily="34" charset="0"/>
                          </a:rPr>
                          <a:t>Bank Account linked to Mobile</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39" name="Text Box 123">
                        <a:extLst>
                          <a:ext uri="{FF2B5EF4-FFF2-40B4-BE49-F238E27FC236}">
                            <a16:creationId xmlns:a16="http://schemas.microsoft.com/office/drawing/2014/main" id="{B0FD15DF-765B-4469-A72C-4E1A7283F2BC}"/>
                          </a:ext>
                        </a:extLst>
                      </p:cNvPr>
                      <p:cNvSpPr txBox="1"/>
                      <p:nvPr/>
                    </p:nvSpPr>
                    <p:spPr>
                      <a:xfrm>
                        <a:off x="3139073" y="1653027"/>
                        <a:ext cx="1043305" cy="3962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900">
                            <a:effectLst/>
                            <a:latin typeface="Tahoma" panose="020B0604030504040204" pitchFamily="34" charset="0"/>
                            <a:ea typeface="Tahoma" panose="020B0604030504040204" pitchFamily="34" charset="0"/>
                            <a:cs typeface="Tahoma" panose="020B0604030504040204" pitchFamily="34" charset="0"/>
                          </a:rPr>
                          <a:t>Transfer/Credit ‘Social Cash’</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cxnSp>
                    <p:nvCxnSpPr>
                      <p:cNvPr id="40" name="Straight Arrow Connector 39">
                        <a:extLst>
                          <a:ext uri="{FF2B5EF4-FFF2-40B4-BE49-F238E27FC236}">
                            <a16:creationId xmlns:a16="http://schemas.microsoft.com/office/drawing/2014/main" id="{51797354-E2AD-4C14-AB63-C35B71858689}"/>
                          </a:ext>
                        </a:extLst>
                      </p:cNvPr>
                      <p:cNvCxnSpPr/>
                      <p:nvPr/>
                    </p:nvCxnSpPr>
                    <p:spPr>
                      <a:xfrm flipV="1">
                        <a:off x="2603940" y="1089284"/>
                        <a:ext cx="0" cy="718049"/>
                      </a:xfrm>
                      <a:prstGeom prst="straightConnector1">
                        <a:avLst/>
                      </a:prstGeom>
                      <a:ln>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 Box 128">
                        <a:extLst>
                          <a:ext uri="{FF2B5EF4-FFF2-40B4-BE49-F238E27FC236}">
                            <a16:creationId xmlns:a16="http://schemas.microsoft.com/office/drawing/2014/main" id="{8642AB12-4E19-40DE-9D6F-3D860788D6D0}"/>
                          </a:ext>
                        </a:extLst>
                      </p:cNvPr>
                      <p:cNvSpPr txBox="1"/>
                      <p:nvPr/>
                    </p:nvSpPr>
                    <p:spPr>
                      <a:xfrm>
                        <a:off x="1992702" y="581391"/>
                        <a:ext cx="1224915" cy="49593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900" dirty="0">
                            <a:effectLst/>
                            <a:latin typeface="Tahoma" panose="020B0604030504040204" pitchFamily="34" charset="0"/>
                            <a:ea typeface="Tahoma" panose="020B0604030504040204" pitchFamily="34" charset="0"/>
                            <a:cs typeface="Tahoma" panose="020B0604030504040204" pitchFamily="34" charset="0"/>
                          </a:rPr>
                          <a:t>Make Payments</a:t>
                        </a:r>
                        <a:endParaRPr lang="en-GB" sz="11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15000"/>
                          </a:lnSpc>
                          <a:spcAft>
                            <a:spcPts val="0"/>
                          </a:spcAft>
                        </a:pPr>
                        <a:r>
                          <a:rPr lang="en-US" sz="900" dirty="0">
                            <a:effectLst/>
                            <a:latin typeface="Tahoma" panose="020B0604030504040204" pitchFamily="34" charset="0"/>
                            <a:ea typeface="Tahoma" panose="020B0604030504040204" pitchFamily="34" charset="0"/>
                            <a:cs typeface="Tahoma" panose="020B0604030504040204" pitchFamily="34" charset="0"/>
                          </a:rPr>
                          <a:t>Transfer Funds</a:t>
                        </a:r>
                        <a:endParaRPr lang="en-GB" sz="11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15000"/>
                          </a:lnSpc>
                          <a:spcAft>
                            <a:spcPts val="0"/>
                          </a:spcAft>
                        </a:pPr>
                        <a:r>
                          <a:rPr lang="en-US" sz="900" dirty="0">
                            <a:effectLst/>
                            <a:latin typeface="Tahoma" panose="020B0604030504040204" pitchFamily="34" charset="0"/>
                            <a:ea typeface="Tahoma" panose="020B0604030504040204" pitchFamily="34" charset="0"/>
                            <a:cs typeface="Tahoma" panose="020B0604030504040204" pitchFamily="34" charset="0"/>
                          </a:rPr>
                          <a:t>Withdraw Cash</a:t>
                        </a:r>
                        <a:endParaRPr lang="en-GB" sz="11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15000"/>
                          </a:lnSpc>
                          <a:spcAft>
                            <a:spcPts val="0"/>
                          </a:spcAft>
                        </a:pPr>
                        <a:r>
                          <a:rPr lang="en-US" sz="900" b="1" dirty="0">
                            <a:effectLst/>
                            <a:latin typeface="Tahoma" panose="020B0604030504040204" pitchFamily="34" charset="0"/>
                            <a:ea typeface="Tahoma" panose="020B0604030504040204" pitchFamily="34" charset="0"/>
                            <a:cs typeface="Tahoma" panose="020B0604030504040204" pitchFamily="34" charset="0"/>
                          </a:rPr>
                          <a:t> </a:t>
                        </a:r>
                        <a:endParaRPr lang="en-GB" sz="11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15000"/>
                          </a:lnSpc>
                          <a:spcAft>
                            <a:spcPts val="0"/>
                          </a:spcAft>
                        </a:pPr>
                        <a:r>
                          <a:rPr lang="en-US" sz="900" dirty="0">
                            <a:effectLst/>
                            <a:latin typeface="Tahoma" panose="020B0604030504040204" pitchFamily="34" charset="0"/>
                            <a:ea typeface="Tahoma" panose="020B0604030504040204" pitchFamily="34" charset="0"/>
                            <a:cs typeface="Tahoma" panose="020B0604030504040204" pitchFamily="34" charset="0"/>
                          </a:rPr>
                          <a:t> </a:t>
                        </a:r>
                        <a:endParaRPr lang="en-GB" sz="1100" dirty="0">
                          <a:effectLst/>
                          <a:latin typeface="Tahoma" panose="020B0604030504040204" pitchFamily="34" charset="0"/>
                          <a:ea typeface="Tahoma" panose="020B0604030504040204" pitchFamily="34" charset="0"/>
                          <a:cs typeface="Tahoma" panose="020B0604030504040204" pitchFamily="34" charset="0"/>
                        </a:endParaRPr>
                      </a:p>
                    </p:txBody>
                  </p:sp>
                  <p:sp>
                    <p:nvSpPr>
                      <p:cNvPr id="42" name="Text Box 129">
                        <a:extLst>
                          <a:ext uri="{FF2B5EF4-FFF2-40B4-BE49-F238E27FC236}">
                            <a16:creationId xmlns:a16="http://schemas.microsoft.com/office/drawing/2014/main" id="{264FFA2B-463C-49C3-8999-958316D5AC91}"/>
                          </a:ext>
                        </a:extLst>
                      </p:cNvPr>
                      <p:cNvSpPr txBox="1"/>
                      <p:nvPr/>
                    </p:nvSpPr>
                    <p:spPr>
                      <a:xfrm>
                        <a:off x="7684" y="1808304"/>
                        <a:ext cx="1224915" cy="3752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900" b="1" dirty="0">
                            <a:effectLst/>
                            <a:latin typeface="Tahoma" panose="020B0604030504040204" pitchFamily="34" charset="0"/>
                            <a:ea typeface="Tahoma" panose="020B0604030504040204" pitchFamily="34" charset="0"/>
                            <a:cs typeface="Tahoma" panose="020B0604030504040204" pitchFamily="34" charset="0"/>
                          </a:rPr>
                          <a:t>Mobile </a:t>
                        </a:r>
                        <a:endParaRPr lang="en-GB" sz="11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15000"/>
                          </a:lnSpc>
                          <a:spcAft>
                            <a:spcPts val="0"/>
                          </a:spcAft>
                        </a:pPr>
                        <a:r>
                          <a:rPr lang="en-US" sz="900" b="1" dirty="0">
                            <a:effectLst/>
                            <a:latin typeface="Tahoma" panose="020B0604030504040204" pitchFamily="34" charset="0"/>
                            <a:ea typeface="Tahoma" panose="020B0604030504040204" pitchFamily="34" charset="0"/>
                            <a:cs typeface="Tahoma" panose="020B0604030504040204" pitchFamily="34" charset="0"/>
                          </a:rPr>
                          <a:t>Connection</a:t>
                        </a:r>
                        <a:endParaRPr lang="en-GB" sz="1100" dirty="0">
                          <a:effectLst/>
                          <a:latin typeface="Tahoma" panose="020B0604030504040204" pitchFamily="34" charset="0"/>
                          <a:ea typeface="Tahoma" panose="020B0604030504040204" pitchFamily="34" charset="0"/>
                          <a:cs typeface="Tahoma" panose="020B0604030504040204" pitchFamily="34" charset="0"/>
                        </a:endParaRPr>
                      </a:p>
                    </p:txBody>
                  </p:sp>
                  <p:sp>
                    <p:nvSpPr>
                      <p:cNvPr id="43" name="Text Box 130">
                        <a:extLst>
                          <a:ext uri="{FF2B5EF4-FFF2-40B4-BE49-F238E27FC236}">
                            <a16:creationId xmlns:a16="http://schemas.microsoft.com/office/drawing/2014/main" id="{005F0F8D-D5AE-4D04-830C-4E8214266227}"/>
                          </a:ext>
                        </a:extLst>
                      </p:cNvPr>
                      <p:cNvSpPr txBox="1"/>
                      <p:nvPr/>
                    </p:nvSpPr>
                    <p:spPr>
                      <a:xfrm>
                        <a:off x="3043621" y="1980838"/>
                        <a:ext cx="1380226" cy="51752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900" u="sng">
                            <a:solidFill>
                              <a:srgbClr val="002060"/>
                            </a:solidFill>
                            <a:effectLst/>
                            <a:latin typeface="Tahoma" panose="020B0604030504040204" pitchFamily="34" charset="0"/>
                            <a:ea typeface="Tahoma" panose="020B0604030504040204" pitchFamily="34" charset="0"/>
                            <a:cs typeface="Tahoma" panose="020B0604030504040204" pitchFamily="34" charset="0"/>
                          </a:rPr>
                          <a:t>Aadhaar Payment Bridge System (</a:t>
                        </a:r>
                        <a:r>
                          <a:rPr lang="en-US" sz="900" b="1" u="sng">
                            <a:solidFill>
                              <a:srgbClr val="002060"/>
                            </a:solidFill>
                            <a:effectLst/>
                            <a:latin typeface="Tahoma" panose="020B0604030504040204" pitchFamily="34" charset="0"/>
                            <a:ea typeface="Tahoma" panose="020B0604030504040204" pitchFamily="34" charset="0"/>
                            <a:cs typeface="Tahoma" panose="020B0604030504040204" pitchFamily="34" charset="0"/>
                          </a:rPr>
                          <a:t>APBS</a:t>
                        </a:r>
                        <a:r>
                          <a:rPr lang="en-US" sz="900" u="sng">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grpSp>
                    <p:nvGrpSpPr>
                      <p:cNvPr id="44" name="Group 43">
                        <a:extLst>
                          <a:ext uri="{FF2B5EF4-FFF2-40B4-BE49-F238E27FC236}">
                            <a16:creationId xmlns:a16="http://schemas.microsoft.com/office/drawing/2014/main" id="{9E8A701E-F1F7-45CF-A770-59765AA0F4E3}"/>
                          </a:ext>
                        </a:extLst>
                      </p:cNvPr>
                      <p:cNvGrpSpPr/>
                      <p:nvPr/>
                    </p:nvGrpSpPr>
                    <p:grpSpPr>
                      <a:xfrm>
                        <a:off x="3043592" y="968940"/>
                        <a:ext cx="1656080" cy="396240"/>
                        <a:chOff x="-87797" y="649979"/>
                        <a:chExt cx="1656080" cy="396240"/>
                      </a:xfrm>
                    </p:grpSpPr>
                    <p:cxnSp>
                      <p:nvCxnSpPr>
                        <p:cNvPr id="72" name="Straight Arrow Connector 71">
                          <a:extLst>
                            <a:ext uri="{FF2B5EF4-FFF2-40B4-BE49-F238E27FC236}">
                              <a16:creationId xmlns:a16="http://schemas.microsoft.com/office/drawing/2014/main" id="{03181B33-6EED-4943-B0AB-FAED66961AC7}"/>
                            </a:ext>
                          </a:extLst>
                        </p:cNvPr>
                        <p:cNvCxnSpPr/>
                        <p:nvPr/>
                      </p:nvCxnSpPr>
                      <p:spPr>
                        <a:xfrm flipV="1">
                          <a:off x="-87797" y="707353"/>
                          <a:ext cx="0" cy="223520"/>
                        </a:xfrm>
                        <a:prstGeom prst="straightConnector1">
                          <a:avLst/>
                        </a:prstGeom>
                        <a:ln w="57150">
                          <a:solidFill>
                            <a:srgbClr val="0033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3" name="Text Box 133">
                          <a:extLst>
                            <a:ext uri="{FF2B5EF4-FFF2-40B4-BE49-F238E27FC236}">
                              <a16:creationId xmlns:a16="http://schemas.microsoft.com/office/drawing/2014/main" id="{F0BB4CC9-890B-462D-B216-210908612200}"/>
                            </a:ext>
                          </a:extLst>
                        </p:cNvPr>
                        <p:cNvSpPr txBox="1"/>
                        <p:nvPr/>
                      </p:nvSpPr>
                      <p:spPr>
                        <a:xfrm>
                          <a:off x="-87797" y="649979"/>
                          <a:ext cx="1656080" cy="39624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900" u="sng">
                              <a:solidFill>
                                <a:srgbClr val="002060"/>
                              </a:solidFill>
                              <a:effectLst/>
                              <a:latin typeface="Tahoma" panose="020B0604030504040204" pitchFamily="34" charset="0"/>
                              <a:ea typeface="Tahoma" panose="020B0604030504040204" pitchFamily="34" charset="0"/>
                              <a:cs typeface="Tahoma" panose="020B0604030504040204" pitchFamily="34" charset="0"/>
                            </a:rPr>
                            <a:t>Aadhaar Enabled </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0"/>
                            </a:spcAft>
                          </a:pPr>
                          <a:r>
                            <a:rPr lang="en-US" sz="900" u="sng">
                              <a:solidFill>
                                <a:srgbClr val="002060"/>
                              </a:solidFill>
                              <a:effectLst/>
                              <a:latin typeface="Tahoma" panose="020B0604030504040204" pitchFamily="34" charset="0"/>
                              <a:ea typeface="Tahoma" panose="020B0604030504040204" pitchFamily="34" charset="0"/>
                              <a:cs typeface="Tahoma" panose="020B0604030504040204" pitchFamily="34" charset="0"/>
                            </a:rPr>
                            <a:t>Payment System (</a:t>
                          </a:r>
                          <a:r>
                            <a:rPr lang="en-US" sz="900" b="1" u="sng">
                              <a:solidFill>
                                <a:srgbClr val="002060"/>
                              </a:solidFill>
                              <a:effectLst/>
                              <a:latin typeface="Tahoma" panose="020B0604030504040204" pitchFamily="34" charset="0"/>
                              <a:ea typeface="Tahoma" panose="020B0604030504040204" pitchFamily="34" charset="0"/>
                              <a:cs typeface="Tahoma" panose="020B0604030504040204" pitchFamily="34" charset="0"/>
                            </a:rPr>
                            <a:t>AEPS)</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grpSp>
                  <p:sp>
                    <p:nvSpPr>
                      <p:cNvPr id="45" name="Text Box 136">
                        <a:extLst>
                          <a:ext uri="{FF2B5EF4-FFF2-40B4-BE49-F238E27FC236}">
                            <a16:creationId xmlns:a16="http://schemas.microsoft.com/office/drawing/2014/main" id="{6F5E7D18-B078-4140-8169-477FB2DAE40B}"/>
                          </a:ext>
                        </a:extLst>
                      </p:cNvPr>
                      <p:cNvSpPr txBox="1"/>
                      <p:nvPr/>
                    </p:nvSpPr>
                    <p:spPr>
                      <a:xfrm>
                        <a:off x="157541" y="651029"/>
                        <a:ext cx="1026544" cy="37528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900" b="1">
                            <a:effectLst/>
                            <a:latin typeface="Tahoma" panose="020B0604030504040204" pitchFamily="34" charset="0"/>
                            <a:ea typeface="Tahoma" panose="020B0604030504040204" pitchFamily="34" charset="0"/>
                            <a:cs typeface="Tahoma" panose="020B0604030504040204" pitchFamily="34" charset="0"/>
                          </a:rPr>
                          <a:t>Using/Through </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gn="ctr">
                          <a:lnSpc>
                            <a:spcPct val="115000"/>
                          </a:lnSpc>
                          <a:spcAft>
                            <a:spcPts val="0"/>
                          </a:spcAft>
                        </a:pPr>
                        <a:r>
                          <a:rPr lang="en-US" sz="900" b="1">
                            <a:effectLst/>
                            <a:latin typeface="Tahoma" panose="020B0604030504040204" pitchFamily="34" charset="0"/>
                            <a:ea typeface="Tahoma" panose="020B0604030504040204" pitchFamily="34" charset="0"/>
                            <a:cs typeface="Tahoma" panose="020B0604030504040204" pitchFamily="34" charset="0"/>
                          </a:rPr>
                          <a:t>Mobile</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cxnSp>
                    <p:nvCxnSpPr>
                      <p:cNvPr id="46" name="Straight Arrow Connector 45">
                        <a:extLst>
                          <a:ext uri="{FF2B5EF4-FFF2-40B4-BE49-F238E27FC236}">
                            <a16:creationId xmlns:a16="http://schemas.microsoft.com/office/drawing/2014/main" id="{12C16A4A-B2D0-44E4-BA65-D242AE435F68}"/>
                          </a:ext>
                        </a:extLst>
                      </p:cNvPr>
                      <p:cNvCxnSpPr/>
                      <p:nvPr/>
                    </p:nvCxnSpPr>
                    <p:spPr>
                      <a:xfrm flipV="1">
                        <a:off x="637334" y="1089468"/>
                        <a:ext cx="0" cy="674738"/>
                      </a:xfrm>
                      <a:prstGeom prst="straightConnector1">
                        <a:avLst/>
                      </a:prstGeom>
                      <a:ln>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FCBA398-F106-4480-A12A-FC53C1152E70}"/>
                          </a:ext>
                        </a:extLst>
                      </p:cNvPr>
                      <p:cNvCxnSpPr/>
                      <p:nvPr/>
                    </p:nvCxnSpPr>
                    <p:spPr>
                      <a:xfrm>
                        <a:off x="1138886" y="832432"/>
                        <a:ext cx="1069471" cy="0"/>
                      </a:xfrm>
                      <a:prstGeom prst="straightConnector1">
                        <a:avLst/>
                      </a:prstGeom>
                      <a:ln>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A0D74C4-95FB-4565-87C6-B287A3882FCB}"/>
                          </a:ext>
                        </a:extLst>
                      </p:cNvPr>
                      <p:cNvCxnSpPr/>
                      <p:nvPr/>
                    </p:nvCxnSpPr>
                    <p:spPr>
                      <a:xfrm flipH="1">
                        <a:off x="3096884" y="832499"/>
                        <a:ext cx="1069471" cy="0"/>
                      </a:xfrm>
                      <a:prstGeom prst="straightConnector1">
                        <a:avLst/>
                      </a:prstGeom>
                      <a:ln>
                        <a:solidFill>
                          <a:schemeClr val="tx1"/>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ext Box 145">
                        <a:extLst>
                          <a:ext uri="{FF2B5EF4-FFF2-40B4-BE49-F238E27FC236}">
                            <a16:creationId xmlns:a16="http://schemas.microsoft.com/office/drawing/2014/main" id="{020B98AD-1F43-4F1F-8A3A-C0D4052C1009}"/>
                          </a:ext>
                        </a:extLst>
                      </p:cNvPr>
                      <p:cNvSpPr txBox="1"/>
                      <p:nvPr/>
                    </p:nvSpPr>
                    <p:spPr>
                      <a:xfrm>
                        <a:off x="3769963" y="673578"/>
                        <a:ext cx="1508434" cy="56933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900" b="1" dirty="0">
                            <a:effectLst/>
                            <a:latin typeface="Tahoma" panose="020B0604030504040204" pitchFamily="34" charset="0"/>
                            <a:ea typeface="Tahoma" panose="020B0604030504040204" pitchFamily="34" charset="0"/>
                            <a:cs typeface="Tahoma" panose="020B0604030504040204" pitchFamily="34" charset="0"/>
                          </a:rPr>
                          <a:t>Micro-ATMs</a:t>
                        </a:r>
                        <a:endParaRPr lang="en-GB" sz="11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15000"/>
                          </a:lnSpc>
                          <a:spcAft>
                            <a:spcPts val="0"/>
                          </a:spcAft>
                        </a:pPr>
                        <a:r>
                          <a:rPr lang="en-US" sz="800" b="1" dirty="0">
                            <a:effectLst/>
                            <a:latin typeface="Tahoma" panose="020B0604030504040204" pitchFamily="34" charset="0"/>
                            <a:ea typeface="Tahoma" panose="020B0604030504040204" pitchFamily="34" charset="0"/>
                            <a:cs typeface="Tahoma" panose="020B0604030504040204" pitchFamily="34" charset="0"/>
                          </a:rPr>
                          <a:t>(</a:t>
                        </a:r>
                        <a:r>
                          <a:rPr lang="en-US" sz="800" b="1" u="sng" dirty="0">
                            <a:effectLst/>
                            <a:latin typeface="Tahoma" panose="020B0604030504040204" pitchFamily="34" charset="0"/>
                            <a:ea typeface="Tahoma" panose="020B0604030504040204" pitchFamily="34" charset="0"/>
                            <a:cs typeface="Tahoma" panose="020B0604030504040204" pitchFamily="34" charset="0"/>
                          </a:rPr>
                          <a:t>Banking Correspondent</a:t>
                        </a:r>
                        <a:r>
                          <a:rPr lang="en-US" sz="800" b="1" dirty="0">
                            <a:effectLst/>
                            <a:latin typeface="Tahoma" panose="020B0604030504040204" pitchFamily="34" charset="0"/>
                            <a:ea typeface="Tahoma" panose="020B0604030504040204" pitchFamily="34" charset="0"/>
                            <a:cs typeface="Tahoma" panose="020B0604030504040204" pitchFamily="34" charset="0"/>
                          </a:rPr>
                          <a:t>)</a:t>
                        </a:r>
                        <a:endParaRPr lang="en-GB" sz="1100" dirty="0">
                          <a:effectLst/>
                          <a:latin typeface="Tahoma" panose="020B0604030504040204" pitchFamily="34" charset="0"/>
                          <a:ea typeface="Tahoma" panose="020B0604030504040204" pitchFamily="34" charset="0"/>
                          <a:cs typeface="Tahoma" panose="020B0604030504040204" pitchFamily="34" charset="0"/>
                        </a:endParaRPr>
                      </a:p>
                    </p:txBody>
                  </p:sp>
                  <p:grpSp>
                    <p:nvGrpSpPr>
                      <p:cNvPr id="50" name="Group 49">
                        <a:extLst>
                          <a:ext uri="{FF2B5EF4-FFF2-40B4-BE49-F238E27FC236}">
                            <a16:creationId xmlns:a16="http://schemas.microsoft.com/office/drawing/2014/main" id="{5ACB47E0-8662-430A-A37A-70AC1795046B}"/>
                          </a:ext>
                        </a:extLst>
                      </p:cNvPr>
                      <p:cNvGrpSpPr/>
                      <p:nvPr/>
                    </p:nvGrpSpPr>
                    <p:grpSpPr>
                      <a:xfrm>
                        <a:off x="1093777" y="963591"/>
                        <a:ext cx="3595545" cy="1648383"/>
                        <a:chOff x="-61626" y="609908"/>
                        <a:chExt cx="3595545" cy="1648383"/>
                      </a:xfrm>
                    </p:grpSpPr>
                    <p:sp>
                      <p:nvSpPr>
                        <p:cNvPr id="68" name="Text Box 153">
                          <a:extLst>
                            <a:ext uri="{FF2B5EF4-FFF2-40B4-BE49-F238E27FC236}">
                              <a16:creationId xmlns:a16="http://schemas.microsoft.com/office/drawing/2014/main" id="{8078A4C9-D06E-4159-B261-77E230465880}"/>
                            </a:ext>
                          </a:extLst>
                        </p:cNvPr>
                        <p:cNvSpPr txBox="1"/>
                        <p:nvPr/>
                      </p:nvSpPr>
                      <p:spPr>
                        <a:xfrm>
                          <a:off x="-16517" y="609908"/>
                          <a:ext cx="1630045" cy="3619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900" u="sng" dirty="0">
                              <a:solidFill>
                                <a:srgbClr val="002060"/>
                              </a:solidFill>
                              <a:effectLst/>
                              <a:latin typeface="Tahoma" panose="020B0604030504040204" pitchFamily="34" charset="0"/>
                              <a:ea typeface="Tahoma" panose="020B0604030504040204" pitchFamily="34" charset="0"/>
                              <a:cs typeface="Tahoma" panose="020B0604030504040204" pitchFamily="34" charset="0"/>
                            </a:rPr>
                            <a:t>Unified Payments </a:t>
                          </a:r>
                          <a:endParaRPr lang="en-GB" sz="1100" dirty="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0"/>
                            </a:spcAft>
                          </a:pPr>
                          <a:r>
                            <a:rPr lang="en-US" sz="900" u="sng" dirty="0">
                              <a:solidFill>
                                <a:srgbClr val="002060"/>
                              </a:solidFill>
                              <a:effectLst/>
                              <a:latin typeface="Tahoma" panose="020B0604030504040204" pitchFamily="34" charset="0"/>
                              <a:ea typeface="Tahoma" panose="020B0604030504040204" pitchFamily="34" charset="0"/>
                              <a:cs typeface="Tahoma" panose="020B0604030504040204" pitchFamily="34" charset="0"/>
                            </a:rPr>
                            <a:t>Interface (</a:t>
                          </a:r>
                          <a:r>
                            <a:rPr lang="en-US" sz="900" b="1" u="sng" dirty="0">
                              <a:solidFill>
                                <a:srgbClr val="002060"/>
                              </a:solidFill>
                              <a:effectLst/>
                              <a:latin typeface="Tahoma" panose="020B0604030504040204" pitchFamily="34" charset="0"/>
                              <a:ea typeface="Tahoma" panose="020B0604030504040204" pitchFamily="34" charset="0"/>
                              <a:cs typeface="Tahoma" panose="020B0604030504040204" pitchFamily="34" charset="0"/>
                            </a:rPr>
                            <a:t>UPI</a:t>
                          </a:r>
                          <a:r>
                            <a:rPr lang="en-US" sz="900" u="sng" dirty="0">
                              <a:solidFill>
                                <a:srgbClr val="002060"/>
                              </a:solidFill>
                              <a:effectLst/>
                              <a:latin typeface="Tahoma" panose="020B0604030504040204" pitchFamily="34" charset="0"/>
                              <a:ea typeface="Tahoma" panose="020B0604030504040204" pitchFamily="34" charset="0"/>
                              <a:cs typeface="Tahoma" panose="020B0604030504040204" pitchFamily="34" charset="0"/>
                            </a:rPr>
                            <a:t>) &amp; Others</a:t>
                          </a:r>
                          <a:endParaRPr lang="en-GB" sz="1100" dirty="0">
                            <a:effectLst/>
                            <a:latin typeface="Tahoma" panose="020B0604030504040204" pitchFamily="34" charset="0"/>
                            <a:ea typeface="Tahoma" panose="020B0604030504040204" pitchFamily="34" charset="0"/>
                            <a:cs typeface="Tahoma" panose="020B0604030504040204" pitchFamily="34" charset="0"/>
                          </a:endParaRPr>
                        </a:p>
                      </p:txBody>
                    </p:sp>
                    <p:cxnSp>
                      <p:nvCxnSpPr>
                        <p:cNvPr id="69" name="Straight Arrow Connector 68">
                          <a:extLst>
                            <a:ext uri="{FF2B5EF4-FFF2-40B4-BE49-F238E27FC236}">
                              <a16:creationId xmlns:a16="http://schemas.microsoft.com/office/drawing/2014/main" id="{7A6A51BD-80F5-4E78-B462-5175C06A2232}"/>
                            </a:ext>
                          </a:extLst>
                        </p:cNvPr>
                        <p:cNvCxnSpPr/>
                        <p:nvPr/>
                      </p:nvCxnSpPr>
                      <p:spPr>
                        <a:xfrm flipV="1">
                          <a:off x="17252" y="665704"/>
                          <a:ext cx="0" cy="223520"/>
                        </a:xfrm>
                        <a:prstGeom prst="straightConnector1">
                          <a:avLst/>
                        </a:prstGeom>
                        <a:ln w="57150">
                          <a:solidFill>
                            <a:srgbClr val="0033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0" name="Text Box 131">
                          <a:extLst>
                            <a:ext uri="{FF2B5EF4-FFF2-40B4-BE49-F238E27FC236}">
                              <a16:creationId xmlns:a16="http://schemas.microsoft.com/office/drawing/2014/main" id="{8FDBE3A8-6F54-4D72-9703-1BD2A33287AA}"/>
                            </a:ext>
                          </a:extLst>
                        </p:cNvPr>
                        <p:cNvSpPr txBox="1"/>
                        <p:nvPr/>
                      </p:nvSpPr>
                      <p:spPr>
                        <a:xfrm>
                          <a:off x="1903874" y="896151"/>
                          <a:ext cx="1630045" cy="3619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900" b="1" u="sng" dirty="0">
                              <a:solidFill>
                                <a:srgbClr val="002060"/>
                              </a:solidFill>
                              <a:effectLst/>
                              <a:latin typeface="Tahoma" panose="020B0604030504040204" pitchFamily="34" charset="0"/>
                              <a:ea typeface="Tahoma" panose="020B0604030504040204" pitchFamily="34" charset="0"/>
                              <a:cs typeface="Tahoma" panose="020B0604030504040204" pitchFamily="34" charset="0"/>
                            </a:rPr>
                            <a:t>[using </a:t>
                          </a:r>
                          <a:r>
                            <a:rPr lang="en-US" sz="900" b="1" u="sng" dirty="0">
                              <a:solidFill>
                                <a:srgbClr val="002060"/>
                              </a:solidFill>
                              <a:latin typeface="Tahoma" panose="020B0604030504040204" pitchFamily="34" charset="0"/>
                              <a:ea typeface="Tahoma" panose="020B0604030504040204" pitchFamily="34" charset="0"/>
                              <a:cs typeface="Tahoma" panose="020B0604030504040204" pitchFamily="34" charset="0"/>
                            </a:rPr>
                            <a:t>Aadhar</a:t>
                          </a:r>
                          <a:r>
                            <a:rPr lang="en-US" sz="900" b="1" u="sng"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en-GB" sz="11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1" name="Text Box 135">
                          <a:extLst>
                            <a:ext uri="{FF2B5EF4-FFF2-40B4-BE49-F238E27FC236}">
                              <a16:creationId xmlns:a16="http://schemas.microsoft.com/office/drawing/2014/main" id="{55C619FD-18F2-4893-9FA4-5EC8AF5142DB}"/>
                            </a:ext>
                          </a:extLst>
                        </p:cNvPr>
                        <p:cNvSpPr txBox="1"/>
                        <p:nvPr/>
                      </p:nvSpPr>
                      <p:spPr>
                        <a:xfrm>
                          <a:off x="1899631" y="1896341"/>
                          <a:ext cx="1630045" cy="3619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900" b="1" u="sng" dirty="0">
                              <a:solidFill>
                                <a:srgbClr val="002060"/>
                              </a:solidFill>
                              <a:effectLst/>
                              <a:latin typeface="Tahoma" panose="020B0604030504040204" pitchFamily="34" charset="0"/>
                              <a:ea typeface="Tahoma" panose="020B0604030504040204" pitchFamily="34" charset="0"/>
                              <a:cs typeface="Tahoma" panose="020B0604030504040204" pitchFamily="34" charset="0"/>
                            </a:rPr>
                            <a:t>[using Aadhar]</a:t>
                          </a:r>
                          <a:endParaRPr lang="en-GB" sz="1100" dirty="0">
                            <a:effectLst/>
                            <a:latin typeface="Tahoma" panose="020B0604030504040204" pitchFamily="34" charset="0"/>
                            <a:ea typeface="Tahoma" panose="020B0604030504040204" pitchFamily="34" charset="0"/>
                            <a:cs typeface="Tahoma" panose="020B0604030504040204" pitchFamily="34" charset="0"/>
                          </a:endParaRPr>
                        </a:p>
                      </p:txBody>
                    </p:sp>
                    <p:sp>
                      <p:nvSpPr>
                        <p:cNvPr id="80" name="Text Box 131">
                          <a:extLst>
                            <a:ext uri="{FF2B5EF4-FFF2-40B4-BE49-F238E27FC236}">
                              <a16:creationId xmlns:a16="http://schemas.microsoft.com/office/drawing/2014/main" id="{9A82244D-ACCC-441F-AE41-03DBD289CDE9}"/>
                            </a:ext>
                          </a:extLst>
                        </p:cNvPr>
                        <p:cNvSpPr txBox="1"/>
                        <p:nvPr/>
                      </p:nvSpPr>
                      <p:spPr>
                        <a:xfrm>
                          <a:off x="-61626" y="864325"/>
                          <a:ext cx="1630045" cy="3619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900" b="1" u="sng" dirty="0">
                              <a:solidFill>
                                <a:srgbClr val="002060"/>
                              </a:solidFill>
                              <a:effectLst/>
                              <a:latin typeface="Tahoma" panose="020B0604030504040204" pitchFamily="34" charset="0"/>
                              <a:ea typeface="Tahoma" panose="020B0604030504040204" pitchFamily="34" charset="0"/>
                              <a:cs typeface="Tahoma" panose="020B0604030504040204" pitchFamily="34" charset="0"/>
                            </a:rPr>
                            <a:t>[some uses </a:t>
                          </a:r>
                          <a:r>
                            <a:rPr lang="en-US" sz="900" b="1" u="sng" dirty="0">
                              <a:solidFill>
                                <a:srgbClr val="002060"/>
                              </a:solidFill>
                              <a:latin typeface="Tahoma" panose="020B0604030504040204" pitchFamily="34" charset="0"/>
                              <a:ea typeface="Tahoma" panose="020B0604030504040204" pitchFamily="34" charset="0"/>
                              <a:cs typeface="Tahoma" panose="020B0604030504040204" pitchFamily="34" charset="0"/>
                            </a:rPr>
                            <a:t>Aadhar</a:t>
                          </a:r>
                          <a:r>
                            <a:rPr lang="en-US" sz="900" b="1" u="sng" dirty="0">
                              <a:solidFill>
                                <a:srgbClr val="002060"/>
                              </a:solidFill>
                              <a:effectLst/>
                              <a:latin typeface="Tahoma" panose="020B0604030504040204" pitchFamily="34" charset="0"/>
                              <a:ea typeface="Tahoma" panose="020B0604030504040204" pitchFamily="34" charset="0"/>
                              <a:cs typeface="Tahoma" panose="020B0604030504040204" pitchFamily="34" charset="0"/>
                            </a:rPr>
                            <a:t>]</a:t>
                          </a:r>
                          <a:endParaRPr lang="en-GB" sz="1100" b="1" dirty="0">
                            <a:solidFill>
                              <a:srgbClr val="002060"/>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51" name="Text Box 190">
                        <a:extLst>
                          <a:ext uri="{FF2B5EF4-FFF2-40B4-BE49-F238E27FC236}">
                            <a16:creationId xmlns:a16="http://schemas.microsoft.com/office/drawing/2014/main" id="{EC7357F5-2C76-49E9-9836-D9FAC134B9B6}"/>
                          </a:ext>
                        </a:extLst>
                      </p:cNvPr>
                      <p:cNvSpPr txBox="1"/>
                      <p:nvPr/>
                    </p:nvSpPr>
                    <p:spPr>
                      <a:xfrm>
                        <a:off x="1467591" y="109418"/>
                        <a:ext cx="2247333" cy="302046"/>
                      </a:xfrm>
                      <a:prstGeom prst="rect">
                        <a:avLst/>
                      </a:prstGeom>
                      <a:solidFill>
                        <a:schemeClr val="accent6">
                          <a:lumMod val="7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b="1" dirty="0">
                            <a:effectLst/>
                            <a:latin typeface="Tahoma" panose="020B0604030504040204" pitchFamily="34" charset="0"/>
                            <a:ea typeface="Tahoma" panose="020B0604030504040204" pitchFamily="34" charset="0"/>
                            <a:cs typeface="Tahoma" panose="020B0604030504040204" pitchFamily="34" charset="0"/>
                          </a:rPr>
                          <a:t>Branchless Banking</a:t>
                        </a:r>
                        <a:endParaRPr lang="en-GB" dirty="0">
                          <a:effectLst/>
                          <a:latin typeface="Tahoma" panose="020B0604030504040204" pitchFamily="34" charset="0"/>
                          <a:ea typeface="Tahoma" panose="020B0604030504040204" pitchFamily="34" charset="0"/>
                          <a:cs typeface="Tahoma" panose="020B0604030504040204" pitchFamily="34" charset="0"/>
                        </a:endParaRPr>
                      </a:p>
                    </p:txBody>
                  </p:sp>
                  <p:cxnSp>
                    <p:nvCxnSpPr>
                      <p:cNvPr id="52" name="Straight Arrow Connector 51">
                        <a:extLst>
                          <a:ext uri="{FF2B5EF4-FFF2-40B4-BE49-F238E27FC236}">
                            <a16:creationId xmlns:a16="http://schemas.microsoft.com/office/drawing/2014/main" id="{AE85B08F-2884-42A5-BC28-ED073E904522}"/>
                          </a:ext>
                        </a:extLst>
                      </p:cNvPr>
                      <p:cNvCxnSpPr/>
                      <p:nvPr/>
                    </p:nvCxnSpPr>
                    <p:spPr>
                      <a:xfrm flipV="1">
                        <a:off x="4584340" y="290155"/>
                        <a:ext cx="0" cy="383364"/>
                      </a:xfrm>
                      <a:prstGeom prst="straightConnector1">
                        <a:avLst/>
                      </a:prstGeom>
                      <a:ln>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0D075B0-CAE2-49BF-BA52-A57ED9016408}"/>
                          </a:ext>
                        </a:extLst>
                      </p:cNvPr>
                      <p:cNvCxnSpPr/>
                      <p:nvPr/>
                    </p:nvCxnSpPr>
                    <p:spPr>
                      <a:xfrm flipV="1">
                        <a:off x="633603" y="285074"/>
                        <a:ext cx="0" cy="365894"/>
                      </a:xfrm>
                      <a:prstGeom prst="straightConnector1">
                        <a:avLst/>
                      </a:prstGeom>
                      <a:ln>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7BB4E91-8EFE-46FA-B3AE-448B7D0CBE21}"/>
                          </a:ext>
                        </a:extLst>
                      </p:cNvPr>
                      <p:cNvCxnSpPr>
                        <a:cxnSpLocks/>
                      </p:cNvCxnSpPr>
                      <p:nvPr/>
                    </p:nvCxnSpPr>
                    <p:spPr>
                      <a:xfrm flipV="1">
                        <a:off x="629496" y="288509"/>
                        <a:ext cx="857626" cy="6535"/>
                      </a:xfrm>
                      <a:prstGeom prst="straightConnector1">
                        <a:avLst/>
                      </a:prstGeom>
                      <a:ln>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 Box 195">
                        <a:extLst>
                          <a:ext uri="{FF2B5EF4-FFF2-40B4-BE49-F238E27FC236}">
                            <a16:creationId xmlns:a16="http://schemas.microsoft.com/office/drawing/2014/main" id="{F7FD73E1-5BA5-4825-8A37-0C4646850583}"/>
                          </a:ext>
                        </a:extLst>
                      </p:cNvPr>
                      <p:cNvSpPr txBox="1"/>
                      <p:nvPr/>
                    </p:nvSpPr>
                    <p:spPr>
                      <a:xfrm>
                        <a:off x="818792" y="4205326"/>
                        <a:ext cx="1061221" cy="274955"/>
                      </a:xfrm>
                      <a:prstGeom prst="rect">
                        <a:avLst/>
                      </a:prstGeom>
                      <a:solidFill>
                        <a:schemeClr val="accent6">
                          <a:lumMod val="60000"/>
                          <a:lumOff val="4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Regulations</a:t>
                        </a:r>
                        <a:endParaRPr lang="en-GB" sz="1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56" name="Text Box 196">
                        <a:extLst>
                          <a:ext uri="{FF2B5EF4-FFF2-40B4-BE49-F238E27FC236}">
                            <a16:creationId xmlns:a16="http://schemas.microsoft.com/office/drawing/2014/main" id="{A80FCAAD-CB37-4157-A950-77347781702D}"/>
                          </a:ext>
                        </a:extLst>
                      </p:cNvPr>
                      <p:cNvSpPr txBox="1"/>
                      <p:nvPr/>
                    </p:nvSpPr>
                    <p:spPr>
                      <a:xfrm>
                        <a:off x="1957448" y="4207747"/>
                        <a:ext cx="1181625" cy="274955"/>
                      </a:xfrm>
                      <a:prstGeom prst="rect">
                        <a:avLst/>
                      </a:prstGeom>
                      <a:solidFill>
                        <a:schemeClr val="accent6">
                          <a:lumMod val="60000"/>
                          <a:lumOff val="4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Notifications</a:t>
                        </a:r>
                        <a:endParaRPr lang="en-GB" sz="1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57" name="Text Box 197">
                        <a:extLst>
                          <a:ext uri="{FF2B5EF4-FFF2-40B4-BE49-F238E27FC236}">
                            <a16:creationId xmlns:a16="http://schemas.microsoft.com/office/drawing/2014/main" id="{205ED5DD-422F-40EB-B9E5-B3EACFEB2D10}"/>
                          </a:ext>
                        </a:extLst>
                      </p:cNvPr>
                      <p:cNvSpPr txBox="1"/>
                      <p:nvPr/>
                    </p:nvSpPr>
                    <p:spPr>
                      <a:xfrm>
                        <a:off x="3216507" y="4205326"/>
                        <a:ext cx="846534" cy="274955"/>
                      </a:xfrm>
                      <a:prstGeom prst="rect">
                        <a:avLst/>
                      </a:prstGeom>
                      <a:solidFill>
                        <a:schemeClr val="accent6">
                          <a:lumMod val="60000"/>
                          <a:lumOff val="4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1400" b="1">
                            <a:effectLst/>
                            <a:latin typeface="Tahoma" panose="020B0604030504040204" pitchFamily="34" charset="0"/>
                            <a:ea typeface="Tahoma" panose="020B0604030504040204" pitchFamily="34" charset="0"/>
                            <a:cs typeface="Tahoma" panose="020B0604030504040204" pitchFamily="34" charset="0"/>
                          </a:rPr>
                          <a:t>Rules</a:t>
                        </a:r>
                        <a:endParaRPr lang="en-GB" sz="1400">
                          <a:effectLst/>
                          <a:latin typeface="Tahoma" panose="020B0604030504040204" pitchFamily="34" charset="0"/>
                          <a:ea typeface="Tahoma" panose="020B0604030504040204" pitchFamily="34" charset="0"/>
                          <a:cs typeface="Tahoma" panose="020B0604030504040204" pitchFamily="34" charset="0"/>
                        </a:endParaRPr>
                      </a:p>
                    </p:txBody>
                  </p:sp>
                  <p:sp>
                    <p:nvSpPr>
                      <p:cNvPr id="58" name="Text Box 198">
                        <a:extLst>
                          <a:ext uri="{FF2B5EF4-FFF2-40B4-BE49-F238E27FC236}">
                            <a16:creationId xmlns:a16="http://schemas.microsoft.com/office/drawing/2014/main" id="{E106765F-D5BB-4E43-A9AE-450309B55E6F}"/>
                          </a:ext>
                        </a:extLst>
                      </p:cNvPr>
                      <p:cNvSpPr txBox="1"/>
                      <p:nvPr/>
                    </p:nvSpPr>
                    <p:spPr>
                      <a:xfrm>
                        <a:off x="4140476" y="4207747"/>
                        <a:ext cx="906022" cy="274955"/>
                      </a:xfrm>
                      <a:prstGeom prst="rect">
                        <a:avLst/>
                      </a:prstGeom>
                      <a:solidFill>
                        <a:schemeClr val="accent6">
                          <a:lumMod val="60000"/>
                          <a:lumOff val="4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Circulars</a:t>
                        </a:r>
                        <a:endParaRPr lang="en-GB" sz="1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59" name="Text Box 199">
                        <a:extLst>
                          <a:ext uri="{FF2B5EF4-FFF2-40B4-BE49-F238E27FC236}">
                            <a16:creationId xmlns:a16="http://schemas.microsoft.com/office/drawing/2014/main" id="{CA318DAF-B7DF-4339-B5B7-DDA20660C30D}"/>
                          </a:ext>
                        </a:extLst>
                      </p:cNvPr>
                      <p:cNvSpPr txBox="1"/>
                      <p:nvPr/>
                    </p:nvSpPr>
                    <p:spPr>
                      <a:xfrm>
                        <a:off x="180907" y="4205327"/>
                        <a:ext cx="551869" cy="274955"/>
                      </a:xfrm>
                      <a:prstGeom prst="rect">
                        <a:avLst/>
                      </a:prstGeom>
                      <a:solidFill>
                        <a:schemeClr val="accent6">
                          <a:lumMod val="60000"/>
                          <a:lumOff val="4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Acts</a:t>
                        </a:r>
                        <a:endParaRPr lang="en-GB" sz="1400" dirty="0">
                          <a:effectLst/>
                          <a:latin typeface="Tahoma" panose="020B0604030504040204" pitchFamily="34" charset="0"/>
                          <a:ea typeface="Tahoma" panose="020B0604030504040204" pitchFamily="34" charset="0"/>
                          <a:cs typeface="Tahoma" panose="020B0604030504040204" pitchFamily="34" charset="0"/>
                        </a:endParaRPr>
                      </a:p>
                    </p:txBody>
                  </p:sp>
                  <p:sp>
                    <p:nvSpPr>
                      <p:cNvPr id="60" name="Text Box 203">
                        <a:extLst>
                          <a:ext uri="{FF2B5EF4-FFF2-40B4-BE49-F238E27FC236}">
                            <a16:creationId xmlns:a16="http://schemas.microsoft.com/office/drawing/2014/main" id="{6795446A-7323-4B13-BF1C-A899F5695F8C}"/>
                          </a:ext>
                        </a:extLst>
                      </p:cNvPr>
                      <p:cNvSpPr txBox="1"/>
                      <p:nvPr/>
                    </p:nvSpPr>
                    <p:spPr>
                      <a:xfrm>
                        <a:off x="677476" y="3942874"/>
                        <a:ext cx="3959166" cy="27489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1200" b="1" dirty="0">
                            <a:effectLst/>
                            <a:latin typeface="Tahoma" panose="020B0604030504040204" pitchFamily="34" charset="0"/>
                            <a:ea typeface="Tahoma" panose="020B0604030504040204" pitchFamily="34" charset="0"/>
                            <a:cs typeface="Tahoma" panose="020B0604030504040204" pitchFamily="34" charset="0"/>
                          </a:rPr>
                          <a:t>Legal, Risk Management &amp; Security Framework</a:t>
                        </a:r>
                        <a:endParaRPr lang="en-GB" sz="1200" dirty="0">
                          <a:effectLst/>
                          <a:latin typeface="Tahoma" panose="020B0604030504040204" pitchFamily="34" charset="0"/>
                          <a:ea typeface="Tahoma" panose="020B0604030504040204" pitchFamily="34" charset="0"/>
                          <a:cs typeface="Tahoma" panose="020B0604030504040204" pitchFamily="34" charset="0"/>
                        </a:endParaRPr>
                      </a:p>
                    </p:txBody>
                  </p:sp>
                  <p:cxnSp>
                    <p:nvCxnSpPr>
                      <p:cNvPr id="61" name="Straight Arrow Connector 60">
                        <a:extLst>
                          <a:ext uri="{FF2B5EF4-FFF2-40B4-BE49-F238E27FC236}">
                            <a16:creationId xmlns:a16="http://schemas.microsoft.com/office/drawing/2014/main" id="{588A2FD1-AD26-4763-BBA5-8C82E01BDF1E}"/>
                          </a:ext>
                        </a:extLst>
                      </p:cNvPr>
                      <p:cNvCxnSpPr/>
                      <p:nvPr/>
                    </p:nvCxnSpPr>
                    <p:spPr>
                      <a:xfrm flipH="1" flipV="1">
                        <a:off x="2591258" y="2214842"/>
                        <a:ext cx="155" cy="416208"/>
                      </a:xfrm>
                      <a:prstGeom prst="straightConnector1">
                        <a:avLst/>
                      </a:prstGeom>
                      <a:ln>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DBFFEA3-B8E0-41E5-9171-55D6D4027C86}"/>
                          </a:ext>
                        </a:extLst>
                      </p:cNvPr>
                      <p:cNvCxnSpPr/>
                      <p:nvPr/>
                    </p:nvCxnSpPr>
                    <p:spPr>
                      <a:xfrm flipH="1" flipV="1">
                        <a:off x="4614731" y="2163097"/>
                        <a:ext cx="155" cy="416208"/>
                      </a:xfrm>
                      <a:prstGeom prst="straightConnector1">
                        <a:avLst/>
                      </a:prstGeom>
                      <a:ln>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Text Box 249">
                        <a:extLst>
                          <a:ext uri="{FF2B5EF4-FFF2-40B4-BE49-F238E27FC236}">
                            <a16:creationId xmlns:a16="http://schemas.microsoft.com/office/drawing/2014/main" id="{3C77169B-F4BD-4E4F-98B6-33753BB9BD11}"/>
                          </a:ext>
                        </a:extLst>
                      </p:cNvPr>
                      <p:cNvSpPr txBox="1"/>
                      <p:nvPr/>
                    </p:nvSpPr>
                    <p:spPr>
                      <a:xfrm>
                        <a:off x="2498173" y="2967487"/>
                        <a:ext cx="658847" cy="4147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‘ZERO’</a:t>
                        </a:r>
                        <a:endParaRPr lang="en-GB" sz="1100" dirty="0">
                          <a:effectLst/>
                          <a:latin typeface="Tahoma" panose="020B0604030504040204" pitchFamily="34" charset="0"/>
                          <a:ea typeface="Tahoma" panose="020B0604030504040204" pitchFamily="34" charset="0"/>
                          <a:cs typeface="Tahoma" panose="020B0604030504040204" pitchFamily="34" charset="0"/>
                        </a:endParaRPr>
                      </a:p>
                      <a:p>
                        <a:pPr algn="ctr">
                          <a:spcAft>
                            <a:spcPts val="0"/>
                          </a:spcAft>
                        </a:pPr>
                        <a:r>
                          <a:rPr lang="en-US" sz="9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MILE</a:t>
                        </a:r>
                        <a:endParaRPr lang="en-GB" sz="1100" dirty="0">
                          <a:effectLst/>
                          <a:latin typeface="Tahoma" panose="020B0604030504040204" pitchFamily="34" charset="0"/>
                          <a:ea typeface="Tahoma" panose="020B0604030504040204" pitchFamily="34" charset="0"/>
                          <a:cs typeface="Tahoma" panose="020B0604030504040204" pitchFamily="34" charset="0"/>
                        </a:endParaRPr>
                      </a:p>
                    </p:txBody>
                  </p:sp>
                  <p:sp>
                    <p:nvSpPr>
                      <p:cNvPr id="64" name="Text Box 254">
                        <a:extLst>
                          <a:ext uri="{FF2B5EF4-FFF2-40B4-BE49-F238E27FC236}">
                            <a16:creationId xmlns:a16="http://schemas.microsoft.com/office/drawing/2014/main" id="{20C8F907-8DF9-4CDC-818F-FF7DC169CF21}"/>
                          </a:ext>
                        </a:extLst>
                      </p:cNvPr>
                      <p:cNvSpPr txBox="1"/>
                      <p:nvPr/>
                    </p:nvSpPr>
                    <p:spPr>
                      <a:xfrm>
                        <a:off x="4512739" y="3003569"/>
                        <a:ext cx="658847" cy="4147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‘FIRST’</a:t>
                        </a:r>
                        <a:endParaRPr lang="en-GB" sz="1100" dirty="0">
                          <a:effectLst/>
                          <a:latin typeface="Tahoma" panose="020B0604030504040204" pitchFamily="34" charset="0"/>
                          <a:ea typeface="Tahoma" panose="020B0604030504040204" pitchFamily="34" charset="0"/>
                          <a:cs typeface="Tahoma" panose="020B0604030504040204" pitchFamily="34" charset="0"/>
                        </a:endParaRPr>
                      </a:p>
                      <a:p>
                        <a:pPr algn="ctr">
                          <a:spcAft>
                            <a:spcPts val="0"/>
                          </a:spcAft>
                        </a:pPr>
                        <a:r>
                          <a:rPr lang="en-US" sz="9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MILE</a:t>
                        </a:r>
                        <a:endParaRPr lang="en-GB" sz="1100" dirty="0">
                          <a:effectLst/>
                          <a:latin typeface="Tahoma" panose="020B0604030504040204" pitchFamily="34" charset="0"/>
                          <a:ea typeface="Tahoma" panose="020B0604030504040204" pitchFamily="34" charset="0"/>
                          <a:cs typeface="Tahoma" panose="020B0604030504040204" pitchFamily="34" charset="0"/>
                        </a:endParaRPr>
                      </a:p>
                    </p:txBody>
                  </p:sp>
                  <p:sp>
                    <p:nvSpPr>
                      <p:cNvPr id="65" name="Text Box 259">
                        <a:extLst>
                          <a:ext uri="{FF2B5EF4-FFF2-40B4-BE49-F238E27FC236}">
                            <a16:creationId xmlns:a16="http://schemas.microsoft.com/office/drawing/2014/main" id="{FDC18EF1-2FD1-41F0-9854-24D01A257625}"/>
                          </a:ext>
                        </a:extLst>
                      </p:cNvPr>
                      <p:cNvSpPr txBox="1"/>
                      <p:nvPr/>
                    </p:nvSpPr>
                    <p:spPr>
                      <a:xfrm>
                        <a:off x="4292147" y="1576812"/>
                        <a:ext cx="732629" cy="4147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‘MIDDLE’</a:t>
                        </a:r>
                        <a:endParaRPr lang="en-GB" sz="1100" dirty="0">
                          <a:effectLst/>
                          <a:latin typeface="Tahoma" panose="020B0604030504040204" pitchFamily="34" charset="0"/>
                          <a:ea typeface="Tahoma" panose="020B0604030504040204" pitchFamily="34" charset="0"/>
                          <a:cs typeface="Tahoma" panose="020B0604030504040204" pitchFamily="34" charset="0"/>
                        </a:endParaRPr>
                      </a:p>
                      <a:p>
                        <a:pPr algn="ctr">
                          <a:spcAft>
                            <a:spcPts val="0"/>
                          </a:spcAft>
                        </a:pPr>
                        <a:r>
                          <a:rPr lang="en-US" sz="9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MILE</a:t>
                        </a:r>
                        <a:endParaRPr lang="en-GB" sz="1100" dirty="0">
                          <a:effectLst/>
                          <a:latin typeface="Tahoma" panose="020B0604030504040204" pitchFamily="34" charset="0"/>
                          <a:ea typeface="Tahoma" panose="020B0604030504040204" pitchFamily="34" charset="0"/>
                          <a:cs typeface="Tahoma" panose="020B0604030504040204" pitchFamily="34" charset="0"/>
                        </a:endParaRPr>
                      </a:p>
                    </p:txBody>
                  </p:sp>
                  <p:sp>
                    <p:nvSpPr>
                      <p:cNvPr id="67" name="Text Box 269">
                        <a:extLst>
                          <a:ext uri="{FF2B5EF4-FFF2-40B4-BE49-F238E27FC236}">
                            <a16:creationId xmlns:a16="http://schemas.microsoft.com/office/drawing/2014/main" id="{AB6DECE1-A491-4E03-962C-F178FD512881}"/>
                          </a:ext>
                        </a:extLst>
                      </p:cNvPr>
                      <p:cNvSpPr txBox="1"/>
                      <p:nvPr/>
                    </p:nvSpPr>
                    <p:spPr>
                      <a:xfrm>
                        <a:off x="1293833" y="542621"/>
                        <a:ext cx="732629" cy="4147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‘LAST’</a:t>
                        </a:r>
                        <a:endParaRPr lang="en-GB" sz="1100" dirty="0">
                          <a:effectLst/>
                          <a:latin typeface="Tahoma" panose="020B0604030504040204" pitchFamily="34" charset="0"/>
                          <a:ea typeface="Tahoma" panose="020B0604030504040204" pitchFamily="34" charset="0"/>
                          <a:cs typeface="Tahoma" panose="020B0604030504040204" pitchFamily="34" charset="0"/>
                        </a:endParaRPr>
                      </a:p>
                      <a:p>
                        <a:pPr algn="ctr">
                          <a:spcAft>
                            <a:spcPts val="0"/>
                          </a:spcAft>
                        </a:pPr>
                        <a:r>
                          <a:rPr lang="en-US" sz="9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MILE</a:t>
                        </a:r>
                        <a:endParaRPr lang="en-GB" sz="1100" dirty="0">
                          <a:effectLst/>
                          <a:latin typeface="Tahoma" panose="020B0604030504040204" pitchFamily="34" charset="0"/>
                          <a:ea typeface="Tahoma" panose="020B0604030504040204" pitchFamily="34" charset="0"/>
                          <a:cs typeface="Tahoma" panose="020B0604030504040204" pitchFamily="34" charset="0"/>
                        </a:endParaRPr>
                      </a:p>
                    </p:txBody>
                  </p:sp>
                  <p:sp>
                    <p:nvSpPr>
                      <p:cNvPr id="75" name="Text Box 269">
                        <a:extLst>
                          <a:ext uri="{FF2B5EF4-FFF2-40B4-BE49-F238E27FC236}">
                            <a16:creationId xmlns:a16="http://schemas.microsoft.com/office/drawing/2014/main" id="{CCC9DDB4-E3CE-412D-B785-21FDC6AE9642}"/>
                          </a:ext>
                        </a:extLst>
                      </p:cNvPr>
                      <p:cNvSpPr txBox="1"/>
                      <p:nvPr/>
                    </p:nvSpPr>
                    <p:spPr>
                      <a:xfrm>
                        <a:off x="3243717" y="533117"/>
                        <a:ext cx="732629" cy="4147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en-US" sz="9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‘LAST’</a:t>
                        </a:r>
                        <a:endParaRPr lang="en-GB" sz="1100" dirty="0">
                          <a:effectLst/>
                          <a:latin typeface="Tahoma" panose="020B0604030504040204" pitchFamily="34" charset="0"/>
                          <a:ea typeface="Tahoma" panose="020B0604030504040204" pitchFamily="34" charset="0"/>
                          <a:cs typeface="Tahoma" panose="020B0604030504040204" pitchFamily="34" charset="0"/>
                        </a:endParaRPr>
                      </a:p>
                      <a:p>
                        <a:pPr algn="ctr">
                          <a:spcAft>
                            <a:spcPts val="0"/>
                          </a:spcAft>
                        </a:pPr>
                        <a:r>
                          <a:rPr lang="en-US" sz="900" b="1" dirty="0">
                            <a:solidFill>
                              <a:srgbClr val="0070C0"/>
                            </a:solidFill>
                            <a:effectLst/>
                            <a:latin typeface="Tahoma" panose="020B0604030504040204" pitchFamily="34" charset="0"/>
                            <a:ea typeface="Tahoma" panose="020B0604030504040204" pitchFamily="34" charset="0"/>
                            <a:cs typeface="Tahoma" panose="020B0604030504040204" pitchFamily="34" charset="0"/>
                          </a:rPr>
                          <a:t>MILE</a:t>
                        </a:r>
                        <a:endParaRPr lang="en-GB" sz="1100" dirty="0">
                          <a:effectLst/>
                          <a:latin typeface="Tahoma" panose="020B0604030504040204" pitchFamily="34" charset="0"/>
                          <a:ea typeface="Tahoma" panose="020B0604030504040204" pitchFamily="34" charset="0"/>
                          <a:cs typeface="Tahoma" panose="020B0604030504040204" pitchFamily="34" charset="0"/>
                        </a:endParaRPr>
                      </a:p>
                    </p:txBody>
                  </p:sp>
                </p:grpSp>
                <p:cxnSp>
                  <p:nvCxnSpPr>
                    <p:cNvPr id="25" name="Straight Arrow Connector 24">
                      <a:extLst>
                        <a:ext uri="{FF2B5EF4-FFF2-40B4-BE49-F238E27FC236}">
                          <a16:creationId xmlns:a16="http://schemas.microsoft.com/office/drawing/2014/main" id="{9C97AA79-69CF-462D-AC11-7D610A1BB8A9}"/>
                        </a:ext>
                      </a:extLst>
                    </p:cNvPr>
                    <p:cNvCxnSpPr/>
                    <p:nvPr/>
                  </p:nvCxnSpPr>
                  <p:spPr>
                    <a:xfrm flipV="1">
                      <a:off x="2079000" y="3807973"/>
                      <a:ext cx="0" cy="337116"/>
                    </a:xfrm>
                    <a:prstGeom prst="straightConnector1">
                      <a:avLst/>
                    </a:prstGeom>
                    <a:ln>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E8E97CA-5240-47D7-B166-B95B45608609}"/>
                        </a:ext>
                      </a:extLst>
                    </p:cNvPr>
                    <p:cNvCxnSpPr/>
                    <p:nvPr/>
                  </p:nvCxnSpPr>
                  <p:spPr>
                    <a:xfrm flipV="1">
                      <a:off x="6064189" y="3807973"/>
                      <a:ext cx="0" cy="337116"/>
                    </a:xfrm>
                    <a:prstGeom prst="straightConnector1">
                      <a:avLst/>
                    </a:prstGeom>
                    <a:ln>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a:extLst>
                      <a:ext uri="{FF2B5EF4-FFF2-40B4-BE49-F238E27FC236}">
                        <a16:creationId xmlns:a16="http://schemas.microsoft.com/office/drawing/2014/main" id="{034E700A-43A7-497C-AE30-CAB8844FE4C9}"/>
                      </a:ext>
                    </a:extLst>
                  </p:cNvPr>
                  <p:cNvCxnSpPr/>
                  <p:nvPr/>
                </p:nvCxnSpPr>
                <p:spPr>
                  <a:xfrm>
                    <a:off x="2120815" y="3303605"/>
                    <a:ext cx="1889492" cy="0"/>
                  </a:xfrm>
                  <a:prstGeom prst="straightConnector1">
                    <a:avLst/>
                  </a:prstGeom>
                  <a:ln>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grpSp>
        </p:grpSp>
        <p:sp>
          <p:nvSpPr>
            <p:cNvPr id="14" name="Rectangle 13">
              <a:extLst>
                <a:ext uri="{FF2B5EF4-FFF2-40B4-BE49-F238E27FC236}">
                  <a16:creationId xmlns:a16="http://schemas.microsoft.com/office/drawing/2014/main" id="{4888BD12-80CA-4026-B80B-CAF2651FC6CE}"/>
                </a:ext>
              </a:extLst>
            </p:cNvPr>
            <p:cNvSpPr/>
            <p:nvPr/>
          </p:nvSpPr>
          <p:spPr>
            <a:xfrm>
              <a:off x="197808" y="4168576"/>
              <a:ext cx="4977277" cy="388104"/>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latin typeface="Tahoma" panose="020B0604030504040204" pitchFamily="34" charset="0"/>
                <a:ea typeface="Tahoma" panose="020B0604030504040204" pitchFamily="34" charset="0"/>
                <a:cs typeface="Tahoma" panose="020B0604030504040204" pitchFamily="34" charset="0"/>
              </a:endParaRPr>
            </a:p>
          </p:txBody>
        </p:sp>
      </p:grpSp>
      <p:cxnSp>
        <p:nvCxnSpPr>
          <p:cNvPr id="74" name="Straight Arrow Connector 73">
            <a:extLst>
              <a:ext uri="{FF2B5EF4-FFF2-40B4-BE49-F238E27FC236}">
                <a16:creationId xmlns:a16="http://schemas.microsoft.com/office/drawing/2014/main" id="{AC0AEC54-2550-4A04-B4BF-BED9C33A9389}"/>
              </a:ext>
            </a:extLst>
          </p:cNvPr>
          <p:cNvCxnSpPr>
            <a:cxnSpLocks/>
          </p:cNvCxnSpPr>
          <p:nvPr/>
        </p:nvCxnSpPr>
        <p:spPr>
          <a:xfrm flipH="1" flipV="1">
            <a:off x="4906621" y="1204880"/>
            <a:ext cx="1035599" cy="1767"/>
          </a:xfrm>
          <a:prstGeom prst="straightConnector1">
            <a:avLst/>
          </a:prstGeom>
          <a:ln>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6738" name="Rectangle 116737">
            <a:extLst>
              <a:ext uri="{FF2B5EF4-FFF2-40B4-BE49-F238E27FC236}">
                <a16:creationId xmlns:a16="http://schemas.microsoft.com/office/drawing/2014/main" id="{3D6093F4-98D7-42DD-8772-56E04C74D71D}"/>
              </a:ext>
            </a:extLst>
          </p:cNvPr>
          <p:cNvSpPr/>
          <p:nvPr/>
        </p:nvSpPr>
        <p:spPr>
          <a:xfrm>
            <a:off x="7319200" y="1583036"/>
            <a:ext cx="4686691" cy="830997"/>
          </a:xfrm>
          <a:prstGeom prst="rect">
            <a:avLst/>
          </a:prstGeom>
        </p:spPr>
        <p:txBody>
          <a:bodyPr wrap="square">
            <a:spAutoFit/>
          </a:bodyPr>
          <a:lstStyle/>
          <a:p>
            <a:r>
              <a:rPr lang="en-GB" sz="1600" b="1" u="sng" dirty="0">
                <a:latin typeface="Tahoma" panose="020B0604030504040204" pitchFamily="34" charset="0"/>
                <a:ea typeface="Tahoma" panose="020B0604030504040204" pitchFamily="34" charset="0"/>
                <a:cs typeface="Tahoma" panose="020B0604030504040204" pitchFamily="34" charset="0"/>
              </a:rPr>
              <a:t>AEPS : </a:t>
            </a:r>
            <a:r>
              <a:rPr lang="en-US" sz="1600" b="1" u="sng" dirty="0">
                <a:latin typeface="Tahoma" panose="020B0604030504040204" pitchFamily="34" charset="0"/>
                <a:ea typeface="Tahoma" panose="020B0604030504040204" pitchFamily="34" charset="0"/>
                <a:cs typeface="Tahoma" panose="020B0604030504040204" pitchFamily="34" charset="0"/>
              </a:rPr>
              <a:t>Aadhaar Enabled Payment System </a:t>
            </a:r>
            <a:endParaRPr lang="en-GB" sz="1600" b="1" u="sng" dirty="0">
              <a:latin typeface="Tahoma" panose="020B0604030504040204" pitchFamily="34" charset="0"/>
              <a:ea typeface="Tahoma" panose="020B0604030504040204" pitchFamily="34" charset="0"/>
              <a:cs typeface="Tahoma" panose="020B0604030504040204" pitchFamily="34" charset="0"/>
            </a:endParaRPr>
          </a:p>
          <a:p>
            <a:r>
              <a:rPr lang="en-GB" sz="1600" dirty="0">
                <a:latin typeface="Tahoma" panose="020B0604030504040204" pitchFamily="34" charset="0"/>
                <a:ea typeface="Tahoma" panose="020B0604030504040204" pitchFamily="34" charset="0"/>
                <a:cs typeface="Tahoma" panose="020B0604030504040204" pitchFamily="34" charset="0"/>
              </a:rPr>
              <a:t>branch-less banking by ‘banking correspondents’ using micro-ATMs and Aadhaar authentication</a:t>
            </a:r>
            <a:endParaRPr lang="en-GB" sz="1600" dirty="0">
              <a:effectLst/>
              <a:latin typeface="Tahoma" panose="020B0604030504040204" pitchFamily="34" charset="0"/>
              <a:ea typeface="Tahoma" panose="020B0604030504040204" pitchFamily="34" charset="0"/>
              <a:cs typeface="Tahoma" panose="020B0604030504040204" pitchFamily="34" charset="0"/>
            </a:endParaRPr>
          </a:p>
        </p:txBody>
      </p:sp>
      <p:sp>
        <p:nvSpPr>
          <p:cNvPr id="82" name="Rectangle 81">
            <a:extLst>
              <a:ext uri="{FF2B5EF4-FFF2-40B4-BE49-F238E27FC236}">
                <a16:creationId xmlns:a16="http://schemas.microsoft.com/office/drawing/2014/main" id="{1632189C-EFD3-4CE1-9072-5A70F08701FF}"/>
              </a:ext>
            </a:extLst>
          </p:cNvPr>
          <p:cNvSpPr/>
          <p:nvPr/>
        </p:nvSpPr>
        <p:spPr>
          <a:xfrm>
            <a:off x="7321483" y="4414575"/>
            <a:ext cx="4686691" cy="913135"/>
          </a:xfrm>
          <a:prstGeom prst="rect">
            <a:avLst/>
          </a:prstGeom>
        </p:spPr>
        <p:txBody>
          <a:bodyPr wrap="square">
            <a:spAutoFit/>
          </a:bodyPr>
          <a:lstStyle/>
          <a:p>
            <a:pPr>
              <a:lnSpc>
                <a:spcPct val="115000"/>
              </a:lnSpc>
              <a:spcAft>
                <a:spcPts val="1000"/>
              </a:spcAft>
            </a:pPr>
            <a:r>
              <a:rPr lang="en-US" sz="1600" b="1" u="sng" dirty="0">
                <a:latin typeface="Tahoma" panose="020B0604030504040204" pitchFamily="34" charset="0"/>
                <a:ea typeface="Tahoma" panose="020B0604030504040204" pitchFamily="34" charset="0"/>
                <a:cs typeface="Tahoma" panose="020B0604030504040204" pitchFamily="34" charset="0"/>
              </a:rPr>
              <a:t>APBS : Aadhaar Payment Bridge System </a:t>
            </a:r>
            <a:r>
              <a:rPr lang="en-US" sz="1600" dirty="0">
                <a:latin typeface="Tahoma" panose="020B0604030504040204" pitchFamily="34" charset="0"/>
                <a:ea typeface="Tahoma" panose="020B0604030504040204" pitchFamily="34" charset="0"/>
                <a:cs typeface="Tahoma" panose="020B0604030504040204" pitchFamily="34" charset="0"/>
              </a:rPr>
              <a:t>uses Aadhaar to identify beneficiaries eligible for receiving Government subsidies electronically</a:t>
            </a:r>
            <a:endParaRPr lang="en-GB" sz="1600" dirty="0">
              <a:effectLst/>
              <a:latin typeface="Tahoma" panose="020B0604030504040204" pitchFamily="34" charset="0"/>
              <a:ea typeface="Tahoma" panose="020B0604030504040204" pitchFamily="34" charset="0"/>
              <a:cs typeface="Tahoma" panose="020B0604030504040204" pitchFamily="34" charset="0"/>
            </a:endParaRPr>
          </a:p>
        </p:txBody>
      </p:sp>
      <p:sp>
        <p:nvSpPr>
          <p:cNvPr id="83" name="Rectangle 82">
            <a:extLst>
              <a:ext uri="{FF2B5EF4-FFF2-40B4-BE49-F238E27FC236}">
                <a16:creationId xmlns:a16="http://schemas.microsoft.com/office/drawing/2014/main" id="{CF10869E-23E0-4E70-84C3-DE4605A02A2F}"/>
              </a:ext>
            </a:extLst>
          </p:cNvPr>
          <p:cNvSpPr/>
          <p:nvPr/>
        </p:nvSpPr>
        <p:spPr>
          <a:xfrm>
            <a:off x="7299220" y="2998805"/>
            <a:ext cx="4686691" cy="1077218"/>
          </a:xfrm>
          <a:prstGeom prst="rect">
            <a:avLst/>
          </a:prstGeom>
        </p:spPr>
        <p:txBody>
          <a:bodyPr wrap="square">
            <a:spAutoFit/>
          </a:bodyPr>
          <a:lstStyle/>
          <a:p>
            <a:r>
              <a:rPr lang="en-GB" sz="1600" b="1" u="sng" dirty="0">
                <a:latin typeface="Tahoma" panose="020B0604030504040204" pitchFamily="34" charset="0"/>
                <a:ea typeface="Tahoma" panose="020B0604030504040204" pitchFamily="34" charset="0"/>
                <a:cs typeface="Tahoma" panose="020B0604030504040204" pitchFamily="34" charset="0"/>
              </a:rPr>
              <a:t>UPI : Unified Payments Interface </a:t>
            </a:r>
          </a:p>
          <a:p>
            <a:r>
              <a:rPr lang="en-GB" sz="1600" dirty="0">
                <a:latin typeface="Tahoma" panose="020B0604030504040204" pitchFamily="34" charset="0"/>
                <a:ea typeface="Tahoma" panose="020B0604030504040204" pitchFamily="34" charset="0"/>
                <a:cs typeface="Tahoma" panose="020B0604030504040204" pitchFamily="34" charset="0"/>
              </a:rPr>
              <a:t>instantaneous settlement (pull and push platform) of money between any two bank accounts using mobile</a:t>
            </a:r>
            <a:endParaRPr lang="en-GB" sz="1600" dirty="0">
              <a:effectLst/>
              <a:latin typeface="Tahoma" panose="020B0604030504040204" pitchFamily="34" charset="0"/>
              <a:ea typeface="Tahoma" panose="020B0604030504040204" pitchFamily="34" charset="0"/>
              <a:cs typeface="Tahoma" panose="020B0604030504040204" pitchFamily="34" charset="0"/>
            </a:endParaRPr>
          </a:p>
        </p:txBody>
      </p:sp>
      <p:sp>
        <p:nvSpPr>
          <p:cNvPr id="116741" name="Star: 5 Points 116740">
            <a:extLst>
              <a:ext uri="{FF2B5EF4-FFF2-40B4-BE49-F238E27FC236}">
                <a16:creationId xmlns:a16="http://schemas.microsoft.com/office/drawing/2014/main" id="{E1785FF8-8674-42BE-B398-F266BA6C9EDD}"/>
              </a:ext>
            </a:extLst>
          </p:cNvPr>
          <p:cNvSpPr/>
          <p:nvPr/>
        </p:nvSpPr>
        <p:spPr>
          <a:xfrm>
            <a:off x="5090932" y="3448406"/>
            <a:ext cx="373241" cy="329154"/>
          </a:xfrm>
          <a:prstGeom prst="star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Star: 5 Points 84">
            <a:extLst>
              <a:ext uri="{FF2B5EF4-FFF2-40B4-BE49-F238E27FC236}">
                <a16:creationId xmlns:a16="http://schemas.microsoft.com/office/drawing/2014/main" id="{3D398F48-A232-47C3-84CD-D39B8545B0C2}"/>
              </a:ext>
            </a:extLst>
          </p:cNvPr>
          <p:cNvSpPr/>
          <p:nvPr/>
        </p:nvSpPr>
        <p:spPr>
          <a:xfrm>
            <a:off x="3652455" y="2087655"/>
            <a:ext cx="373241" cy="329154"/>
          </a:xfrm>
          <a:prstGeom prst="star5">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Star: 5 Points 85">
            <a:extLst>
              <a:ext uri="{FF2B5EF4-FFF2-40B4-BE49-F238E27FC236}">
                <a16:creationId xmlns:a16="http://schemas.microsoft.com/office/drawing/2014/main" id="{2EDC34E1-5A79-46F9-A34A-895F79DCED03}"/>
              </a:ext>
            </a:extLst>
          </p:cNvPr>
          <p:cNvSpPr/>
          <p:nvPr/>
        </p:nvSpPr>
        <p:spPr>
          <a:xfrm>
            <a:off x="1387725" y="2045101"/>
            <a:ext cx="373241" cy="32915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Star: 5 Points 86">
            <a:extLst>
              <a:ext uri="{FF2B5EF4-FFF2-40B4-BE49-F238E27FC236}">
                <a16:creationId xmlns:a16="http://schemas.microsoft.com/office/drawing/2014/main" id="{63B7D6D7-ED88-4EB7-AA62-EDEE58A74D87}"/>
              </a:ext>
            </a:extLst>
          </p:cNvPr>
          <p:cNvSpPr/>
          <p:nvPr/>
        </p:nvSpPr>
        <p:spPr>
          <a:xfrm>
            <a:off x="6945959" y="4404070"/>
            <a:ext cx="373241" cy="329154"/>
          </a:xfrm>
          <a:prstGeom prst="star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Star: 5 Points 87">
            <a:extLst>
              <a:ext uri="{FF2B5EF4-FFF2-40B4-BE49-F238E27FC236}">
                <a16:creationId xmlns:a16="http://schemas.microsoft.com/office/drawing/2014/main" id="{FBB7B15E-D433-44A8-825C-01846EDC7FDB}"/>
              </a:ext>
            </a:extLst>
          </p:cNvPr>
          <p:cNvSpPr/>
          <p:nvPr/>
        </p:nvSpPr>
        <p:spPr>
          <a:xfrm>
            <a:off x="6977846" y="2953175"/>
            <a:ext cx="373241" cy="32915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9" name="Star: 5 Points 88">
            <a:extLst>
              <a:ext uri="{FF2B5EF4-FFF2-40B4-BE49-F238E27FC236}">
                <a16:creationId xmlns:a16="http://schemas.microsoft.com/office/drawing/2014/main" id="{BE18AB0F-E98A-4CD9-8A6C-81C0C02D06E5}"/>
              </a:ext>
            </a:extLst>
          </p:cNvPr>
          <p:cNvSpPr/>
          <p:nvPr/>
        </p:nvSpPr>
        <p:spPr>
          <a:xfrm>
            <a:off x="6976236" y="1574063"/>
            <a:ext cx="373241" cy="329154"/>
          </a:xfrm>
          <a:prstGeom prst="star5">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Star: 5 Points 89">
            <a:extLst>
              <a:ext uri="{FF2B5EF4-FFF2-40B4-BE49-F238E27FC236}">
                <a16:creationId xmlns:a16="http://schemas.microsoft.com/office/drawing/2014/main" id="{77F6CB74-C476-4562-BBED-0B91C84C9914}"/>
              </a:ext>
            </a:extLst>
          </p:cNvPr>
          <p:cNvSpPr/>
          <p:nvPr/>
        </p:nvSpPr>
        <p:spPr>
          <a:xfrm>
            <a:off x="1048038" y="5106803"/>
            <a:ext cx="373241" cy="329154"/>
          </a:xfrm>
          <a:prstGeom prst="star5">
            <a:avLst/>
          </a:prstGeom>
          <a:solidFill>
            <a:srgbClr val="F5C24C"/>
          </a:solidFill>
          <a:ln>
            <a:solidFill>
              <a:srgbClr val="F5C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2577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67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P spid="82" grpId="0"/>
      <p:bldP spid="83" grpId="0"/>
      <p:bldP spid="87" grpId="0" animBg="1"/>
      <p:bldP spid="88" grpId="0" animBg="1"/>
      <p:bldP spid="8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26" name="Rectangle 78">
            <a:extLst>
              <a:ext uri="{FF2B5EF4-FFF2-40B4-BE49-F238E27FC236}">
                <a16:creationId xmlns:a16="http://schemas.microsoft.com/office/drawing/2014/main" id="{247AB924-1B87-43FC-B7C7-B112D5C51A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5727" name="Straight Connector 80">
            <a:extLst>
              <a:ext uri="{FF2B5EF4-FFF2-40B4-BE49-F238E27FC236}">
                <a16:creationId xmlns:a16="http://schemas.microsoft.com/office/drawing/2014/main" id="{DAD2B705-4A9B-408D-AA80-4F41045E09D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5728" name="Straight Connector 82">
            <a:extLst>
              <a:ext uri="{FF2B5EF4-FFF2-40B4-BE49-F238E27FC236}">
                <a16:creationId xmlns:a16="http://schemas.microsoft.com/office/drawing/2014/main" id="{99AE2756-0FC4-4155-83E7-58AAAB63E75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screenshot of a newspaper&#10;&#10;Description generated with very high confidence">
            <a:extLst>
              <a:ext uri="{FF2B5EF4-FFF2-40B4-BE49-F238E27FC236}">
                <a16:creationId xmlns:a16="http://schemas.microsoft.com/office/drawing/2014/main" id="{1E925565-8AFD-4E19-8568-2F32AB0D788C}"/>
              </a:ext>
            </a:extLst>
          </p:cNvPr>
          <p:cNvPicPr>
            <a:picLocks noChangeAspect="1"/>
          </p:cNvPicPr>
          <p:nvPr/>
        </p:nvPicPr>
        <p:blipFill>
          <a:blip r:embed="rId2"/>
          <a:stretch>
            <a:fillRect/>
          </a:stretch>
        </p:blipFill>
        <p:spPr>
          <a:xfrm>
            <a:off x="320040" y="365695"/>
            <a:ext cx="3425609" cy="3881709"/>
          </a:xfrm>
          <a:prstGeom prst="rect">
            <a:avLst/>
          </a:prstGeom>
        </p:spPr>
      </p:pic>
      <p:pic>
        <p:nvPicPr>
          <p:cNvPr id="2" name="Picture 1" descr="A close up of a newspaper&#10;&#10;Description generated with high confidence">
            <a:extLst>
              <a:ext uri="{FF2B5EF4-FFF2-40B4-BE49-F238E27FC236}">
                <a16:creationId xmlns:a16="http://schemas.microsoft.com/office/drawing/2014/main" id="{F0C58071-95F9-4AA1-AEE2-BA729ECB616A}"/>
              </a:ext>
            </a:extLst>
          </p:cNvPr>
          <p:cNvPicPr>
            <a:picLocks noChangeAspect="1"/>
          </p:cNvPicPr>
          <p:nvPr/>
        </p:nvPicPr>
        <p:blipFill>
          <a:blip r:embed="rId3"/>
          <a:stretch>
            <a:fillRect/>
          </a:stretch>
        </p:blipFill>
        <p:spPr>
          <a:xfrm>
            <a:off x="4385729" y="1495427"/>
            <a:ext cx="3433324" cy="1622245"/>
          </a:xfrm>
          <a:prstGeom prst="rect">
            <a:avLst/>
          </a:prstGeom>
        </p:spPr>
      </p:pic>
      <p:cxnSp>
        <p:nvCxnSpPr>
          <p:cNvPr id="115729" name="Straight Connector 84">
            <a:extLst>
              <a:ext uri="{FF2B5EF4-FFF2-40B4-BE49-F238E27FC236}">
                <a16:creationId xmlns:a16="http://schemas.microsoft.com/office/drawing/2014/main" id="{818DC98F-4057-4645-B948-F604F39A9CF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685"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close up of a newspaper&#10;&#10;Description generated with high confidence">
            <a:extLst>
              <a:ext uri="{FF2B5EF4-FFF2-40B4-BE49-F238E27FC236}">
                <a16:creationId xmlns:a16="http://schemas.microsoft.com/office/drawing/2014/main" id="{E92E9F7A-9184-4509-8B95-64685746D1DE}"/>
              </a:ext>
            </a:extLst>
          </p:cNvPr>
          <p:cNvPicPr>
            <a:picLocks noChangeAspect="1"/>
          </p:cNvPicPr>
          <p:nvPr/>
        </p:nvPicPr>
        <p:blipFill>
          <a:blip r:embed="rId4"/>
          <a:stretch>
            <a:fillRect/>
          </a:stretch>
        </p:blipFill>
        <p:spPr>
          <a:xfrm>
            <a:off x="8982380" y="330045"/>
            <a:ext cx="2358605" cy="3997637"/>
          </a:xfrm>
          <a:prstGeom prst="rect">
            <a:avLst/>
          </a:prstGeom>
        </p:spPr>
      </p:pic>
      <p:sp>
        <p:nvSpPr>
          <p:cNvPr id="115715" name="Rectangle 2"/>
          <p:cNvSpPr>
            <a:spLocks noChangeArrowheads="1"/>
          </p:cNvSpPr>
          <p:nvPr/>
        </p:nvSpPr>
        <p:spPr bwMode="auto">
          <a:xfrm>
            <a:off x="1816100" y="836614"/>
            <a:ext cx="852805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spcBef>
                <a:spcPct val="10000"/>
              </a:spcBef>
              <a:spcAft>
                <a:spcPct val="10000"/>
              </a:spcAft>
              <a:buFont typeface="Wingdings" pitchFamily="2" charset="2"/>
              <a:buNone/>
            </a:pPr>
            <a:endParaRPr lang="en-SG" altLang="en-US" sz="1100">
              <a:latin typeface="Tahoma" pitchFamily="34" charset="0"/>
            </a:endParaRPr>
          </a:p>
          <a:p>
            <a:pPr eaLnBrk="1" hangingPunct="1">
              <a:spcBef>
                <a:spcPct val="10000"/>
              </a:spcBef>
              <a:spcAft>
                <a:spcPct val="10000"/>
              </a:spcAft>
              <a:buFont typeface="Wingdings" pitchFamily="2" charset="2"/>
              <a:buNone/>
            </a:pPr>
            <a:r>
              <a:rPr lang="en-SG" altLang="en-US" sz="1100">
                <a:latin typeface="Tahoma" pitchFamily="34" charset="0"/>
              </a:rPr>
              <a:t> </a:t>
            </a:r>
            <a:endParaRPr lang="en-SG" altLang="en-US" sz="1100">
              <a:latin typeface="Arial" charset="0"/>
              <a:cs typeface="Arial" charset="0"/>
            </a:endParaRPr>
          </a:p>
          <a:p>
            <a:pPr eaLnBrk="1" hangingPunct="1">
              <a:spcBef>
                <a:spcPct val="10000"/>
              </a:spcBef>
              <a:spcAft>
                <a:spcPct val="10000"/>
              </a:spcAft>
              <a:buFont typeface="Wingdings" pitchFamily="2" charset="2"/>
              <a:buNone/>
            </a:pPr>
            <a:endParaRPr lang="en-US" altLang="ja-JP">
              <a:solidFill>
                <a:srgbClr val="292929"/>
              </a:solidFill>
              <a:latin typeface="Arial" charset="0"/>
              <a:cs typeface="Arial" charset="0"/>
            </a:endParaRPr>
          </a:p>
          <a:p>
            <a:pPr eaLnBrk="1" hangingPunct="1">
              <a:spcBef>
                <a:spcPct val="10000"/>
              </a:spcBef>
              <a:spcAft>
                <a:spcPct val="10000"/>
              </a:spcAft>
              <a:buFont typeface="Wingdings" pitchFamily="2" charset="2"/>
              <a:buNone/>
            </a:pPr>
            <a:endParaRPr lang="en-US" altLang="ja-JP">
              <a:solidFill>
                <a:srgbClr val="292929"/>
              </a:solidFill>
              <a:latin typeface="Arial" charset="0"/>
              <a:cs typeface="Arial" charset="0"/>
            </a:endParaRPr>
          </a:p>
        </p:txBody>
      </p:sp>
      <p:sp>
        <p:nvSpPr>
          <p:cNvPr id="10" name="Rectangle 9">
            <a:extLst>
              <a:ext uri="{FF2B5EF4-FFF2-40B4-BE49-F238E27FC236}">
                <a16:creationId xmlns:a16="http://schemas.microsoft.com/office/drawing/2014/main" id="{BE82DE34-972D-44F9-8F17-A3FF5B547FC0}"/>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C1A7116A-43CB-439B-851C-B6187ECC3EAD}"/>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AF4CAEF2-5F06-41BD-B7D1-A96D18501161}"/>
              </a:ext>
            </a:extLst>
          </p:cNvPr>
          <p:cNvSpPr txBox="1">
            <a:spLocks/>
          </p:cNvSpPr>
          <p:nvPr/>
        </p:nvSpPr>
        <p:spPr>
          <a:xfrm>
            <a:off x="527538" y="4756638"/>
            <a:ext cx="11139854" cy="93044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altLang="en-US" sz="3400" b="1" dirty="0">
                <a:solidFill>
                  <a:schemeClr val="bg1"/>
                </a:solidFill>
                <a:latin typeface="Tahoma" panose="020B0604030504040204" pitchFamily="34" charset="0"/>
                <a:ea typeface="Tahoma" panose="020B0604030504040204" pitchFamily="34" charset="0"/>
                <a:cs typeface="Tahoma" panose="020B0604030504040204" pitchFamily="34" charset="0"/>
              </a:rPr>
              <a:t>Other EMERGING USES of AADHAAR</a:t>
            </a:r>
          </a:p>
        </p:txBody>
      </p:sp>
      <p:sp>
        <p:nvSpPr>
          <p:cNvPr id="13" name="Title 1">
            <a:extLst>
              <a:ext uri="{FF2B5EF4-FFF2-40B4-BE49-F238E27FC236}">
                <a16:creationId xmlns:a16="http://schemas.microsoft.com/office/drawing/2014/main" id="{6FDEAC5B-500F-4339-83FD-DD50BC7890EB}"/>
              </a:ext>
            </a:extLst>
          </p:cNvPr>
          <p:cNvSpPr txBox="1">
            <a:spLocks/>
          </p:cNvSpPr>
          <p:nvPr/>
        </p:nvSpPr>
        <p:spPr>
          <a:xfrm>
            <a:off x="4712407" y="4127810"/>
            <a:ext cx="2698262"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1200" i="1" dirty="0">
                <a:solidFill>
                  <a:srgbClr val="003300"/>
                </a:solidFill>
                <a:latin typeface="Tahoma" pitchFamily="34" charset="0"/>
                <a:cs typeface="Tahoma" pitchFamily="34" charset="0"/>
              </a:rPr>
              <a:t>(for illustration purpose only)</a:t>
            </a:r>
          </a:p>
        </p:txBody>
      </p:sp>
    </p:spTree>
    <p:extLst>
      <p:ext uri="{BB962C8B-B14F-4D97-AF65-F5344CB8AC3E}">
        <p14:creationId xmlns:p14="http://schemas.microsoft.com/office/powerpoint/2010/main" val="4117443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lower&#10;&#10;Description generated with very high confidence">
            <a:extLst>
              <a:ext uri="{FF2B5EF4-FFF2-40B4-BE49-F238E27FC236}">
                <a16:creationId xmlns:a16="http://schemas.microsoft.com/office/drawing/2014/main" id="{A45031F8-2567-411F-84C1-9CC500C5C6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497" y="1401623"/>
            <a:ext cx="1807414" cy="1807414"/>
          </a:xfrm>
          <a:prstGeom prst="rect">
            <a:avLst/>
          </a:prstGeom>
        </p:spPr>
      </p:pic>
      <p:sp>
        <p:nvSpPr>
          <p:cNvPr id="70" name="Title 1">
            <a:extLst>
              <a:ext uri="{FF2B5EF4-FFF2-40B4-BE49-F238E27FC236}">
                <a16:creationId xmlns:a16="http://schemas.microsoft.com/office/drawing/2014/main" id="{F671D381-744B-4C8E-87C0-B75FA981CFDC}"/>
              </a:ext>
            </a:extLst>
          </p:cNvPr>
          <p:cNvSpPr txBox="1">
            <a:spLocks/>
          </p:cNvSpPr>
          <p:nvPr/>
        </p:nvSpPr>
        <p:spPr>
          <a:xfrm>
            <a:off x="596552" y="259266"/>
            <a:ext cx="11595448" cy="4950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AADHAAR a ‘GAME CHANGER’ for INDIA?    [W-I-P]</a:t>
            </a:r>
            <a:endParaRPr lang="en-SG" altLang="en-US" sz="3400" b="1" dirty="0">
              <a:solidFill>
                <a:srgbClr val="003300"/>
              </a:solidFill>
              <a:latin typeface="Tahoma" pitchFamily="34" charset="0"/>
              <a:cs typeface="Tahoma" pitchFamily="34" charset="0"/>
            </a:endParaRPr>
          </a:p>
        </p:txBody>
      </p:sp>
      <p:sp>
        <p:nvSpPr>
          <p:cNvPr id="71" name="Rectangle 70">
            <a:extLst>
              <a:ext uri="{FF2B5EF4-FFF2-40B4-BE49-F238E27FC236}">
                <a16:creationId xmlns:a16="http://schemas.microsoft.com/office/drawing/2014/main" id="{7C49000F-D3BC-4F7B-8AFB-7DD94D0E4EBA}"/>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AAFE3E38-69C7-480C-A5F4-60D7D7DEA92F}"/>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3EF92E02-F9F5-4A10-9E7C-74C8F08D85C7}"/>
              </a:ext>
            </a:extLst>
          </p:cNvPr>
          <p:cNvGrpSpPr/>
          <p:nvPr/>
        </p:nvGrpSpPr>
        <p:grpSpPr>
          <a:xfrm>
            <a:off x="5621608" y="1492382"/>
            <a:ext cx="1460500" cy="1193800"/>
            <a:chOff x="2906713" y="2736850"/>
            <a:chExt cx="1460500" cy="1193800"/>
          </a:xfrm>
          <a:solidFill>
            <a:srgbClr val="00B050"/>
          </a:solidFill>
        </p:grpSpPr>
        <p:sp>
          <p:nvSpPr>
            <p:cNvPr id="11" name="Freeform 7">
              <a:extLst>
                <a:ext uri="{FF2B5EF4-FFF2-40B4-BE49-F238E27FC236}">
                  <a16:creationId xmlns:a16="http://schemas.microsoft.com/office/drawing/2014/main" id="{47B05A70-07E5-4887-B8B8-6B9A433E5341}"/>
                </a:ext>
              </a:extLst>
            </p:cNvPr>
            <p:cNvSpPr>
              <a:spLocks/>
            </p:cNvSpPr>
            <p:nvPr/>
          </p:nvSpPr>
          <p:spPr bwMode="auto">
            <a:xfrm>
              <a:off x="2906713" y="2736850"/>
              <a:ext cx="1460500" cy="161925"/>
            </a:xfrm>
            <a:custGeom>
              <a:avLst/>
              <a:gdLst>
                <a:gd name="T0" fmla="*/ 289 w 298"/>
                <a:gd name="T1" fmla="*/ 0 h 33"/>
                <a:gd name="T2" fmla="*/ 281 w 298"/>
                <a:gd name="T3" fmla="*/ 7 h 33"/>
                <a:gd name="T4" fmla="*/ 18 w 298"/>
                <a:gd name="T5" fmla="*/ 7 h 33"/>
                <a:gd name="T6" fmla="*/ 10 w 298"/>
                <a:gd name="T7" fmla="*/ 0 h 33"/>
                <a:gd name="T8" fmla="*/ 0 w 298"/>
                <a:gd name="T9" fmla="*/ 16 h 33"/>
                <a:gd name="T10" fmla="*/ 10 w 298"/>
                <a:gd name="T11" fmla="*/ 33 h 33"/>
                <a:gd name="T12" fmla="*/ 18 w 298"/>
                <a:gd name="T13" fmla="*/ 26 h 33"/>
                <a:gd name="T14" fmla="*/ 281 w 298"/>
                <a:gd name="T15" fmla="*/ 26 h 33"/>
                <a:gd name="T16" fmla="*/ 289 w 298"/>
                <a:gd name="T17" fmla="*/ 33 h 33"/>
                <a:gd name="T18" fmla="*/ 298 w 298"/>
                <a:gd name="T19" fmla="*/ 16 h 33"/>
                <a:gd name="T20" fmla="*/ 289 w 298"/>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33">
                  <a:moveTo>
                    <a:pt x="289" y="0"/>
                  </a:moveTo>
                  <a:cubicBezTo>
                    <a:pt x="285" y="0"/>
                    <a:pt x="282" y="3"/>
                    <a:pt x="281" y="7"/>
                  </a:cubicBezTo>
                  <a:cubicBezTo>
                    <a:pt x="18" y="7"/>
                    <a:pt x="18" y="7"/>
                    <a:pt x="18" y="7"/>
                  </a:cubicBezTo>
                  <a:cubicBezTo>
                    <a:pt x="16" y="3"/>
                    <a:pt x="13" y="0"/>
                    <a:pt x="10" y="0"/>
                  </a:cubicBezTo>
                  <a:cubicBezTo>
                    <a:pt x="5" y="0"/>
                    <a:pt x="0" y="7"/>
                    <a:pt x="0" y="16"/>
                  </a:cubicBezTo>
                  <a:cubicBezTo>
                    <a:pt x="0" y="26"/>
                    <a:pt x="5" y="33"/>
                    <a:pt x="10" y="33"/>
                  </a:cubicBezTo>
                  <a:cubicBezTo>
                    <a:pt x="13" y="33"/>
                    <a:pt x="16" y="30"/>
                    <a:pt x="18" y="26"/>
                  </a:cubicBezTo>
                  <a:cubicBezTo>
                    <a:pt x="281" y="26"/>
                    <a:pt x="281" y="26"/>
                    <a:pt x="281" y="26"/>
                  </a:cubicBezTo>
                  <a:cubicBezTo>
                    <a:pt x="282" y="30"/>
                    <a:pt x="285" y="33"/>
                    <a:pt x="289" y="33"/>
                  </a:cubicBezTo>
                  <a:cubicBezTo>
                    <a:pt x="294" y="33"/>
                    <a:pt x="298" y="26"/>
                    <a:pt x="298" y="16"/>
                  </a:cubicBezTo>
                  <a:cubicBezTo>
                    <a:pt x="298" y="7"/>
                    <a:pt x="294" y="0"/>
                    <a:pt x="289" y="0"/>
                  </a:cubicBezTo>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5FE8E834-7864-4932-8762-AA17EC0BD3E0}"/>
                </a:ext>
              </a:extLst>
            </p:cNvPr>
            <p:cNvSpPr>
              <a:spLocks/>
            </p:cNvSpPr>
            <p:nvPr/>
          </p:nvSpPr>
          <p:spPr bwMode="auto">
            <a:xfrm>
              <a:off x="3028950" y="2771775"/>
              <a:ext cx="1220788" cy="1158875"/>
            </a:xfrm>
            <a:custGeom>
              <a:avLst/>
              <a:gdLst>
                <a:gd name="T0" fmla="*/ 769 w 769"/>
                <a:gd name="T1" fmla="*/ 730 h 730"/>
                <a:gd name="T2" fmla="*/ 383 w 769"/>
                <a:gd name="T3" fmla="*/ 601 h 730"/>
                <a:gd name="T4" fmla="*/ 0 w 769"/>
                <a:gd name="T5" fmla="*/ 730 h 730"/>
                <a:gd name="T6" fmla="*/ 0 w 769"/>
                <a:gd name="T7" fmla="*/ 0 h 730"/>
                <a:gd name="T8" fmla="*/ 769 w 769"/>
                <a:gd name="T9" fmla="*/ 0 h 730"/>
                <a:gd name="T10" fmla="*/ 769 w 769"/>
                <a:gd name="T11" fmla="*/ 730 h 730"/>
              </a:gdLst>
              <a:ahLst/>
              <a:cxnLst>
                <a:cxn ang="0">
                  <a:pos x="T0" y="T1"/>
                </a:cxn>
                <a:cxn ang="0">
                  <a:pos x="T2" y="T3"/>
                </a:cxn>
                <a:cxn ang="0">
                  <a:pos x="T4" y="T5"/>
                </a:cxn>
                <a:cxn ang="0">
                  <a:pos x="T6" y="T7"/>
                </a:cxn>
                <a:cxn ang="0">
                  <a:pos x="T8" y="T9"/>
                </a:cxn>
                <a:cxn ang="0">
                  <a:pos x="T10" y="T11"/>
                </a:cxn>
              </a:cxnLst>
              <a:rect l="0" t="0" r="r" b="b"/>
              <a:pathLst>
                <a:path w="769" h="730">
                  <a:moveTo>
                    <a:pt x="769" y="730"/>
                  </a:moveTo>
                  <a:lnTo>
                    <a:pt x="383" y="601"/>
                  </a:lnTo>
                  <a:lnTo>
                    <a:pt x="0" y="730"/>
                  </a:lnTo>
                  <a:lnTo>
                    <a:pt x="0" y="0"/>
                  </a:lnTo>
                  <a:lnTo>
                    <a:pt x="769" y="0"/>
                  </a:lnTo>
                  <a:lnTo>
                    <a:pt x="769" y="7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3" name="Group 12">
              <a:extLst>
                <a:ext uri="{FF2B5EF4-FFF2-40B4-BE49-F238E27FC236}">
                  <a16:creationId xmlns:a16="http://schemas.microsoft.com/office/drawing/2014/main" id="{32C90A57-0DD3-493F-B83C-778C45C62821}"/>
                </a:ext>
              </a:extLst>
            </p:cNvPr>
            <p:cNvGrpSpPr/>
            <p:nvPr/>
          </p:nvGrpSpPr>
          <p:grpSpPr>
            <a:xfrm>
              <a:off x="3352800" y="3048000"/>
              <a:ext cx="522288" cy="447675"/>
              <a:chOff x="5481642" y="3920089"/>
              <a:chExt cx="522288" cy="447675"/>
            </a:xfrm>
            <a:grpFill/>
          </p:grpSpPr>
          <p:sp>
            <p:nvSpPr>
              <p:cNvPr id="14" name="Freeform 48">
                <a:extLst>
                  <a:ext uri="{FF2B5EF4-FFF2-40B4-BE49-F238E27FC236}">
                    <a16:creationId xmlns:a16="http://schemas.microsoft.com/office/drawing/2014/main" id="{86E7AEDF-43B5-4BF8-A5CA-A103CAE7D37F}"/>
                  </a:ext>
                </a:extLst>
              </p:cNvPr>
              <p:cNvSpPr>
                <a:spLocks noEditPoints="1"/>
              </p:cNvSpPr>
              <p:nvPr/>
            </p:nvSpPr>
            <p:spPr bwMode="auto">
              <a:xfrm>
                <a:off x="5553080" y="3920089"/>
                <a:ext cx="381000" cy="306388"/>
              </a:xfrm>
              <a:custGeom>
                <a:avLst/>
                <a:gdLst>
                  <a:gd name="T0" fmla="*/ 138 w 174"/>
                  <a:gd name="T1" fmla="*/ 140 h 140"/>
                  <a:gd name="T2" fmla="*/ 138 w 174"/>
                  <a:gd name="T3" fmla="*/ 92 h 140"/>
                  <a:gd name="T4" fmla="*/ 161 w 174"/>
                  <a:gd name="T5" fmla="*/ 70 h 140"/>
                  <a:gd name="T6" fmla="*/ 174 w 174"/>
                  <a:gd name="T7" fmla="*/ 70 h 140"/>
                  <a:gd name="T8" fmla="*/ 174 w 174"/>
                  <a:gd name="T9" fmla="*/ 19 h 140"/>
                  <a:gd name="T10" fmla="*/ 156 w 174"/>
                  <a:gd name="T11" fmla="*/ 0 h 140"/>
                  <a:gd name="T12" fmla="*/ 19 w 174"/>
                  <a:gd name="T13" fmla="*/ 0 h 140"/>
                  <a:gd name="T14" fmla="*/ 0 w 174"/>
                  <a:gd name="T15" fmla="*/ 19 h 140"/>
                  <a:gd name="T16" fmla="*/ 0 w 174"/>
                  <a:gd name="T17" fmla="*/ 70 h 140"/>
                  <a:gd name="T18" fmla="*/ 15 w 174"/>
                  <a:gd name="T19" fmla="*/ 70 h 140"/>
                  <a:gd name="T20" fmla="*/ 36 w 174"/>
                  <a:gd name="T21" fmla="*/ 92 h 140"/>
                  <a:gd name="T22" fmla="*/ 36 w 174"/>
                  <a:gd name="T23" fmla="*/ 140 h 140"/>
                  <a:gd name="T24" fmla="*/ 138 w 174"/>
                  <a:gd name="T25" fmla="*/ 140 h 140"/>
                  <a:gd name="T26" fmla="*/ 112 w 174"/>
                  <a:gd name="T27" fmla="*/ 23 h 140"/>
                  <a:gd name="T28" fmla="*/ 128 w 174"/>
                  <a:gd name="T29" fmla="*/ 38 h 140"/>
                  <a:gd name="T30" fmla="*/ 112 w 174"/>
                  <a:gd name="T31" fmla="*/ 54 h 140"/>
                  <a:gd name="T32" fmla="*/ 96 w 174"/>
                  <a:gd name="T33" fmla="*/ 38 h 140"/>
                  <a:gd name="T34" fmla="*/ 112 w 174"/>
                  <a:gd name="T35" fmla="*/ 23 h 140"/>
                  <a:gd name="T36" fmla="*/ 112 w 174"/>
                  <a:gd name="T37" fmla="*/ 64 h 140"/>
                  <a:gd name="T38" fmla="*/ 128 w 174"/>
                  <a:gd name="T39" fmla="*/ 80 h 140"/>
                  <a:gd name="T40" fmla="*/ 112 w 174"/>
                  <a:gd name="T41" fmla="*/ 96 h 140"/>
                  <a:gd name="T42" fmla="*/ 96 w 174"/>
                  <a:gd name="T43" fmla="*/ 80 h 140"/>
                  <a:gd name="T44" fmla="*/ 112 w 174"/>
                  <a:gd name="T45" fmla="*/ 64 h 140"/>
                  <a:gd name="T46" fmla="*/ 62 w 174"/>
                  <a:gd name="T47" fmla="*/ 23 h 140"/>
                  <a:gd name="T48" fmla="*/ 78 w 174"/>
                  <a:gd name="T49" fmla="*/ 38 h 140"/>
                  <a:gd name="T50" fmla="*/ 62 w 174"/>
                  <a:gd name="T51" fmla="*/ 54 h 140"/>
                  <a:gd name="T52" fmla="*/ 46 w 174"/>
                  <a:gd name="T53" fmla="*/ 38 h 140"/>
                  <a:gd name="T54" fmla="*/ 62 w 174"/>
                  <a:gd name="T55" fmla="*/ 23 h 140"/>
                  <a:gd name="T56" fmla="*/ 62 w 174"/>
                  <a:gd name="T57" fmla="*/ 64 h 140"/>
                  <a:gd name="T58" fmla="*/ 78 w 174"/>
                  <a:gd name="T59" fmla="*/ 80 h 140"/>
                  <a:gd name="T60" fmla="*/ 62 w 174"/>
                  <a:gd name="T61" fmla="*/ 96 h 140"/>
                  <a:gd name="T62" fmla="*/ 46 w 174"/>
                  <a:gd name="T63" fmla="*/ 80 h 140"/>
                  <a:gd name="T64" fmla="*/ 62 w 174"/>
                  <a:gd name="T65" fmla="*/ 6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4" h="140">
                    <a:moveTo>
                      <a:pt x="138" y="140"/>
                    </a:moveTo>
                    <a:cubicBezTo>
                      <a:pt x="138" y="92"/>
                      <a:pt x="138" y="92"/>
                      <a:pt x="138" y="92"/>
                    </a:cubicBezTo>
                    <a:cubicBezTo>
                      <a:pt x="138" y="78"/>
                      <a:pt x="147" y="70"/>
                      <a:pt x="161" y="70"/>
                    </a:cubicBezTo>
                    <a:cubicBezTo>
                      <a:pt x="174" y="70"/>
                      <a:pt x="174" y="70"/>
                      <a:pt x="174" y="70"/>
                    </a:cubicBezTo>
                    <a:cubicBezTo>
                      <a:pt x="174" y="19"/>
                      <a:pt x="174" y="19"/>
                      <a:pt x="174" y="19"/>
                    </a:cubicBezTo>
                    <a:cubicBezTo>
                      <a:pt x="174" y="9"/>
                      <a:pt x="166" y="0"/>
                      <a:pt x="156" y="0"/>
                    </a:cubicBezTo>
                    <a:cubicBezTo>
                      <a:pt x="19" y="0"/>
                      <a:pt x="19" y="0"/>
                      <a:pt x="19" y="0"/>
                    </a:cubicBezTo>
                    <a:cubicBezTo>
                      <a:pt x="8" y="0"/>
                      <a:pt x="0" y="9"/>
                      <a:pt x="0" y="19"/>
                    </a:cubicBezTo>
                    <a:cubicBezTo>
                      <a:pt x="0" y="70"/>
                      <a:pt x="0" y="70"/>
                      <a:pt x="0" y="70"/>
                    </a:cubicBezTo>
                    <a:cubicBezTo>
                      <a:pt x="15" y="70"/>
                      <a:pt x="15" y="70"/>
                      <a:pt x="15" y="70"/>
                    </a:cubicBezTo>
                    <a:cubicBezTo>
                      <a:pt x="29" y="70"/>
                      <a:pt x="36" y="78"/>
                      <a:pt x="36" y="92"/>
                    </a:cubicBezTo>
                    <a:cubicBezTo>
                      <a:pt x="36" y="140"/>
                      <a:pt x="36" y="140"/>
                      <a:pt x="36" y="140"/>
                    </a:cubicBezTo>
                    <a:lnTo>
                      <a:pt x="138" y="140"/>
                    </a:lnTo>
                    <a:close/>
                    <a:moveTo>
                      <a:pt x="112" y="23"/>
                    </a:moveTo>
                    <a:cubicBezTo>
                      <a:pt x="121" y="23"/>
                      <a:pt x="128" y="30"/>
                      <a:pt x="128" y="38"/>
                    </a:cubicBezTo>
                    <a:cubicBezTo>
                      <a:pt x="128" y="47"/>
                      <a:pt x="121" y="54"/>
                      <a:pt x="112" y="54"/>
                    </a:cubicBezTo>
                    <a:cubicBezTo>
                      <a:pt x="103" y="54"/>
                      <a:pt x="96" y="47"/>
                      <a:pt x="96" y="38"/>
                    </a:cubicBezTo>
                    <a:cubicBezTo>
                      <a:pt x="96" y="30"/>
                      <a:pt x="103" y="23"/>
                      <a:pt x="112" y="23"/>
                    </a:cubicBezTo>
                    <a:moveTo>
                      <a:pt x="112" y="64"/>
                    </a:moveTo>
                    <a:cubicBezTo>
                      <a:pt x="121" y="64"/>
                      <a:pt x="128" y="71"/>
                      <a:pt x="128" y="80"/>
                    </a:cubicBezTo>
                    <a:cubicBezTo>
                      <a:pt x="128" y="89"/>
                      <a:pt x="121" y="96"/>
                      <a:pt x="112" y="96"/>
                    </a:cubicBezTo>
                    <a:cubicBezTo>
                      <a:pt x="103" y="96"/>
                      <a:pt x="96" y="89"/>
                      <a:pt x="96" y="80"/>
                    </a:cubicBezTo>
                    <a:cubicBezTo>
                      <a:pt x="96" y="71"/>
                      <a:pt x="103" y="64"/>
                      <a:pt x="112" y="64"/>
                    </a:cubicBezTo>
                    <a:moveTo>
                      <a:pt x="62" y="23"/>
                    </a:moveTo>
                    <a:cubicBezTo>
                      <a:pt x="71" y="23"/>
                      <a:pt x="78" y="30"/>
                      <a:pt x="78" y="38"/>
                    </a:cubicBezTo>
                    <a:cubicBezTo>
                      <a:pt x="78" y="47"/>
                      <a:pt x="71" y="54"/>
                      <a:pt x="62" y="54"/>
                    </a:cubicBezTo>
                    <a:cubicBezTo>
                      <a:pt x="53" y="54"/>
                      <a:pt x="46" y="47"/>
                      <a:pt x="46" y="38"/>
                    </a:cubicBezTo>
                    <a:cubicBezTo>
                      <a:pt x="46" y="30"/>
                      <a:pt x="53" y="23"/>
                      <a:pt x="62" y="23"/>
                    </a:cubicBezTo>
                    <a:moveTo>
                      <a:pt x="62" y="64"/>
                    </a:moveTo>
                    <a:cubicBezTo>
                      <a:pt x="71" y="64"/>
                      <a:pt x="78" y="71"/>
                      <a:pt x="78" y="80"/>
                    </a:cubicBezTo>
                    <a:cubicBezTo>
                      <a:pt x="78" y="89"/>
                      <a:pt x="71" y="96"/>
                      <a:pt x="62" y="96"/>
                    </a:cubicBezTo>
                    <a:cubicBezTo>
                      <a:pt x="53" y="96"/>
                      <a:pt x="46" y="89"/>
                      <a:pt x="46" y="80"/>
                    </a:cubicBezTo>
                    <a:cubicBezTo>
                      <a:pt x="46" y="71"/>
                      <a:pt x="53" y="64"/>
                      <a:pt x="62" y="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49">
                <a:extLst>
                  <a:ext uri="{FF2B5EF4-FFF2-40B4-BE49-F238E27FC236}">
                    <a16:creationId xmlns:a16="http://schemas.microsoft.com/office/drawing/2014/main" id="{902012B3-2DFD-4A54-8C81-C045E6031DEF}"/>
                  </a:ext>
                </a:extLst>
              </p:cNvPr>
              <p:cNvSpPr>
                <a:spLocks/>
              </p:cNvSpPr>
              <p:nvPr/>
            </p:nvSpPr>
            <p:spPr bwMode="auto">
              <a:xfrm>
                <a:off x="5481642" y="4088364"/>
                <a:ext cx="522288" cy="279400"/>
              </a:xfrm>
              <a:custGeom>
                <a:avLst/>
                <a:gdLst>
                  <a:gd name="T0" fmla="*/ 223 w 238"/>
                  <a:gd name="T1" fmla="*/ 0 h 127"/>
                  <a:gd name="T2" fmla="*/ 206 w 238"/>
                  <a:gd name="T3" fmla="*/ 0 h 127"/>
                  <a:gd name="T4" fmla="*/ 193 w 238"/>
                  <a:gd name="T5" fmla="*/ 0 h 127"/>
                  <a:gd name="T6" fmla="*/ 176 w 238"/>
                  <a:gd name="T7" fmla="*/ 15 h 127"/>
                  <a:gd name="T8" fmla="*/ 176 w 238"/>
                  <a:gd name="T9" fmla="*/ 69 h 127"/>
                  <a:gd name="T10" fmla="*/ 62 w 238"/>
                  <a:gd name="T11" fmla="*/ 69 h 127"/>
                  <a:gd name="T12" fmla="*/ 62 w 238"/>
                  <a:gd name="T13" fmla="*/ 15 h 127"/>
                  <a:gd name="T14" fmla="*/ 47 w 238"/>
                  <a:gd name="T15" fmla="*/ 0 h 127"/>
                  <a:gd name="T16" fmla="*/ 32 w 238"/>
                  <a:gd name="T17" fmla="*/ 0 h 127"/>
                  <a:gd name="T18" fmla="*/ 17 w 238"/>
                  <a:gd name="T19" fmla="*/ 0 h 127"/>
                  <a:gd name="T20" fmla="*/ 0 w 238"/>
                  <a:gd name="T21" fmla="*/ 15 h 127"/>
                  <a:gd name="T22" fmla="*/ 0 w 238"/>
                  <a:gd name="T23" fmla="*/ 94 h 127"/>
                  <a:gd name="T24" fmla="*/ 23 w 238"/>
                  <a:gd name="T25" fmla="*/ 117 h 127"/>
                  <a:gd name="T26" fmla="*/ 23 w 238"/>
                  <a:gd name="T27" fmla="*/ 119 h 127"/>
                  <a:gd name="T28" fmla="*/ 25 w 238"/>
                  <a:gd name="T29" fmla="*/ 123 h 127"/>
                  <a:gd name="T30" fmla="*/ 33 w 238"/>
                  <a:gd name="T31" fmla="*/ 127 h 127"/>
                  <a:gd name="T32" fmla="*/ 37 w 238"/>
                  <a:gd name="T33" fmla="*/ 127 h 127"/>
                  <a:gd name="T34" fmla="*/ 45 w 238"/>
                  <a:gd name="T35" fmla="*/ 123 h 127"/>
                  <a:gd name="T36" fmla="*/ 46 w 238"/>
                  <a:gd name="T37" fmla="*/ 119 h 127"/>
                  <a:gd name="T38" fmla="*/ 47 w 238"/>
                  <a:gd name="T39" fmla="*/ 117 h 127"/>
                  <a:gd name="T40" fmla="*/ 191 w 238"/>
                  <a:gd name="T41" fmla="*/ 117 h 127"/>
                  <a:gd name="T42" fmla="*/ 192 w 238"/>
                  <a:gd name="T43" fmla="*/ 119 h 127"/>
                  <a:gd name="T44" fmla="*/ 193 w 238"/>
                  <a:gd name="T45" fmla="*/ 123 h 127"/>
                  <a:gd name="T46" fmla="*/ 201 w 238"/>
                  <a:gd name="T47" fmla="*/ 127 h 127"/>
                  <a:gd name="T48" fmla="*/ 205 w 238"/>
                  <a:gd name="T49" fmla="*/ 127 h 127"/>
                  <a:gd name="T50" fmla="*/ 213 w 238"/>
                  <a:gd name="T51" fmla="*/ 123 h 127"/>
                  <a:gd name="T52" fmla="*/ 215 w 238"/>
                  <a:gd name="T53" fmla="*/ 119 h 127"/>
                  <a:gd name="T54" fmla="*/ 215 w 238"/>
                  <a:gd name="T55" fmla="*/ 117 h 127"/>
                  <a:gd name="T56" fmla="*/ 223 w 238"/>
                  <a:gd name="T57" fmla="*/ 117 h 127"/>
                  <a:gd name="T58" fmla="*/ 238 w 238"/>
                  <a:gd name="T59" fmla="*/ 94 h 127"/>
                  <a:gd name="T60" fmla="*/ 238 w 238"/>
                  <a:gd name="T61" fmla="*/ 15 h 127"/>
                  <a:gd name="T62" fmla="*/ 223 w 238"/>
                  <a:gd name="T63"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127">
                    <a:moveTo>
                      <a:pt x="223" y="0"/>
                    </a:moveTo>
                    <a:cubicBezTo>
                      <a:pt x="206" y="0"/>
                      <a:pt x="206" y="0"/>
                      <a:pt x="206" y="0"/>
                    </a:cubicBezTo>
                    <a:cubicBezTo>
                      <a:pt x="193" y="0"/>
                      <a:pt x="193" y="0"/>
                      <a:pt x="193" y="0"/>
                    </a:cubicBezTo>
                    <a:cubicBezTo>
                      <a:pt x="182" y="0"/>
                      <a:pt x="176" y="4"/>
                      <a:pt x="176" y="15"/>
                    </a:cubicBezTo>
                    <a:cubicBezTo>
                      <a:pt x="176" y="69"/>
                      <a:pt x="176" y="69"/>
                      <a:pt x="176" y="69"/>
                    </a:cubicBezTo>
                    <a:cubicBezTo>
                      <a:pt x="62" y="69"/>
                      <a:pt x="62" y="69"/>
                      <a:pt x="62" y="69"/>
                    </a:cubicBezTo>
                    <a:cubicBezTo>
                      <a:pt x="62" y="15"/>
                      <a:pt x="62" y="15"/>
                      <a:pt x="62" y="15"/>
                    </a:cubicBezTo>
                    <a:cubicBezTo>
                      <a:pt x="62" y="4"/>
                      <a:pt x="57" y="0"/>
                      <a:pt x="47" y="0"/>
                    </a:cubicBezTo>
                    <a:cubicBezTo>
                      <a:pt x="32" y="0"/>
                      <a:pt x="32" y="0"/>
                      <a:pt x="32" y="0"/>
                    </a:cubicBezTo>
                    <a:cubicBezTo>
                      <a:pt x="17" y="0"/>
                      <a:pt x="17" y="0"/>
                      <a:pt x="17" y="0"/>
                    </a:cubicBezTo>
                    <a:cubicBezTo>
                      <a:pt x="6" y="0"/>
                      <a:pt x="0" y="4"/>
                      <a:pt x="0" y="15"/>
                    </a:cubicBezTo>
                    <a:cubicBezTo>
                      <a:pt x="0" y="94"/>
                      <a:pt x="0" y="94"/>
                      <a:pt x="0" y="94"/>
                    </a:cubicBezTo>
                    <a:cubicBezTo>
                      <a:pt x="0" y="104"/>
                      <a:pt x="12" y="117"/>
                      <a:pt x="23" y="117"/>
                    </a:cubicBezTo>
                    <a:cubicBezTo>
                      <a:pt x="23" y="118"/>
                      <a:pt x="23" y="118"/>
                      <a:pt x="23" y="119"/>
                    </a:cubicBezTo>
                    <a:cubicBezTo>
                      <a:pt x="24" y="121"/>
                      <a:pt x="24" y="122"/>
                      <a:pt x="25" y="123"/>
                    </a:cubicBezTo>
                    <a:cubicBezTo>
                      <a:pt x="27" y="125"/>
                      <a:pt x="30" y="127"/>
                      <a:pt x="33" y="127"/>
                    </a:cubicBezTo>
                    <a:cubicBezTo>
                      <a:pt x="37" y="127"/>
                      <a:pt x="37" y="127"/>
                      <a:pt x="37" y="127"/>
                    </a:cubicBezTo>
                    <a:cubicBezTo>
                      <a:pt x="40" y="127"/>
                      <a:pt x="43" y="125"/>
                      <a:pt x="45" y="123"/>
                    </a:cubicBezTo>
                    <a:cubicBezTo>
                      <a:pt x="45" y="122"/>
                      <a:pt x="46" y="121"/>
                      <a:pt x="46" y="119"/>
                    </a:cubicBezTo>
                    <a:cubicBezTo>
                      <a:pt x="47" y="118"/>
                      <a:pt x="47" y="118"/>
                      <a:pt x="47" y="117"/>
                    </a:cubicBezTo>
                    <a:cubicBezTo>
                      <a:pt x="191" y="117"/>
                      <a:pt x="191" y="117"/>
                      <a:pt x="191" y="117"/>
                    </a:cubicBezTo>
                    <a:cubicBezTo>
                      <a:pt x="191" y="118"/>
                      <a:pt x="191" y="118"/>
                      <a:pt x="192" y="119"/>
                    </a:cubicBezTo>
                    <a:cubicBezTo>
                      <a:pt x="192" y="121"/>
                      <a:pt x="193" y="122"/>
                      <a:pt x="193" y="123"/>
                    </a:cubicBezTo>
                    <a:cubicBezTo>
                      <a:pt x="195" y="125"/>
                      <a:pt x="198" y="127"/>
                      <a:pt x="201" y="127"/>
                    </a:cubicBezTo>
                    <a:cubicBezTo>
                      <a:pt x="205" y="127"/>
                      <a:pt x="205" y="127"/>
                      <a:pt x="205" y="127"/>
                    </a:cubicBezTo>
                    <a:cubicBezTo>
                      <a:pt x="208" y="127"/>
                      <a:pt x="211" y="125"/>
                      <a:pt x="213" y="123"/>
                    </a:cubicBezTo>
                    <a:cubicBezTo>
                      <a:pt x="214" y="122"/>
                      <a:pt x="214" y="121"/>
                      <a:pt x="215" y="119"/>
                    </a:cubicBezTo>
                    <a:cubicBezTo>
                      <a:pt x="215" y="118"/>
                      <a:pt x="215" y="118"/>
                      <a:pt x="215" y="117"/>
                    </a:cubicBezTo>
                    <a:cubicBezTo>
                      <a:pt x="223" y="117"/>
                      <a:pt x="223" y="117"/>
                      <a:pt x="223" y="117"/>
                    </a:cubicBezTo>
                    <a:cubicBezTo>
                      <a:pt x="233" y="117"/>
                      <a:pt x="238" y="104"/>
                      <a:pt x="238" y="94"/>
                    </a:cubicBezTo>
                    <a:cubicBezTo>
                      <a:pt x="238" y="15"/>
                      <a:pt x="238" y="15"/>
                      <a:pt x="238" y="15"/>
                    </a:cubicBezTo>
                    <a:cubicBezTo>
                      <a:pt x="238" y="4"/>
                      <a:pt x="233" y="0"/>
                      <a:pt x="2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50">
                <a:extLst>
                  <a:ext uri="{FF2B5EF4-FFF2-40B4-BE49-F238E27FC236}">
                    <a16:creationId xmlns:a16="http://schemas.microsoft.com/office/drawing/2014/main" id="{06CAADF9-93E6-49AB-A2BF-65016ACC130F}"/>
                  </a:ext>
                </a:extLst>
              </p:cNvPr>
              <p:cNvSpPr>
                <a:spLocks noChangeArrowheads="1"/>
              </p:cNvSpPr>
              <p:nvPr/>
            </p:nvSpPr>
            <p:spPr bwMode="auto">
              <a:xfrm>
                <a:off x="5665792" y="3983589"/>
                <a:ext cx="42863"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Oval 51">
                <a:extLst>
                  <a:ext uri="{FF2B5EF4-FFF2-40B4-BE49-F238E27FC236}">
                    <a16:creationId xmlns:a16="http://schemas.microsoft.com/office/drawing/2014/main" id="{74CB5709-C981-47C4-BF1F-E023DF068E80}"/>
                  </a:ext>
                </a:extLst>
              </p:cNvPr>
              <p:cNvSpPr>
                <a:spLocks noChangeArrowheads="1"/>
              </p:cNvSpPr>
              <p:nvPr/>
            </p:nvSpPr>
            <p:spPr bwMode="auto">
              <a:xfrm>
                <a:off x="5778505" y="3983589"/>
                <a:ext cx="41275"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Oval 52">
                <a:extLst>
                  <a:ext uri="{FF2B5EF4-FFF2-40B4-BE49-F238E27FC236}">
                    <a16:creationId xmlns:a16="http://schemas.microsoft.com/office/drawing/2014/main" id="{1805A28E-200C-49F3-856F-2298D9C902F4}"/>
                  </a:ext>
                </a:extLst>
              </p:cNvPr>
              <p:cNvSpPr>
                <a:spLocks noChangeArrowheads="1"/>
              </p:cNvSpPr>
              <p:nvPr/>
            </p:nvSpPr>
            <p:spPr bwMode="auto">
              <a:xfrm>
                <a:off x="5665792" y="4074076"/>
                <a:ext cx="42863"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53">
                <a:extLst>
                  <a:ext uri="{FF2B5EF4-FFF2-40B4-BE49-F238E27FC236}">
                    <a16:creationId xmlns:a16="http://schemas.microsoft.com/office/drawing/2014/main" id="{87AA9BBB-0430-4511-83DD-C4B31430E450}"/>
                  </a:ext>
                </a:extLst>
              </p:cNvPr>
              <p:cNvSpPr>
                <a:spLocks noChangeArrowheads="1"/>
              </p:cNvSpPr>
              <p:nvPr/>
            </p:nvSpPr>
            <p:spPr bwMode="auto">
              <a:xfrm>
                <a:off x="5778505" y="4074076"/>
                <a:ext cx="41275"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Rectangle 19">
            <a:extLst>
              <a:ext uri="{FF2B5EF4-FFF2-40B4-BE49-F238E27FC236}">
                <a16:creationId xmlns:a16="http://schemas.microsoft.com/office/drawing/2014/main" id="{5BA7612C-5FBA-4BEA-B9C2-4FD62AC94210}"/>
              </a:ext>
            </a:extLst>
          </p:cNvPr>
          <p:cNvSpPr/>
          <p:nvPr/>
        </p:nvSpPr>
        <p:spPr>
          <a:xfrm>
            <a:off x="5760267" y="1701911"/>
            <a:ext cx="1197219" cy="615553"/>
          </a:xfrm>
          <a:prstGeom prst="rect">
            <a:avLst/>
          </a:prstGeom>
        </p:spPr>
        <p:txBody>
          <a:bodyPr wrap="square">
            <a:spAutoFit/>
          </a:bodyPr>
          <a:lstStyle/>
          <a:p>
            <a:pPr algn="ctr">
              <a:buNone/>
            </a:pPr>
            <a:r>
              <a:rPr lang="en-GB" sz="3400" b="1" dirty="0">
                <a:latin typeface="Tahoma" panose="020B0604030504040204" pitchFamily="34" charset="0"/>
                <a:ea typeface="Tahoma" panose="020B0604030504040204" pitchFamily="34" charset="0"/>
                <a:cs typeface="Tahoma" panose="020B0604030504040204" pitchFamily="34" charset="0"/>
              </a:rPr>
              <a:t>1.19</a:t>
            </a:r>
          </a:p>
        </p:txBody>
      </p:sp>
      <p:sp>
        <p:nvSpPr>
          <p:cNvPr id="21" name="Rectangle 20">
            <a:extLst>
              <a:ext uri="{FF2B5EF4-FFF2-40B4-BE49-F238E27FC236}">
                <a16:creationId xmlns:a16="http://schemas.microsoft.com/office/drawing/2014/main" id="{4833444D-A0D6-4FBC-A4C9-ED558CF5204D}"/>
              </a:ext>
            </a:extLst>
          </p:cNvPr>
          <p:cNvSpPr/>
          <p:nvPr/>
        </p:nvSpPr>
        <p:spPr>
          <a:xfrm>
            <a:off x="5580561" y="1137805"/>
            <a:ext cx="1518364" cy="707886"/>
          </a:xfrm>
          <a:prstGeom prst="rect">
            <a:avLst/>
          </a:prstGeom>
        </p:spPr>
        <p:txBody>
          <a:bodyPr wrap="none">
            <a:spAutoFit/>
          </a:bodyPr>
          <a:lstStyle/>
          <a:p>
            <a:pPr>
              <a:buNone/>
            </a:pPr>
            <a:r>
              <a:rPr lang="en-GB" sz="2000" b="1" dirty="0">
                <a:solidFill>
                  <a:srgbClr val="003300"/>
                </a:solidFill>
                <a:latin typeface="Tahoma" panose="020B0604030504040204" pitchFamily="34" charset="0"/>
                <a:ea typeface="Tahoma" panose="020B0604030504040204" pitchFamily="34" charset="0"/>
                <a:cs typeface="Tahoma" panose="020B0604030504040204" pitchFamily="34" charset="0"/>
              </a:rPr>
              <a:t>Enrolment</a:t>
            </a:r>
          </a:p>
          <a:p>
            <a:pPr>
              <a:buNone/>
            </a:pPr>
            <a:endParaRPr lang="en-GB" sz="2000"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21">
            <a:extLst>
              <a:ext uri="{FF2B5EF4-FFF2-40B4-BE49-F238E27FC236}">
                <a16:creationId xmlns:a16="http://schemas.microsoft.com/office/drawing/2014/main" id="{F562021E-E239-45A2-900F-4E1FEBF81941}"/>
              </a:ext>
            </a:extLst>
          </p:cNvPr>
          <p:cNvSpPr/>
          <p:nvPr/>
        </p:nvSpPr>
        <p:spPr>
          <a:xfrm>
            <a:off x="5677755" y="2729758"/>
            <a:ext cx="1396536" cy="923330"/>
          </a:xfrm>
          <a:prstGeom prst="rect">
            <a:avLst/>
          </a:prstGeom>
        </p:spPr>
        <p:txBody>
          <a:bodyPr wrap="none">
            <a:spAutoFit/>
          </a:bodyPr>
          <a:lstStyle/>
          <a:p>
            <a:pPr algn="ctr">
              <a:buNone/>
            </a:pPr>
            <a:r>
              <a:rPr lang="en-GB" b="1" dirty="0">
                <a:solidFill>
                  <a:srgbClr val="003300"/>
                </a:solidFill>
                <a:latin typeface="Tahoma" panose="020B0604030504040204" pitchFamily="34" charset="0"/>
                <a:ea typeface="Tahoma" panose="020B0604030504040204" pitchFamily="34" charset="0"/>
                <a:cs typeface="Tahoma" panose="020B0604030504040204" pitchFamily="34" charset="0"/>
              </a:rPr>
              <a:t>Aadhaar </a:t>
            </a:r>
          </a:p>
          <a:p>
            <a:pPr algn="ctr">
              <a:buNone/>
            </a:pPr>
            <a:r>
              <a:rPr lang="en-GB" b="1" dirty="0">
                <a:solidFill>
                  <a:srgbClr val="003300"/>
                </a:solidFill>
                <a:latin typeface="Tahoma" panose="020B0604030504040204" pitchFamily="34" charset="0"/>
                <a:ea typeface="Tahoma" panose="020B0604030504040204" pitchFamily="34" charset="0"/>
                <a:cs typeface="Tahoma" panose="020B0604030504040204" pitchFamily="34" charset="0"/>
              </a:rPr>
              <a:t>Generated</a:t>
            </a:r>
          </a:p>
          <a:p>
            <a:pPr algn="ctr">
              <a:buNone/>
            </a:pPr>
            <a:endParaRPr lang="en-GB"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23" name="Rectangle 22">
            <a:extLst>
              <a:ext uri="{FF2B5EF4-FFF2-40B4-BE49-F238E27FC236}">
                <a16:creationId xmlns:a16="http://schemas.microsoft.com/office/drawing/2014/main" id="{F659D975-0487-4ABF-B1F5-1E8E8391AC0F}"/>
              </a:ext>
            </a:extLst>
          </p:cNvPr>
          <p:cNvSpPr/>
          <p:nvPr/>
        </p:nvSpPr>
        <p:spPr>
          <a:xfrm>
            <a:off x="6019841" y="2182127"/>
            <a:ext cx="652743" cy="615553"/>
          </a:xfrm>
          <a:prstGeom prst="rect">
            <a:avLst/>
          </a:prstGeom>
        </p:spPr>
        <p:txBody>
          <a:bodyPr wrap="none">
            <a:spAutoFit/>
          </a:bodyPr>
          <a:lstStyle/>
          <a:p>
            <a:pPr>
              <a:buNone/>
            </a:pPr>
            <a:r>
              <a:rPr lang="en-GB" sz="1400" b="1" dirty="0">
                <a:solidFill>
                  <a:srgbClr val="003300"/>
                </a:solidFill>
              </a:rPr>
              <a:t>billion</a:t>
            </a:r>
          </a:p>
          <a:p>
            <a:pPr>
              <a:buNone/>
            </a:pPr>
            <a:endParaRPr lang="en-GB" sz="2000" b="1" dirty="0">
              <a:solidFill>
                <a:srgbClr val="003300"/>
              </a:solidFill>
            </a:endParaRPr>
          </a:p>
        </p:txBody>
      </p:sp>
      <p:grpSp>
        <p:nvGrpSpPr>
          <p:cNvPr id="33" name="Group 32">
            <a:extLst>
              <a:ext uri="{FF2B5EF4-FFF2-40B4-BE49-F238E27FC236}">
                <a16:creationId xmlns:a16="http://schemas.microsoft.com/office/drawing/2014/main" id="{3C576BD5-1C54-4DC5-A777-FAD7DAC08427}"/>
              </a:ext>
            </a:extLst>
          </p:cNvPr>
          <p:cNvGrpSpPr/>
          <p:nvPr/>
        </p:nvGrpSpPr>
        <p:grpSpPr>
          <a:xfrm>
            <a:off x="10237926" y="1527307"/>
            <a:ext cx="1458913" cy="1193800"/>
            <a:chOff x="6375400" y="2736850"/>
            <a:chExt cx="1458913" cy="1193800"/>
          </a:xfrm>
          <a:solidFill>
            <a:srgbClr val="99FF99"/>
          </a:solidFill>
        </p:grpSpPr>
        <p:sp>
          <p:nvSpPr>
            <p:cNvPr id="34" name="Freeform 11">
              <a:extLst>
                <a:ext uri="{FF2B5EF4-FFF2-40B4-BE49-F238E27FC236}">
                  <a16:creationId xmlns:a16="http://schemas.microsoft.com/office/drawing/2014/main" id="{6FB1A1AF-5B3C-4ADA-B370-E63B3A658FC8}"/>
                </a:ext>
              </a:extLst>
            </p:cNvPr>
            <p:cNvSpPr>
              <a:spLocks/>
            </p:cNvSpPr>
            <p:nvPr/>
          </p:nvSpPr>
          <p:spPr bwMode="auto">
            <a:xfrm>
              <a:off x="6375400" y="2736850"/>
              <a:ext cx="1458913" cy="161925"/>
            </a:xfrm>
            <a:custGeom>
              <a:avLst/>
              <a:gdLst>
                <a:gd name="T0" fmla="*/ 288 w 298"/>
                <a:gd name="T1" fmla="*/ 0 h 33"/>
                <a:gd name="T2" fmla="*/ 281 w 298"/>
                <a:gd name="T3" fmla="*/ 7 h 33"/>
                <a:gd name="T4" fmla="*/ 18 w 298"/>
                <a:gd name="T5" fmla="*/ 7 h 33"/>
                <a:gd name="T6" fmla="*/ 10 w 298"/>
                <a:gd name="T7" fmla="*/ 0 h 33"/>
                <a:gd name="T8" fmla="*/ 0 w 298"/>
                <a:gd name="T9" fmla="*/ 16 h 33"/>
                <a:gd name="T10" fmla="*/ 10 w 298"/>
                <a:gd name="T11" fmla="*/ 33 h 33"/>
                <a:gd name="T12" fmla="*/ 18 w 298"/>
                <a:gd name="T13" fmla="*/ 26 h 33"/>
                <a:gd name="T14" fmla="*/ 281 w 298"/>
                <a:gd name="T15" fmla="*/ 26 h 33"/>
                <a:gd name="T16" fmla="*/ 288 w 298"/>
                <a:gd name="T17" fmla="*/ 33 h 33"/>
                <a:gd name="T18" fmla="*/ 298 w 298"/>
                <a:gd name="T19" fmla="*/ 16 h 33"/>
                <a:gd name="T20" fmla="*/ 288 w 298"/>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33">
                  <a:moveTo>
                    <a:pt x="288" y="0"/>
                  </a:moveTo>
                  <a:cubicBezTo>
                    <a:pt x="285" y="0"/>
                    <a:pt x="282" y="3"/>
                    <a:pt x="281" y="7"/>
                  </a:cubicBezTo>
                  <a:cubicBezTo>
                    <a:pt x="18" y="7"/>
                    <a:pt x="18" y="7"/>
                    <a:pt x="18" y="7"/>
                  </a:cubicBezTo>
                  <a:cubicBezTo>
                    <a:pt x="16" y="3"/>
                    <a:pt x="13" y="0"/>
                    <a:pt x="10" y="0"/>
                  </a:cubicBezTo>
                  <a:cubicBezTo>
                    <a:pt x="5" y="0"/>
                    <a:pt x="0" y="7"/>
                    <a:pt x="0" y="16"/>
                  </a:cubicBezTo>
                  <a:cubicBezTo>
                    <a:pt x="0" y="26"/>
                    <a:pt x="5" y="33"/>
                    <a:pt x="10" y="33"/>
                  </a:cubicBezTo>
                  <a:cubicBezTo>
                    <a:pt x="13" y="33"/>
                    <a:pt x="16" y="30"/>
                    <a:pt x="18" y="26"/>
                  </a:cubicBezTo>
                  <a:cubicBezTo>
                    <a:pt x="281" y="26"/>
                    <a:pt x="281" y="26"/>
                    <a:pt x="281" y="26"/>
                  </a:cubicBezTo>
                  <a:cubicBezTo>
                    <a:pt x="282" y="30"/>
                    <a:pt x="285" y="33"/>
                    <a:pt x="288" y="33"/>
                  </a:cubicBezTo>
                  <a:cubicBezTo>
                    <a:pt x="294" y="33"/>
                    <a:pt x="298" y="26"/>
                    <a:pt x="298" y="16"/>
                  </a:cubicBezTo>
                  <a:cubicBezTo>
                    <a:pt x="298" y="7"/>
                    <a:pt x="294" y="0"/>
                    <a:pt x="288" y="0"/>
                  </a:cubicBezTo>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2">
              <a:extLst>
                <a:ext uri="{FF2B5EF4-FFF2-40B4-BE49-F238E27FC236}">
                  <a16:creationId xmlns:a16="http://schemas.microsoft.com/office/drawing/2014/main" id="{A300C28A-EB33-4295-9275-638F79E771E0}"/>
                </a:ext>
              </a:extLst>
            </p:cNvPr>
            <p:cNvSpPr>
              <a:spLocks/>
            </p:cNvSpPr>
            <p:nvPr/>
          </p:nvSpPr>
          <p:spPr bwMode="auto">
            <a:xfrm>
              <a:off x="6497638" y="2771775"/>
              <a:ext cx="1219200" cy="1158875"/>
            </a:xfrm>
            <a:custGeom>
              <a:avLst/>
              <a:gdLst>
                <a:gd name="T0" fmla="*/ 768 w 768"/>
                <a:gd name="T1" fmla="*/ 730 h 730"/>
                <a:gd name="T2" fmla="*/ 382 w 768"/>
                <a:gd name="T3" fmla="*/ 601 h 730"/>
                <a:gd name="T4" fmla="*/ 0 w 768"/>
                <a:gd name="T5" fmla="*/ 730 h 730"/>
                <a:gd name="T6" fmla="*/ 0 w 768"/>
                <a:gd name="T7" fmla="*/ 0 h 730"/>
                <a:gd name="T8" fmla="*/ 768 w 768"/>
                <a:gd name="T9" fmla="*/ 0 h 730"/>
                <a:gd name="T10" fmla="*/ 768 w 768"/>
                <a:gd name="T11" fmla="*/ 730 h 730"/>
              </a:gdLst>
              <a:ahLst/>
              <a:cxnLst>
                <a:cxn ang="0">
                  <a:pos x="T0" y="T1"/>
                </a:cxn>
                <a:cxn ang="0">
                  <a:pos x="T2" y="T3"/>
                </a:cxn>
                <a:cxn ang="0">
                  <a:pos x="T4" y="T5"/>
                </a:cxn>
                <a:cxn ang="0">
                  <a:pos x="T6" y="T7"/>
                </a:cxn>
                <a:cxn ang="0">
                  <a:pos x="T8" y="T9"/>
                </a:cxn>
                <a:cxn ang="0">
                  <a:pos x="T10" y="T11"/>
                </a:cxn>
              </a:cxnLst>
              <a:rect l="0" t="0" r="r" b="b"/>
              <a:pathLst>
                <a:path w="768" h="730">
                  <a:moveTo>
                    <a:pt x="768" y="730"/>
                  </a:moveTo>
                  <a:lnTo>
                    <a:pt x="382" y="601"/>
                  </a:lnTo>
                  <a:lnTo>
                    <a:pt x="0" y="730"/>
                  </a:lnTo>
                  <a:lnTo>
                    <a:pt x="0" y="0"/>
                  </a:lnTo>
                  <a:lnTo>
                    <a:pt x="768" y="0"/>
                  </a:lnTo>
                  <a:lnTo>
                    <a:pt x="768" y="7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6" name="Group 35">
              <a:extLst>
                <a:ext uri="{FF2B5EF4-FFF2-40B4-BE49-F238E27FC236}">
                  <a16:creationId xmlns:a16="http://schemas.microsoft.com/office/drawing/2014/main" id="{F78A72B3-FD8E-4B24-ACE7-8E18E8210E27}"/>
                </a:ext>
              </a:extLst>
            </p:cNvPr>
            <p:cNvGrpSpPr/>
            <p:nvPr/>
          </p:nvGrpSpPr>
          <p:grpSpPr>
            <a:xfrm>
              <a:off x="6781800" y="3048000"/>
              <a:ext cx="588963" cy="379413"/>
              <a:chOff x="6999293" y="3953426"/>
              <a:chExt cx="588963" cy="379413"/>
            </a:xfrm>
            <a:grpFill/>
          </p:grpSpPr>
          <p:sp>
            <p:nvSpPr>
              <p:cNvPr id="37" name="Freeform 119">
                <a:extLst>
                  <a:ext uri="{FF2B5EF4-FFF2-40B4-BE49-F238E27FC236}">
                    <a16:creationId xmlns:a16="http://schemas.microsoft.com/office/drawing/2014/main" id="{FB9E7A7B-2DD9-4FF5-8CF3-00DA826D9AE6}"/>
                  </a:ext>
                </a:extLst>
              </p:cNvPr>
              <p:cNvSpPr>
                <a:spLocks/>
              </p:cNvSpPr>
              <p:nvPr/>
            </p:nvSpPr>
            <p:spPr bwMode="auto">
              <a:xfrm>
                <a:off x="6999293" y="4029626"/>
                <a:ext cx="128588" cy="52388"/>
              </a:xfrm>
              <a:custGeom>
                <a:avLst/>
                <a:gdLst>
                  <a:gd name="T0" fmla="*/ 81 w 81"/>
                  <a:gd name="T1" fmla="*/ 33 h 33"/>
                  <a:gd name="T2" fmla="*/ 78 w 81"/>
                  <a:gd name="T3" fmla="*/ 0 h 33"/>
                  <a:gd name="T4" fmla="*/ 0 w 81"/>
                  <a:gd name="T5" fmla="*/ 0 h 33"/>
                  <a:gd name="T6" fmla="*/ 8 w 81"/>
                  <a:gd name="T7" fmla="*/ 33 h 33"/>
                  <a:gd name="T8" fmla="*/ 81 w 81"/>
                  <a:gd name="T9" fmla="*/ 33 h 33"/>
                </a:gdLst>
                <a:ahLst/>
                <a:cxnLst>
                  <a:cxn ang="0">
                    <a:pos x="T0" y="T1"/>
                  </a:cxn>
                  <a:cxn ang="0">
                    <a:pos x="T2" y="T3"/>
                  </a:cxn>
                  <a:cxn ang="0">
                    <a:pos x="T4" y="T5"/>
                  </a:cxn>
                  <a:cxn ang="0">
                    <a:pos x="T6" y="T7"/>
                  </a:cxn>
                  <a:cxn ang="0">
                    <a:pos x="T8" y="T9"/>
                  </a:cxn>
                </a:cxnLst>
                <a:rect l="0" t="0" r="r" b="b"/>
                <a:pathLst>
                  <a:path w="81" h="33">
                    <a:moveTo>
                      <a:pt x="81" y="33"/>
                    </a:moveTo>
                    <a:lnTo>
                      <a:pt x="78" y="0"/>
                    </a:lnTo>
                    <a:lnTo>
                      <a:pt x="0" y="0"/>
                    </a:lnTo>
                    <a:lnTo>
                      <a:pt x="8" y="33"/>
                    </a:lnTo>
                    <a:lnTo>
                      <a:pt x="81"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20">
                <a:extLst>
                  <a:ext uri="{FF2B5EF4-FFF2-40B4-BE49-F238E27FC236}">
                    <a16:creationId xmlns:a16="http://schemas.microsoft.com/office/drawing/2014/main" id="{9B88552F-5EBF-41CA-83B6-220A47DAB889}"/>
                  </a:ext>
                </a:extLst>
              </p:cNvPr>
              <p:cNvSpPr>
                <a:spLocks/>
              </p:cNvSpPr>
              <p:nvPr/>
            </p:nvSpPr>
            <p:spPr bwMode="auto">
              <a:xfrm>
                <a:off x="7016755" y="4097889"/>
                <a:ext cx="117475" cy="79375"/>
              </a:xfrm>
              <a:custGeom>
                <a:avLst/>
                <a:gdLst>
                  <a:gd name="T0" fmla="*/ 0 w 74"/>
                  <a:gd name="T1" fmla="*/ 0 h 50"/>
                  <a:gd name="T2" fmla="*/ 12 w 74"/>
                  <a:gd name="T3" fmla="*/ 50 h 50"/>
                  <a:gd name="T4" fmla="*/ 74 w 74"/>
                  <a:gd name="T5" fmla="*/ 50 h 50"/>
                  <a:gd name="T6" fmla="*/ 70 w 74"/>
                  <a:gd name="T7" fmla="*/ 0 h 50"/>
                  <a:gd name="T8" fmla="*/ 0 w 74"/>
                  <a:gd name="T9" fmla="*/ 0 h 50"/>
                </a:gdLst>
                <a:ahLst/>
                <a:cxnLst>
                  <a:cxn ang="0">
                    <a:pos x="T0" y="T1"/>
                  </a:cxn>
                  <a:cxn ang="0">
                    <a:pos x="T2" y="T3"/>
                  </a:cxn>
                  <a:cxn ang="0">
                    <a:pos x="T4" y="T5"/>
                  </a:cxn>
                  <a:cxn ang="0">
                    <a:pos x="T6" y="T7"/>
                  </a:cxn>
                  <a:cxn ang="0">
                    <a:pos x="T8" y="T9"/>
                  </a:cxn>
                </a:cxnLst>
                <a:rect l="0" t="0" r="r" b="b"/>
                <a:pathLst>
                  <a:path w="74" h="50">
                    <a:moveTo>
                      <a:pt x="0" y="0"/>
                    </a:moveTo>
                    <a:lnTo>
                      <a:pt x="12" y="50"/>
                    </a:lnTo>
                    <a:lnTo>
                      <a:pt x="74" y="50"/>
                    </a:lnTo>
                    <a:lnTo>
                      <a:pt x="7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1">
                <a:extLst>
                  <a:ext uri="{FF2B5EF4-FFF2-40B4-BE49-F238E27FC236}">
                    <a16:creationId xmlns:a16="http://schemas.microsoft.com/office/drawing/2014/main" id="{52081CCD-2FB2-4354-9792-AB6131B1E532}"/>
                  </a:ext>
                </a:extLst>
              </p:cNvPr>
              <p:cNvSpPr>
                <a:spLocks/>
              </p:cNvSpPr>
              <p:nvPr/>
            </p:nvSpPr>
            <p:spPr bwMode="auto">
              <a:xfrm>
                <a:off x="7151693" y="4191551"/>
                <a:ext cx="107950" cy="46038"/>
              </a:xfrm>
              <a:custGeom>
                <a:avLst/>
                <a:gdLst>
                  <a:gd name="T0" fmla="*/ 67 w 68"/>
                  <a:gd name="T1" fmla="*/ 29 h 29"/>
                  <a:gd name="T2" fmla="*/ 68 w 68"/>
                  <a:gd name="T3" fmla="*/ 0 h 29"/>
                  <a:gd name="T4" fmla="*/ 0 w 68"/>
                  <a:gd name="T5" fmla="*/ 0 h 29"/>
                  <a:gd name="T6" fmla="*/ 3 w 68"/>
                  <a:gd name="T7" fmla="*/ 29 h 29"/>
                  <a:gd name="T8" fmla="*/ 67 w 68"/>
                  <a:gd name="T9" fmla="*/ 29 h 29"/>
                </a:gdLst>
                <a:ahLst/>
                <a:cxnLst>
                  <a:cxn ang="0">
                    <a:pos x="T0" y="T1"/>
                  </a:cxn>
                  <a:cxn ang="0">
                    <a:pos x="T2" y="T3"/>
                  </a:cxn>
                  <a:cxn ang="0">
                    <a:pos x="T4" y="T5"/>
                  </a:cxn>
                  <a:cxn ang="0">
                    <a:pos x="T6" y="T7"/>
                  </a:cxn>
                  <a:cxn ang="0">
                    <a:pos x="T8" y="T9"/>
                  </a:cxn>
                </a:cxnLst>
                <a:rect l="0" t="0" r="r" b="b"/>
                <a:pathLst>
                  <a:path w="68" h="29">
                    <a:moveTo>
                      <a:pt x="67" y="29"/>
                    </a:moveTo>
                    <a:lnTo>
                      <a:pt x="68" y="0"/>
                    </a:lnTo>
                    <a:lnTo>
                      <a:pt x="0" y="0"/>
                    </a:lnTo>
                    <a:lnTo>
                      <a:pt x="3" y="29"/>
                    </a:lnTo>
                    <a:lnTo>
                      <a:pt x="67"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22">
                <a:extLst>
                  <a:ext uri="{FF2B5EF4-FFF2-40B4-BE49-F238E27FC236}">
                    <a16:creationId xmlns:a16="http://schemas.microsoft.com/office/drawing/2014/main" id="{C0F8188A-BBD1-461D-A386-30B20C57EED1}"/>
                  </a:ext>
                </a:extLst>
              </p:cNvPr>
              <p:cNvSpPr>
                <a:spLocks/>
              </p:cNvSpPr>
              <p:nvPr/>
            </p:nvSpPr>
            <p:spPr bwMode="auto">
              <a:xfrm>
                <a:off x="7138993" y="4029626"/>
                <a:ext cx="133350" cy="52388"/>
              </a:xfrm>
              <a:custGeom>
                <a:avLst/>
                <a:gdLst>
                  <a:gd name="T0" fmla="*/ 3 w 84"/>
                  <a:gd name="T1" fmla="*/ 33 h 33"/>
                  <a:gd name="T2" fmla="*/ 81 w 84"/>
                  <a:gd name="T3" fmla="*/ 33 h 33"/>
                  <a:gd name="T4" fmla="*/ 84 w 84"/>
                  <a:gd name="T5" fmla="*/ 0 h 33"/>
                  <a:gd name="T6" fmla="*/ 0 w 84"/>
                  <a:gd name="T7" fmla="*/ 0 h 33"/>
                  <a:gd name="T8" fmla="*/ 3 w 84"/>
                  <a:gd name="T9" fmla="*/ 33 h 33"/>
                </a:gdLst>
                <a:ahLst/>
                <a:cxnLst>
                  <a:cxn ang="0">
                    <a:pos x="T0" y="T1"/>
                  </a:cxn>
                  <a:cxn ang="0">
                    <a:pos x="T2" y="T3"/>
                  </a:cxn>
                  <a:cxn ang="0">
                    <a:pos x="T4" y="T5"/>
                  </a:cxn>
                  <a:cxn ang="0">
                    <a:pos x="T6" y="T7"/>
                  </a:cxn>
                  <a:cxn ang="0">
                    <a:pos x="T8" y="T9"/>
                  </a:cxn>
                </a:cxnLst>
                <a:rect l="0" t="0" r="r" b="b"/>
                <a:pathLst>
                  <a:path w="84" h="33">
                    <a:moveTo>
                      <a:pt x="3" y="33"/>
                    </a:moveTo>
                    <a:lnTo>
                      <a:pt x="81" y="33"/>
                    </a:lnTo>
                    <a:lnTo>
                      <a:pt x="84" y="0"/>
                    </a:lnTo>
                    <a:lnTo>
                      <a:pt x="0" y="0"/>
                    </a:lnTo>
                    <a:lnTo>
                      <a:pt x="3"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23">
                <a:extLst>
                  <a:ext uri="{FF2B5EF4-FFF2-40B4-BE49-F238E27FC236}">
                    <a16:creationId xmlns:a16="http://schemas.microsoft.com/office/drawing/2014/main" id="{F9F84814-CD7B-46A9-98D4-D9C733090387}"/>
                  </a:ext>
                </a:extLst>
              </p:cNvPr>
              <p:cNvSpPr>
                <a:spLocks/>
              </p:cNvSpPr>
              <p:nvPr/>
            </p:nvSpPr>
            <p:spPr bwMode="auto">
              <a:xfrm>
                <a:off x="7272343" y="4191551"/>
                <a:ext cx="79375" cy="46038"/>
              </a:xfrm>
              <a:custGeom>
                <a:avLst/>
                <a:gdLst>
                  <a:gd name="T0" fmla="*/ 0 w 36"/>
                  <a:gd name="T1" fmla="*/ 21 h 21"/>
                  <a:gd name="T2" fmla="*/ 36 w 36"/>
                  <a:gd name="T3" fmla="*/ 21 h 21"/>
                  <a:gd name="T4" fmla="*/ 25 w 36"/>
                  <a:gd name="T5" fmla="*/ 0 h 21"/>
                  <a:gd name="T6" fmla="*/ 1 w 36"/>
                  <a:gd name="T7" fmla="*/ 0 h 21"/>
                  <a:gd name="T8" fmla="*/ 0 w 36"/>
                  <a:gd name="T9" fmla="*/ 21 h 21"/>
                </a:gdLst>
                <a:ahLst/>
                <a:cxnLst>
                  <a:cxn ang="0">
                    <a:pos x="T0" y="T1"/>
                  </a:cxn>
                  <a:cxn ang="0">
                    <a:pos x="T2" y="T3"/>
                  </a:cxn>
                  <a:cxn ang="0">
                    <a:pos x="T4" y="T5"/>
                  </a:cxn>
                  <a:cxn ang="0">
                    <a:pos x="T6" y="T7"/>
                  </a:cxn>
                  <a:cxn ang="0">
                    <a:pos x="T8" y="T9"/>
                  </a:cxn>
                </a:cxnLst>
                <a:rect l="0" t="0" r="r" b="b"/>
                <a:pathLst>
                  <a:path w="36" h="21">
                    <a:moveTo>
                      <a:pt x="0" y="21"/>
                    </a:moveTo>
                    <a:cubicBezTo>
                      <a:pt x="36" y="21"/>
                      <a:pt x="36" y="21"/>
                      <a:pt x="36" y="21"/>
                    </a:cubicBezTo>
                    <a:cubicBezTo>
                      <a:pt x="31" y="15"/>
                      <a:pt x="27" y="7"/>
                      <a:pt x="25" y="0"/>
                    </a:cubicBezTo>
                    <a:cubicBezTo>
                      <a:pt x="1" y="0"/>
                      <a:pt x="1" y="0"/>
                      <a:pt x="1" y="0"/>
                    </a:cubicBezTo>
                    <a:lnTo>
                      <a:pt x="0"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24">
                <a:extLst>
                  <a:ext uri="{FF2B5EF4-FFF2-40B4-BE49-F238E27FC236}">
                    <a16:creationId xmlns:a16="http://schemas.microsoft.com/office/drawing/2014/main" id="{18BFFFBB-14BB-4429-9A0F-D36E9920AD49}"/>
                  </a:ext>
                </a:extLst>
              </p:cNvPr>
              <p:cNvSpPr>
                <a:spLocks/>
              </p:cNvSpPr>
              <p:nvPr/>
            </p:nvSpPr>
            <p:spPr bwMode="auto">
              <a:xfrm>
                <a:off x="7040568" y="4191551"/>
                <a:ext cx="100013" cy="46038"/>
              </a:xfrm>
              <a:custGeom>
                <a:avLst/>
                <a:gdLst>
                  <a:gd name="T0" fmla="*/ 0 w 63"/>
                  <a:gd name="T1" fmla="*/ 0 h 29"/>
                  <a:gd name="T2" fmla="*/ 8 w 63"/>
                  <a:gd name="T3" fmla="*/ 29 h 29"/>
                  <a:gd name="T4" fmla="*/ 63 w 63"/>
                  <a:gd name="T5" fmla="*/ 29 h 29"/>
                  <a:gd name="T6" fmla="*/ 61 w 63"/>
                  <a:gd name="T7" fmla="*/ 0 h 29"/>
                  <a:gd name="T8" fmla="*/ 0 w 63"/>
                  <a:gd name="T9" fmla="*/ 0 h 29"/>
                </a:gdLst>
                <a:ahLst/>
                <a:cxnLst>
                  <a:cxn ang="0">
                    <a:pos x="T0" y="T1"/>
                  </a:cxn>
                  <a:cxn ang="0">
                    <a:pos x="T2" y="T3"/>
                  </a:cxn>
                  <a:cxn ang="0">
                    <a:pos x="T4" y="T5"/>
                  </a:cxn>
                  <a:cxn ang="0">
                    <a:pos x="T6" y="T7"/>
                  </a:cxn>
                  <a:cxn ang="0">
                    <a:pos x="T8" y="T9"/>
                  </a:cxn>
                </a:cxnLst>
                <a:rect l="0" t="0" r="r" b="b"/>
                <a:pathLst>
                  <a:path w="63" h="29">
                    <a:moveTo>
                      <a:pt x="0" y="0"/>
                    </a:moveTo>
                    <a:lnTo>
                      <a:pt x="8" y="29"/>
                    </a:lnTo>
                    <a:lnTo>
                      <a:pt x="63" y="29"/>
                    </a:lnTo>
                    <a:lnTo>
                      <a:pt x="6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25">
                <a:extLst>
                  <a:ext uri="{FF2B5EF4-FFF2-40B4-BE49-F238E27FC236}">
                    <a16:creationId xmlns:a16="http://schemas.microsoft.com/office/drawing/2014/main" id="{F5D5D2CB-7288-419C-91ED-E705A827BD2A}"/>
                  </a:ext>
                </a:extLst>
              </p:cNvPr>
              <p:cNvSpPr>
                <a:spLocks/>
              </p:cNvSpPr>
              <p:nvPr/>
            </p:nvSpPr>
            <p:spPr bwMode="auto">
              <a:xfrm>
                <a:off x="7283455" y="3953426"/>
                <a:ext cx="246063" cy="128588"/>
              </a:xfrm>
              <a:custGeom>
                <a:avLst/>
                <a:gdLst>
                  <a:gd name="T0" fmla="*/ 36 w 112"/>
                  <a:gd name="T1" fmla="*/ 49 h 59"/>
                  <a:gd name="T2" fmla="*/ 68 w 112"/>
                  <a:gd name="T3" fmla="*/ 32 h 59"/>
                  <a:gd name="T4" fmla="*/ 80 w 112"/>
                  <a:gd name="T5" fmla="*/ 21 h 59"/>
                  <a:gd name="T6" fmla="*/ 98 w 112"/>
                  <a:gd name="T7" fmla="*/ 21 h 59"/>
                  <a:gd name="T8" fmla="*/ 98 w 112"/>
                  <a:gd name="T9" fmla="*/ 0 h 59"/>
                  <a:gd name="T10" fmla="*/ 76 w 112"/>
                  <a:gd name="T11" fmla="*/ 0 h 59"/>
                  <a:gd name="T12" fmla="*/ 70 w 112"/>
                  <a:gd name="T13" fmla="*/ 2 h 59"/>
                  <a:gd name="T14" fmla="*/ 67 w 112"/>
                  <a:gd name="T15" fmla="*/ 4 h 59"/>
                  <a:gd name="T16" fmla="*/ 39 w 112"/>
                  <a:gd name="T17" fmla="*/ 32 h 59"/>
                  <a:gd name="T18" fmla="*/ 37 w 112"/>
                  <a:gd name="T19" fmla="*/ 35 h 59"/>
                  <a:gd name="T20" fmla="*/ 2 w 112"/>
                  <a:gd name="T21" fmla="*/ 35 h 59"/>
                  <a:gd name="T22" fmla="*/ 0 w 112"/>
                  <a:gd name="T23" fmla="*/ 59 h 59"/>
                  <a:gd name="T24" fmla="*/ 29 w 112"/>
                  <a:gd name="T25" fmla="*/ 59 h 59"/>
                  <a:gd name="T26" fmla="*/ 36 w 112"/>
                  <a:gd name="T27" fmla="*/ 4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59">
                    <a:moveTo>
                      <a:pt x="36" y="49"/>
                    </a:moveTo>
                    <a:cubicBezTo>
                      <a:pt x="45" y="40"/>
                      <a:pt x="56" y="35"/>
                      <a:pt x="68" y="32"/>
                    </a:cubicBezTo>
                    <a:cubicBezTo>
                      <a:pt x="72" y="29"/>
                      <a:pt x="76" y="24"/>
                      <a:pt x="80" y="21"/>
                    </a:cubicBezTo>
                    <a:cubicBezTo>
                      <a:pt x="98" y="21"/>
                      <a:pt x="98" y="21"/>
                      <a:pt x="98" y="21"/>
                    </a:cubicBezTo>
                    <a:cubicBezTo>
                      <a:pt x="112" y="21"/>
                      <a:pt x="112" y="0"/>
                      <a:pt x="98" y="0"/>
                    </a:cubicBezTo>
                    <a:cubicBezTo>
                      <a:pt x="76" y="0"/>
                      <a:pt x="76" y="0"/>
                      <a:pt x="76" y="0"/>
                    </a:cubicBezTo>
                    <a:cubicBezTo>
                      <a:pt x="73" y="0"/>
                      <a:pt x="72" y="1"/>
                      <a:pt x="70" y="2"/>
                    </a:cubicBezTo>
                    <a:cubicBezTo>
                      <a:pt x="69" y="2"/>
                      <a:pt x="68" y="3"/>
                      <a:pt x="67" y="4"/>
                    </a:cubicBezTo>
                    <a:cubicBezTo>
                      <a:pt x="58" y="13"/>
                      <a:pt x="49" y="22"/>
                      <a:pt x="39" y="32"/>
                    </a:cubicBezTo>
                    <a:cubicBezTo>
                      <a:pt x="38" y="33"/>
                      <a:pt x="37" y="34"/>
                      <a:pt x="37" y="35"/>
                    </a:cubicBezTo>
                    <a:cubicBezTo>
                      <a:pt x="2" y="35"/>
                      <a:pt x="2" y="35"/>
                      <a:pt x="2" y="35"/>
                    </a:cubicBezTo>
                    <a:cubicBezTo>
                      <a:pt x="0" y="59"/>
                      <a:pt x="0" y="59"/>
                      <a:pt x="0" y="59"/>
                    </a:cubicBezTo>
                    <a:cubicBezTo>
                      <a:pt x="29" y="59"/>
                      <a:pt x="29" y="59"/>
                      <a:pt x="29" y="59"/>
                    </a:cubicBezTo>
                    <a:cubicBezTo>
                      <a:pt x="31" y="55"/>
                      <a:pt x="33" y="52"/>
                      <a:pt x="36" y="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26">
                <a:extLst>
                  <a:ext uri="{FF2B5EF4-FFF2-40B4-BE49-F238E27FC236}">
                    <a16:creationId xmlns:a16="http://schemas.microsoft.com/office/drawing/2014/main" id="{21031E49-9580-4E64-BE29-4F98F34F4419}"/>
                  </a:ext>
                </a:extLst>
              </p:cNvPr>
              <p:cNvSpPr>
                <a:spLocks/>
              </p:cNvSpPr>
              <p:nvPr/>
            </p:nvSpPr>
            <p:spPr bwMode="auto">
              <a:xfrm>
                <a:off x="7143755" y="4097889"/>
                <a:ext cx="123825" cy="79375"/>
              </a:xfrm>
              <a:custGeom>
                <a:avLst/>
                <a:gdLst>
                  <a:gd name="T0" fmla="*/ 78 w 78"/>
                  <a:gd name="T1" fmla="*/ 0 h 50"/>
                  <a:gd name="T2" fmla="*/ 0 w 78"/>
                  <a:gd name="T3" fmla="*/ 0 h 50"/>
                  <a:gd name="T4" fmla="*/ 4 w 78"/>
                  <a:gd name="T5" fmla="*/ 50 h 50"/>
                  <a:gd name="T6" fmla="*/ 74 w 78"/>
                  <a:gd name="T7" fmla="*/ 50 h 50"/>
                  <a:gd name="T8" fmla="*/ 78 w 78"/>
                  <a:gd name="T9" fmla="*/ 0 h 50"/>
                </a:gdLst>
                <a:ahLst/>
                <a:cxnLst>
                  <a:cxn ang="0">
                    <a:pos x="T0" y="T1"/>
                  </a:cxn>
                  <a:cxn ang="0">
                    <a:pos x="T2" y="T3"/>
                  </a:cxn>
                  <a:cxn ang="0">
                    <a:pos x="T4" y="T5"/>
                  </a:cxn>
                  <a:cxn ang="0">
                    <a:pos x="T6" y="T7"/>
                  </a:cxn>
                  <a:cxn ang="0">
                    <a:pos x="T8" y="T9"/>
                  </a:cxn>
                </a:cxnLst>
                <a:rect l="0" t="0" r="r" b="b"/>
                <a:pathLst>
                  <a:path w="78" h="50">
                    <a:moveTo>
                      <a:pt x="78" y="0"/>
                    </a:moveTo>
                    <a:lnTo>
                      <a:pt x="0" y="0"/>
                    </a:lnTo>
                    <a:lnTo>
                      <a:pt x="4" y="50"/>
                    </a:lnTo>
                    <a:lnTo>
                      <a:pt x="74" y="5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27">
                <a:extLst>
                  <a:ext uri="{FF2B5EF4-FFF2-40B4-BE49-F238E27FC236}">
                    <a16:creationId xmlns:a16="http://schemas.microsoft.com/office/drawing/2014/main" id="{E5B5DE53-5E83-40C7-87FA-09FE0E6821B9}"/>
                  </a:ext>
                </a:extLst>
              </p:cNvPr>
              <p:cNvSpPr>
                <a:spLocks/>
              </p:cNvSpPr>
              <p:nvPr/>
            </p:nvSpPr>
            <p:spPr bwMode="auto">
              <a:xfrm>
                <a:off x="7277105" y="4097889"/>
                <a:ext cx="61913" cy="79375"/>
              </a:xfrm>
              <a:custGeom>
                <a:avLst/>
                <a:gdLst>
                  <a:gd name="T0" fmla="*/ 0 w 28"/>
                  <a:gd name="T1" fmla="*/ 36 h 36"/>
                  <a:gd name="T2" fmla="*/ 22 w 28"/>
                  <a:gd name="T3" fmla="*/ 36 h 36"/>
                  <a:gd name="T4" fmla="*/ 21 w 28"/>
                  <a:gd name="T5" fmla="*/ 27 h 36"/>
                  <a:gd name="T6" fmla="*/ 28 w 28"/>
                  <a:gd name="T7" fmla="*/ 0 h 36"/>
                  <a:gd name="T8" fmla="*/ 3 w 28"/>
                  <a:gd name="T9" fmla="*/ 0 h 36"/>
                  <a:gd name="T10" fmla="*/ 0 w 28"/>
                  <a:gd name="T11" fmla="*/ 36 h 36"/>
                </a:gdLst>
                <a:ahLst/>
                <a:cxnLst>
                  <a:cxn ang="0">
                    <a:pos x="T0" y="T1"/>
                  </a:cxn>
                  <a:cxn ang="0">
                    <a:pos x="T2" y="T3"/>
                  </a:cxn>
                  <a:cxn ang="0">
                    <a:pos x="T4" y="T5"/>
                  </a:cxn>
                  <a:cxn ang="0">
                    <a:pos x="T6" y="T7"/>
                  </a:cxn>
                  <a:cxn ang="0">
                    <a:pos x="T8" y="T9"/>
                  </a:cxn>
                  <a:cxn ang="0">
                    <a:pos x="T10" y="T11"/>
                  </a:cxn>
                </a:cxnLst>
                <a:rect l="0" t="0" r="r" b="b"/>
                <a:pathLst>
                  <a:path w="28" h="36">
                    <a:moveTo>
                      <a:pt x="0" y="36"/>
                    </a:moveTo>
                    <a:cubicBezTo>
                      <a:pt x="22" y="36"/>
                      <a:pt x="22" y="36"/>
                      <a:pt x="22" y="36"/>
                    </a:cubicBezTo>
                    <a:cubicBezTo>
                      <a:pt x="21" y="33"/>
                      <a:pt x="21" y="30"/>
                      <a:pt x="21" y="27"/>
                    </a:cubicBezTo>
                    <a:cubicBezTo>
                      <a:pt x="21" y="17"/>
                      <a:pt x="23" y="8"/>
                      <a:pt x="28" y="0"/>
                    </a:cubicBezTo>
                    <a:cubicBezTo>
                      <a:pt x="3" y="0"/>
                      <a:pt x="3" y="0"/>
                      <a:pt x="3" y="0"/>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128">
                <a:extLst>
                  <a:ext uri="{FF2B5EF4-FFF2-40B4-BE49-F238E27FC236}">
                    <a16:creationId xmlns:a16="http://schemas.microsoft.com/office/drawing/2014/main" id="{E34A5C4A-A4B0-48FC-B5CD-9952575059C7}"/>
                  </a:ext>
                </a:extLst>
              </p:cNvPr>
              <p:cNvSpPr>
                <a:spLocks noChangeArrowheads="1"/>
              </p:cNvSpPr>
              <p:nvPr/>
            </p:nvSpPr>
            <p:spPr bwMode="auto">
              <a:xfrm>
                <a:off x="7059618" y="4253464"/>
                <a:ext cx="79375" cy="793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129">
                <a:extLst>
                  <a:ext uri="{FF2B5EF4-FFF2-40B4-BE49-F238E27FC236}">
                    <a16:creationId xmlns:a16="http://schemas.microsoft.com/office/drawing/2014/main" id="{214C03C2-3FFF-4475-BEBE-2F6BE8997248}"/>
                  </a:ext>
                </a:extLst>
              </p:cNvPr>
              <p:cNvSpPr>
                <a:spLocks noChangeArrowheads="1"/>
              </p:cNvSpPr>
              <p:nvPr/>
            </p:nvSpPr>
            <p:spPr bwMode="auto">
              <a:xfrm>
                <a:off x="7272343" y="4253464"/>
                <a:ext cx="80963" cy="793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30">
                <a:extLst>
                  <a:ext uri="{FF2B5EF4-FFF2-40B4-BE49-F238E27FC236}">
                    <a16:creationId xmlns:a16="http://schemas.microsoft.com/office/drawing/2014/main" id="{393A464D-0FB4-47E2-B918-4EE5AA93C390}"/>
                  </a:ext>
                </a:extLst>
              </p:cNvPr>
              <p:cNvSpPr>
                <a:spLocks noEditPoints="1"/>
              </p:cNvSpPr>
              <p:nvPr/>
            </p:nvSpPr>
            <p:spPr bwMode="auto">
              <a:xfrm>
                <a:off x="7339018" y="4039151"/>
                <a:ext cx="249238" cy="236538"/>
              </a:xfrm>
              <a:custGeom>
                <a:avLst/>
                <a:gdLst>
                  <a:gd name="T0" fmla="*/ 93 w 114"/>
                  <a:gd name="T1" fmla="*/ 16 h 108"/>
                  <a:gd name="T2" fmla="*/ 55 w 114"/>
                  <a:gd name="T3" fmla="*/ 0 h 108"/>
                  <a:gd name="T4" fmla="*/ 32 w 114"/>
                  <a:gd name="T5" fmla="*/ 5 h 108"/>
                  <a:gd name="T6" fmla="*/ 28 w 114"/>
                  <a:gd name="T7" fmla="*/ 20 h 108"/>
                  <a:gd name="T8" fmla="*/ 32 w 114"/>
                  <a:gd name="T9" fmla="*/ 5 h 108"/>
                  <a:gd name="T10" fmla="*/ 17 w 114"/>
                  <a:gd name="T11" fmla="*/ 16 h 108"/>
                  <a:gd name="T12" fmla="*/ 13 w 114"/>
                  <a:gd name="T13" fmla="*/ 20 h 108"/>
                  <a:gd name="T14" fmla="*/ 8 w 114"/>
                  <a:gd name="T15" fmla="*/ 27 h 108"/>
                  <a:gd name="T16" fmla="*/ 2 w 114"/>
                  <a:gd name="T17" fmla="*/ 63 h 108"/>
                  <a:gd name="T18" fmla="*/ 3 w 114"/>
                  <a:gd name="T19" fmla="*/ 70 h 108"/>
                  <a:gd name="T20" fmla="*/ 11 w 114"/>
                  <a:gd name="T21" fmla="*/ 85 h 108"/>
                  <a:gd name="T22" fmla="*/ 11 w 114"/>
                  <a:gd name="T23" fmla="*/ 85 h 108"/>
                  <a:gd name="T24" fmla="*/ 17 w 114"/>
                  <a:gd name="T25" fmla="*/ 92 h 108"/>
                  <a:gd name="T26" fmla="*/ 55 w 114"/>
                  <a:gd name="T27" fmla="*/ 108 h 108"/>
                  <a:gd name="T28" fmla="*/ 93 w 114"/>
                  <a:gd name="T29" fmla="*/ 92 h 108"/>
                  <a:gd name="T30" fmla="*/ 93 w 114"/>
                  <a:gd name="T31" fmla="*/ 16 h 108"/>
                  <a:gd name="T32" fmla="*/ 87 w 114"/>
                  <a:gd name="T33" fmla="*/ 64 h 108"/>
                  <a:gd name="T34" fmla="*/ 34 w 114"/>
                  <a:gd name="T35" fmla="*/ 64 h 108"/>
                  <a:gd name="T36" fmla="*/ 23 w 114"/>
                  <a:gd name="T37" fmla="*/ 64 h 108"/>
                  <a:gd name="T38" fmla="*/ 23 w 114"/>
                  <a:gd name="T39" fmla="*/ 63 h 108"/>
                  <a:gd name="T40" fmla="*/ 23 w 114"/>
                  <a:gd name="T41" fmla="*/ 43 h 108"/>
                  <a:gd name="T42" fmla="*/ 87 w 114"/>
                  <a:gd name="T43" fmla="*/ 43 h 108"/>
                  <a:gd name="T44" fmla="*/ 87 w 114"/>
                  <a:gd name="T45" fmla="*/ 6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4" h="108">
                    <a:moveTo>
                      <a:pt x="93" y="16"/>
                    </a:moveTo>
                    <a:cubicBezTo>
                      <a:pt x="83" y="5"/>
                      <a:pt x="69" y="0"/>
                      <a:pt x="55" y="0"/>
                    </a:cubicBezTo>
                    <a:cubicBezTo>
                      <a:pt x="47" y="0"/>
                      <a:pt x="39" y="2"/>
                      <a:pt x="32" y="5"/>
                    </a:cubicBezTo>
                    <a:cubicBezTo>
                      <a:pt x="28" y="20"/>
                      <a:pt x="28" y="20"/>
                      <a:pt x="28" y="20"/>
                    </a:cubicBezTo>
                    <a:cubicBezTo>
                      <a:pt x="32" y="5"/>
                      <a:pt x="32" y="5"/>
                      <a:pt x="32" y="5"/>
                    </a:cubicBezTo>
                    <a:cubicBezTo>
                      <a:pt x="26" y="8"/>
                      <a:pt x="21" y="11"/>
                      <a:pt x="17" y="16"/>
                    </a:cubicBezTo>
                    <a:cubicBezTo>
                      <a:pt x="16" y="17"/>
                      <a:pt x="14" y="18"/>
                      <a:pt x="13" y="20"/>
                    </a:cubicBezTo>
                    <a:cubicBezTo>
                      <a:pt x="11" y="21"/>
                      <a:pt x="10" y="24"/>
                      <a:pt x="8" y="27"/>
                    </a:cubicBezTo>
                    <a:cubicBezTo>
                      <a:pt x="2" y="38"/>
                      <a:pt x="0" y="50"/>
                      <a:pt x="2" y="63"/>
                    </a:cubicBezTo>
                    <a:cubicBezTo>
                      <a:pt x="2" y="64"/>
                      <a:pt x="3" y="67"/>
                      <a:pt x="3" y="70"/>
                    </a:cubicBezTo>
                    <a:cubicBezTo>
                      <a:pt x="5" y="75"/>
                      <a:pt x="8" y="81"/>
                      <a:pt x="11" y="85"/>
                    </a:cubicBezTo>
                    <a:cubicBezTo>
                      <a:pt x="11" y="85"/>
                      <a:pt x="11" y="85"/>
                      <a:pt x="11" y="85"/>
                    </a:cubicBezTo>
                    <a:cubicBezTo>
                      <a:pt x="13" y="88"/>
                      <a:pt x="15" y="90"/>
                      <a:pt x="17" y="92"/>
                    </a:cubicBezTo>
                    <a:cubicBezTo>
                      <a:pt x="27" y="103"/>
                      <a:pt x="41" y="108"/>
                      <a:pt x="55" y="108"/>
                    </a:cubicBezTo>
                    <a:cubicBezTo>
                      <a:pt x="69" y="108"/>
                      <a:pt x="83" y="102"/>
                      <a:pt x="93" y="92"/>
                    </a:cubicBezTo>
                    <a:cubicBezTo>
                      <a:pt x="114" y="71"/>
                      <a:pt x="114" y="37"/>
                      <a:pt x="93" y="16"/>
                    </a:cubicBezTo>
                    <a:moveTo>
                      <a:pt x="87" y="64"/>
                    </a:moveTo>
                    <a:cubicBezTo>
                      <a:pt x="34" y="64"/>
                      <a:pt x="34" y="64"/>
                      <a:pt x="34" y="64"/>
                    </a:cubicBezTo>
                    <a:cubicBezTo>
                      <a:pt x="23" y="64"/>
                      <a:pt x="23" y="64"/>
                      <a:pt x="23" y="64"/>
                    </a:cubicBezTo>
                    <a:cubicBezTo>
                      <a:pt x="23" y="63"/>
                      <a:pt x="23" y="63"/>
                      <a:pt x="23" y="63"/>
                    </a:cubicBezTo>
                    <a:cubicBezTo>
                      <a:pt x="23" y="43"/>
                      <a:pt x="23" y="43"/>
                      <a:pt x="23" y="43"/>
                    </a:cubicBezTo>
                    <a:cubicBezTo>
                      <a:pt x="87" y="43"/>
                      <a:pt x="87" y="43"/>
                      <a:pt x="87" y="43"/>
                    </a:cubicBezTo>
                    <a:lnTo>
                      <a:pt x="87"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50" name="Rectangle 49">
            <a:extLst>
              <a:ext uri="{FF2B5EF4-FFF2-40B4-BE49-F238E27FC236}">
                <a16:creationId xmlns:a16="http://schemas.microsoft.com/office/drawing/2014/main" id="{6620B5F6-12C5-4005-8984-93FBFDB4039C}"/>
              </a:ext>
            </a:extLst>
          </p:cNvPr>
          <p:cNvSpPr/>
          <p:nvPr/>
        </p:nvSpPr>
        <p:spPr>
          <a:xfrm>
            <a:off x="10397295" y="1756419"/>
            <a:ext cx="1183729" cy="615553"/>
          </a:xfrm>
          <a:prstGeom prst="rect">
            <a:avLst/>
          </a:prstGeom>
        </p:spPr>
        <p:txBody>
          <a:bodyPr wrap="square">
            <a:spAutoFit/>
          </a:bodyPr>
          <a:lstStyle/>
          <a:p>
            <a:pPr algn="ctr">
              <a:buNone/>
            </a:pPr>
            <a:r>
              <a:rPr lang="en-GB" sz="3400" b="1" dirty="0">
                <a:latin typeface="Tahoma" panose="020B0604030504040204" pitchFamily="34" charset="0"/>
                <a:ea typeface="Tahoma" panose="020B0604030504040204" pitchFamily="34" charset="0"/>
                <a:cs typeface="Tahoma" panose="020B0604030504040204" pitchFamily="34" charset="0"/>
              </a:rPr>
              <a:t>3.87</a:t>
            </a:r>
          </a:p>
        </p:txBody>
      </p:sp>
      <p:sp>
        <p:nvSpPr>
          <p:cNvPr id="52" name="Rectangle 51">
            <a:extLst>
              <a:ext uri="{FF2B5EF4-FFF2-40B4-BE49-F238E27FC236}">
                <a16:creationId xmlns:a16="http://schemas.microsoft.com/office/drawing/2014/main" id="{F6B3B2C7-C9D8-4CAF-AB2D-E91882129212}"/>
              </a:ext>
            </a:extLst>
          </p:cNvPr>
          <p:cNvSpPr/>
          <p:nvPr/>
        </p:nvSpPr>
        <p:spPr>
          <a:xfrm>
            <a:off x="10582286" y="1137805"/>
            <a:ext cx="973343" cy="707886"/>
          </a:xfrm>
          <a:prstGeom prst="rect">
            <a:avLst/>
          </a:prstGeom>
        </p:spPr>
        <p:txBody>
          <a:bodyPr wrap="none">
            <a:spAutoFit/>
          </a:bodyPr>
          <a:lstStyle/>
          <a:p>
            <a:pPr>
              <a:buNone/>
            </a:pPr>
            <a:r>
              <a:rPr lang="en-GB" sz="2000" b="1" dirty="0">
                <a:solidFill>
                  <a:srgbClr val="003300"/>
                </a:solidFill>
                <a:latin typeface="Tahoma" panose="020B0604030504040204" pitchFamily="34" charset="0"/>
                <a:ea typeface="Tahoma" panose="020B0604030504040204" pitchFamily="34" charset="0"/>
                <a:cs typeface="Tahoma" panose="020B0604030504040204" pitchFamily="34" charset="0"/>
              </a:rPr>
              <a:t>E-KYC</a:t>
            </a:r>
          </a:p>
          <a:p>
            <a:pPr>
              <a:buNone/>
            </a:pPr>
            <a:endParaRPr lang="en-GB" sz="2000"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53" name="Rectangle 52">
            <a:extLst>
              <a:ext uri="{FF2B5EF4-FFF2-40B4-BE49-F238E27FC236}">
                <a16:creationId xmlns:a16="http://schemas.microsoft.com/office/drawing/2014/main" id="{DED25282-0FBE-4586-A12F-AE7A9C23D7B8}"/>
              </a:ext>
            </a:extLst>
          </p:cNvPr>
          <p:cNvSpPr/>
          <p:nvPr/>
        </p:nvSpPr>
        <p:spPr>
          <a:xfrm>
            <a:off x="7829950" y="2747378"/>
            <a:ext cx="1967205" cy="923330"/>
          </a:xfrm>
          <a:prstGeom prst="rect">
            <a:avLst/>
          </a:prstGeom>
        </p:spPr>
        <p:txBody>
          <a:bodyPr wrap="none">
            <a:spAutoFit/>
          </a:bodyPr>
          <a:lstStyle/>
          <a:p>
            <a:pPr algn="ctr">
              <a:buNone/>
            </a:pPr>
            <a:r>
              <a:rPr lang="en-GB" b="1" dirty="0">
                <a:solidFill>
                  <a:srgbClr val="003300"/>
                </a:solidFill>
                <a:latin typeface="Tahoma" panose="020B0604030504040204" pitchFamily="34" charset="0"/>
                <a:ea typeface="Tahoma" panose="020B0604030504040204" pitchFamily="34" charset="0"/>
                <a:cs typeface="Tahoma" panose="020B0604030504040204" pitchFamily="34" charset="0"/>
              </a:rPr>
              <a:t>Authentication </a:t>
            </a:r>
          </a:p>
          <a:p>
            <a:pPr algn="ctr">
              <a:buNone/>
            </a:pPr>
            <a:r>
              <a:rPr lang="en-GB" b="1" dirty="0">
                <a:solidFill>
                  <a:srgbClr val="003300"/>
                </a:solidFill>
                <a:latin typeface="Tahoma" panose="020B0604030504040204" pitchFamily="34" charset="0"/>
                <a:ea typeface="Tahoma" panose="020B0604030504040204" pitchFamily="34" charset="0"/>
                <a:cs typeface="Tahoma" panose="020B0604030504040204" pitchFamily="34" charset="0"/>
              </a:rPr>
              <a:t>Done</a:t>
            </a:r>
          </a:p>
          <a:p>
            <a:pPr algn="ctr">
              <a:buNone/>
            </a:pPr>
            <a:endParaRPr lang="en-GB"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54" name="Rectangle 53">
            <a:extLst>
              <a:ext uri="{FF2B5EF4-FFF2-40B4-BE49-F238E27FC236}">
                <a16:creationId xmlns:a16="http://schemas.microsoft.com/office/drawing/2014/main" id="{C2B5E229-C80B-4F0D-9126-9E74D222B7C2}"/>
              </a:ext>
            </a:extLst>
          </p:cNvPr>
          <p:cNvSpPr/>
          <p:nvPr/>
        </p:nvSpPr>
        <p:spPr>
          <a:xfrm>
            <a:off x="10644326" y="2702057"/>
            <a:ext cx="963725" cy="923330"/>
          </a:xfrm>
          <a:prstGeom prst="rect">
            <a:avLst/>
          </a:prstGeom>
        </p:spPr>
        <p:txBody>
          <a:bodyPr wrap="none">
            <a:spAutoFit/>
          </a:bodyPr>
          <a:lstStyle/>
          <a:p>
            <a:pPr algn="ctr">
              <a:buNone/>
            </a:pPr>
            <a:r>
              <a:rPr lang="en-GB" b="1" dirty="0">
                <a:solidFill>
                  <a:srgbClr val="003300"/>
                </a:solidFill>
                <a:latin typeface="Tahoma" panose="020B0604030504040204" pitchFamily="34" charset="0"/>
                <a:ea typeface="Tahoma" panose="020B0604030504040204" pitchFamily="34" charset="0"/>
                <a:cs typeface="Tahoma" panose="020B0604030504040204" pitchFamily="34" charset="0"/>
              </a:rPr>
              <a:t>E-KYC </a:t>
            </a:r>
          </a:p>
          <a:p>
            <a:pPr algn="ctr">
              <a:buNone/>
            </a:pPr>
            <a:r>
              <a:rPr lang="en-GB" b="1" dirty="0">
                <a:solidFill>
                  <a:srgbClr val="003300"/>
                </a:solidFill>
                <a:latin typeface="Tahoma" panose="020B0604030504040204" pitchFamily="34" charset="0"/>
                <a:ea typeface="Tahoma" panose="020B0604030504040204" pitchFamily="34" charset="0"/>
                <a:cs typeface="Tahoma" panose="020B0604030504040204" pitchFamily="34" charset="0"/>
              </a:rPr>
              <a:t>Done</a:t>
            </a:r>
          </a:p>
          <a:p>
            <a:pPr algn="ctr">
              <a:buNone/>
            </a:pPr>
            <a:endParaRPr lang="en-GB"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grpSp>
        <p:nvGrpSpPr>
          <p:cNvPr id="2" name="Group 1">
            <a:extLst>
              <a:ext uri="{FF2B5EF4-FFF2-40B4-BE49-F238E27FC236}">
                <a16:creationId xmlns:a16="http://schemas.microsoft.com/office/drawing/2014/main" id="{61083193-9149-49BF-8A2C-517636B2653A}"/>
              </a:ext>
            </a:extLst>
          </p:cNvPr>
          <p:cNvGrpSpPr/>
          <p:nvPr/>
        </p:nvGrpSpPr>
        <p:grpSpPr>
          <a:xfrm>
            <a:off x="7735517" y="1137805"/>
            <a:ext cx="2085827" cy="1678029"/>
            <a:chOff x="6736705" y="3000888"/>
            <a:chExt cx="2085827" cy="1678029"/>
          </a:xfrm>
        </p:grpSpPr>
        <p:grpSp>
          <p:nvGrpSpPr>
            <p:cNvPr id="24" name="Group 23">
              <a:extLst>
                <a:ext uri="{FF2B5EF4-FFF2-40B4-BE49-F238E27FC236}">
                  <a16:creationId xmlns:a16="http://schemas.microsoft.com/office/drawing/2014/main" id="{02687D15-A234-42C0-A598-E02BAC0B9913}"/>
                </a:ext>
              </a:extLst>
            </p:cNvPr>
            <p:cNvGrpSpPr/>
            <p:nvPr/>
          </p:nvGrpSpPr>
          <p:grpSpPr>
            <a:xfrm>
              <a:off x="7031163" y="3373619"/>
              <a:ext cx="1460500" cy="1193800"/>
              <a:chOff x="4640263" y="2736850"/>
              <a:chExt cx="1460500" cy="1193800"/>
            </a:xfrm>
            <a:solidFill>
              <a:srgbClr val="92D050"/>
            </a:solidFill>
          </p:grpSpPr>
          <p:sp>
            <p:nvSpPr>
              <p:cNvPr id="25" name="Freeform 9">
                <a:extLst>
                  <a:ext uri="{FF2B5EF4-FFF2-40B4-BE49-F238E27FC236}">
                    <a16:creationId xmlns:a16="http://schemas.microsoft.com/office/drawing/2014/main" id="{BDBB83EF-CFCE-4358-86B2-5E4A26DB8320}"/>
                  </a:ext>
                </a:extLst>
              </p:cNvPr>
              <p:cNvSpPr>
                <a:spLocks/>
              </p:cNvSpPr>
              <p:nvPr/>
            </p:nvSpPr>
            <p:spPr bwMode="auto">
              <a:xfrm>
                <a:off x="4640263" y="2736850"/>
                <a:ext cx="1460500" cy="161925"/>
              </a:xfrm>
              <a:custGeom>
                <a:avLst/>
                <a:gdLst>
                  <a:gd name="T0" fmla="*/ 288 w 298"/>
                  <a:gd name="T1" fmla="*/ 0 h 33"/>
                  <a:gd name="T2" fmla="*/ 281 w 298"/>
                  <a:gd name="T3" fmla="*/ 7 h 33"/>
                  <a:gd name="T4" fmla="*/ 18 w 298"/>
                  <a:gd name="T5" fmla="*/ 7 h 33"/>
                  <a:gd name="T6" fmla="*/ 10 w 298"/>
                  <a:gd name="T7" fmla="*/ 0 h 33"/>
                  <a:gd name="T8" fmla="*/ 0 w 298"/>
                  <a:gd name="T9" fmla="*/ 16 h 33"/>
                  <a:gd name="T10" fmla="*/ 10 w 298"/>
                  <a:gd name="T11" fmla="*/ 33 h 33"/>
                  <a:gd name="T12" fmla="*/ 18 w 298"/>
                  <a:gd name="T13" fmla="*/ 26 h 33"/>
                  <a:gd name="T14" fmla="*/ 281 w 298"/>
                  <a:gd name="T15" fmla="*/ 26 h 33"/>
                  <a:gd name="T16" fmla="*/ 288 w 298"/>
                  <a:gd name="T17" fmla="*/ 33 h 33"/>
                  <a:gd name="T18" fmla="*/ 298 w 298"/>
                  <a:gd name="T19" fmla="*/ 16 h 33"/>
                  <a:gd name="T20" fmla="*/ 288 w 298"/>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33">
                    <a:moveTo>
                      <a:pt x="288" y="0"/>
                    </a:moveTo>
                    <a:cubicBezTo>
                      <a:pt x="285" y="0"/>
                      <a:pt x="282" y="3"/>
                      <a:pt x="281" y="7"/>
                    </a:cubicBezTo>
                    <a:cubicBezTo>
                      <a:pt x="18" y="7"/>
                      <a:pt x="18" y="7"/>
                      <a:pt x="18" y="7"/>
                    </a:cubicBezTo>
                    <a:cubicBezTo>
                      <a:pt x="16" y="3"/>
                      <a:pt x="13" y="0"/>
                      <a:pt x="10" y="0"/>
                    </a:cubicBezTo>
                    <a:cubicBezTo>
                      <a:pt x="5" y="0"/>
                      <a:pt x="0" y="7"/>
                      <a:pt x="0" y="16"/>
                    </a:cubicBezTo>
                    <a:cubicBezTo>
                      <a:pt x="0" y="26"/>
                      <a:pt x="5" y="33"/>
                      <a:pt x="10" y="33"/>
                    </a:cubicBezTo>
                    <a:cubicBezTo>
                      <a:pt x="13" y="33"/>
                      <a:pt x="16" y="30"/>
                      <a:pt x="18" y="26"/>
                    </a:cubicBezTo>
                    <a:cubicBezTo>
                      <a:pt x="281" y="26"/>
                      <a:pt x="281" y="26"/>
                      <a:pt x="281" y="26"/>
                    </a:cubicBezTo>
                    <a:cubicBezTo>
                      <a:pt x="282" y="30"/>
                      <a:pt x="285" y="33"/>
                      <a:pt x="288" y="33"/>
                    </a:cubicBezTo>
                    <a:cubicBezTo>
                      <a:pt x="294" y="33"/>
                      <a:pt x="298" y="26"/>
                      <a:pt x="298" y="16"/>
                    </a:cubicBezTo>
                    <a:cubicBezTo>
                      <a:pt x="298" y="7"/>
                      <a:pt x="294" y="0"/>
                      <a:pt x="288" y="0"/>
                    </a:cubicBezTo>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6" name="Freeform 10">
                <a:extLst>
                  <a:ext uri="{FF2B5EF4-FFF2-40B4-BE49-F238E27FC236}">
                    <a16:creationId xmlns:a16="http://schemas.microsoft.com/office/drawing/2014/main" id="{3B472C02-1642-452F-9768-C2E9DCEFFDBF}"/>
                  </a:ext>
                </a:extLst>
              </p:cNvPr>
              <p:cNvSpPr>
                <a:spLocks/>
              </p:cNvSpPr>
              <p:nvPr/>
            </p:nvSpPr>
            <p:spPr bwMode="auto">
              <a:xfrm>
                <a:off x="4764088" y="2771775"/>
                <a:ext cx="1219200" cy="1158875"/>
              </a:xfrm>
              <a:custGeom>
                <a:avLst/>
                <a:gdLst>
                  <a:gd name="T0" fmla="*/ 768 w 768"/>
                  <a:gd name="T1" fmla="*/ 730 h 730"/>
                  <a:gd name="T2" fmla="*/ 382 w 768"/>
                  <a:gd name="T3" fmla="*/ 601 h 730"/>
                  <a:gd name="T4" fmla="*/ 0 w 768"/>
                  <a:gd name="T5" fmla="*/ 730 h 730"/>
                  <a:gd name="T6" fmla="*/ 0 w 768"/>
                  <a:gd name="T7" fmla="*/ 0 h 730"/>
                  <a:gd name="T8" fmla="*/ 768 w 768"/>
                  <a:gd name="T9" fmla="*/ 0 h 730"/>
                  <a:gd name="T10" fmla="*/ 768 w 768"/>
                  <a:gd name="T11" fmla="*/ 730 h 730"/>
                </a:gdLst>
                <a:ahLst/>
                <a:cxnLst>
                  <a:cxn ang="0">
                    <a:pos x="T0" y="T1"/>
                  </a:cxn>
                  <a:cxn ang="0">
                    <a:pos x="T2" y="T3"/>
                  </a:cxn>
                  <a:cxn ang="0">
                    <a:pos x="T4" y="T5"/>
                  </a:cxn>
                  <a:cxn ang="0">
                    <a:pos x="T6" y="T7"/>
                  </a:cxn>
                  <a:cxn ang="0">
                    <a:pos x="T8" y="T9"/>
                  </a:cxn>
                  <a:cxn ang="0">
                    <a:pos x="T10" y="T11"/>
                  </a:cxn>
                </a:cxnLst>
                <a:rect l="0" t="0" r="r" b="b"/>
                <a:pathLst>
                  <a:path w="768" h="730">
                    <a:moveTo>
                      <a:pt x="768" y="730"/>
                    </a:moveTo>
                    <a:lnTo>
                      <a:pt x="382" y="601"/>
                    </a:lnTo>
                    <a:lnTo>
                      <a:pt x="0" y="730"/>
                    </a:lnTo>
                    <a:lnTo>
                      <a:pt x="0" y="0"/>
                    </a:lnTo>
                    <a:lnTo>
                      <a:pt x="768" y="0"/>
                    </a:lnTo>
                    <a:lnTo>
                      <a:pt x="768" y="7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grpSp>
            <p:nvGrpSpPr>
              <p:cNvPr id="27" name="Group 26">
                <a:extLst>
                  <a:ext uri="{FF2B5EF4-FFF2-40B4-BE49-F238E27FC236}">
                    <a16:creationId xmlns:a16="http://schemas.microsoft.com/office/drawing/2014/main" id="{69797879-75B8-4EE1-AA14-E8968720D900}"/>
                  </a:ext>
                </a:extLst>
              </p:cNvPr>
              <p:cNvGrpSpPr/>
              <p:nvPr/>
            </p:nvGrpSpPr>
            <p:grpSpPr>
              <a:xfrm>
                <a:off x="5181600" y="2971800"/>
                <a:ext cx="393700" cy="509589"/>
                <a:chOff x="7091368" y="3005687"/>
                <a:chExt cx="393700" cy="509589"/>
              </a:xfrm>
              <a:grpFill/>
            </p:grpSpPr>
            <p:sp>
              <p:nvSpPr>
                <p:cNvPr id="28" name="Oval 96">
                  <a:extLst>
                    <a:ext uri="{FF2B5EF4-FFF2-40B4-BE49-F238E27FC236}">
                      <a16:creationId xmlns:a16="http://schemas.microsoft.com/office/drawing/2014/main" id="{C5CB3A65-99B0-4961-A7BF-391A3CCF169C}"/>
                    </a:ext>
                  </a:extLst>
                </p:cNvPr>
                <p:cNvSpPr>
                  <a:spLocks noChangeArrowheads="1"/>
                </p:cNvSpPr>
                <p:nvPr/>
              </p:nvSpPr>
              <p:spPr bwMode="auto">
                <a:xfrm>
                  <a:off x="7167568" y="3005687"/>
                  <a:ext cx="103188" cy="103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9" name="Freeform 97">
                  <a:extLst>
                    <a:ext uri="{FF2B5EF4-FFF2-40B4-BE49-F238E27FC236}">
                      <a16:creationId xmlns:a16="http://schemas.microsoft.com/office/drawing/2014/main" id="{285D7622-9364-415F-85A1-6A9EFC3F6073}"/>
                    </a:ext>
                  </a:extLst>
                </p:cNvPr>
                <p:cNvSpPr>
                  <a:spLocks/>
                </p:cNvSpPr>
                <p:nvPr/>
              </p:nvSpPr>
              <p:spPr bwMode="auto">
                <a:xfrm>
                  <a:off x="7091368" y="3129513"/>
                  <a:ext cx="312738" cy="385763"/>
                </a:xfrm>
                <a:custGeom>
                  <a:avLst/>
                  <a:gdLst>
                    <a:gd name="T0" fmla="*/ 178 w 197"/>
                    <a:gd name="T1" fmla="*/ 71 h 243"/>
                    <a:gd name="T2" fmla="*/ 178 w 197"/>
                    <a:gd name="T3" fmla="*/ 66 h 243"/>
                    <a:gd name="T4" fmla="*/ 178 w 197"/>
                    <a:gd name="T5" fmla="*/ 59 h 243"/>
                    <a:gd name="T6" fmla="*/ 160 w 197"/>
                    <a:gd name="T7" fmla="*/ 59 h 243"/>
                    <a:gd name="T8" fmla="*/ 160 w 197"/>
                    <a:gd name="T9" fmla="*/ 0 h 243"/>
                    <a:gd name="T10" fmla="*/ 0 w 197"/>
                    <a:gd name="T11" fmla="*/ 0 h 243"/>
                    <a:gd name="T12" fmla="*/ 0 w 197"/>
                    <a:gd name="T13" fmla="*/ 116 h 243"/>
                    <a:gd name="T14" fmla="*/ 27 w 197"/>
                    <a:gd name="T15" fmla="*/ 116 h 243"/>
                    <a:gd name="T16" fmla="*/ 27 w 197"/>
                    <a:gd name="T17" fmla="*/ 45 h 243"/>
                    <a:gd name="T18" fmla="*/ 37 w 197"/>
                    <a:gd name="T19" fmla="*/ 45 h 243"/>
                    <a:gd name="T20" fmla="*/ 37 w 197"/>
                    <a:gd name="T21" fmla="*/ 124 h 243"/>
                    <a:gd name="T22" fmla="*/ 37 w 197"/>
                    <a:gd name="T23" fmla="*/ 243 h 243"/>
                    <a:gd name="T24" fmla="*/ 74 w 197"/>
                    <a:gd name="T25" fmla="*/ 243 h 243"/>
                    <a:gd name="T26" fmla="*/ 74 w 197"/>
                    <a:gd name="T27" fmla="*/ 116 h 243"/>
                    <a:gd name="T28" fmla="*/ 85 w 197"/>
                    <a:gd name="T29" fmla="*/ 116 h 243"/>
                    <a:gd name="T30" fmla="*/ 85 w 197"/>
                    <a:gd name="T31" fmla="*/ 243 h 243"/>
                    <a:gd name="T32" fmla="*/ 124 w 197"/>
                    <a:gd name="T33" fmla="*/ 243 h 243"/>
                    <a:gd name="T34" fmla="*/ 124 w 197"/>
                    <a:gd name="T35" fmla="*/ 117 h 243"/>
                    <a:gd name="T36" fmla="*/ 124 w 197"/>
                    <a:gd name="T37" fmla="*/ 45 h 243"/>
                    <a:gd name="T38" fmla="*/ 135 w 197"/>
                    <a:gd name="T39" fmla="*/ 45 h 243"/>
                    <a:gd name="T40" fmla="*/ 135 w 197"/>
                    <a:gd name="T41" fmla="*/ 59 h 243"/>
                    <a:gd name="T42" fmla="*/ 135 w 197"/>
                    <a:gd name="T43" fmla="*/ 81 h 243"/>
                    <a:gd name="T44" fmla="*/ 197 w 197"/>
                    <a:gd name="T45" fmla="*/ 81 h 243"/>
                    <a:gd name="T46" fmla="*/ 197 w 197"/>
                    <a:gd name="T47" fmla="*/ 71 h 243"/>
                    <a:gd name="T48" fmla="*/ 183 w 197"/>
                    <a:gd name="T49" fmla="*/ 71 h 243"/>
                    <a:gd name="T50" fmla="*/ 178 w 197"/>
                    <a:gd name="T51" fmla="*/ 7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7" h="243">
                      <a:moveTo>
                        <a:pt x="178" y="71"/>
                      </a:moveTo>
                      <a:lnTo>
                        <a:pt x="178" y="66"/>
                      </a:lnTo>
                      <a:lnTo>
                        <a:pt x="178" y="59"/>
                      </a:lnTo>
                      <a:lnTo>
                        <a:pt x="160" y="59"/>
                      </a:lnTo>
                      <a:lnTo>
                        <a:pt x="160" y="0"/>
                      </a:lnTo>
                      <a:lnTo>
                        <a:pt x="0" y="0"/>
                      </a:lnTo>
                      <a:lnTo>
                        <a:pt x="0" y="116"/>
                      </a:lnTo>
                      <a:lnTo>
                        <a:pt x="27" y="116"/>
                      </a:lnTo>
                      <a:lnTo>
                        <a:pt x="27" y="45"/>
                      </a:lnTo>
                      <a:lnTo>
                        <a:pt x="37" y="45"/>
                      </a:lnTo>
                      <a:lnTo>
                        <a:pt x="37" y="124"/>
                      </a:lnTo>
                      <a:lnTo>
                        <a:pt x="37" y="243"/>
                      </a:lnTo>
                      <a:lnTo>
                        <a:pt x="74" y="243"/>
                      </a:lnTo>
                      <a:lnTo>
                        <a:pt x="74" y="116"/>
                      </a:lnTo>
                      <a:lnTo>
                        <a:pt x="85" y="116"/>
                      </a:lnTo>
                      <a:lnTo>
                        <a:pt x="85" y="243"/>
                      </a:lnTo>
                      <a:lnTo>
                        <a:pt x="124" y="243"/>
                      </a:lnTo>
                      <a:lnTo>
                        <a:pt x="124" y="117"/>
                      </a:lnTo>
                      <a:lnTo>
                        <a:pt x="124" y="45"/>
                      </a:lnTo>
                      <a:lnTo>
                        <a:pt x="135" y="45"/>
                      </a:lnTo>
                      <a:lnTo>
                        <a:pt x="135" y="59"/>
                      </a:lnTo>
                      <a:lnTo>
                        <a:pt x="135" y="81"/>
                      </a:lnTo>
                      <a:lnTo>
                        <a:pt x="197" y="81"/>
                      </a:lnTo>
                      <a:lnTo>
                        <a:pt x="197" y="71"/>
                      </a:lnTo>
                      <a:lnTo>
                        <a:pt x="183" y="71"/>
                      </a:lnTo>
                      <a:lnTo>
                        <a:pt x="178"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0" name="Freeform 98">
                  <a:extLst>
                    <a:ext uri="{FF2B5EF4-FFF2-40B4-BE49-F238E27FC236}">
                      <a16:creationId xmlns:a16="http://schemas.microsoft.com/office/drawing/2014/main" id="{229AEC23-FA55-41EA-B659-A70A7AFEBB77}"/>
                    </a:ext>
                  </a:extLst>
                </p:cNvPr>
                <p:cNvSpPr>
                  <a:spLocks/>
                </p:cNvSpPr>
                <p:nvPr/>
              </p:nvSpPr>
              <p:spPr bwMode="auto">
                <a:xfrm>
                  <a:off x="7381880" y="3183488"/>
                  <a:ext cx="101600" cy="50800"/>
                </a:xfrm>
                <a:custGeom>
                  <a:avLst/>
                  <a:gdLst>
                    <a:gd name="T0" fmla="*/ 40 w 64"/>
                    <a:gd name="T1" fmla="*/ 18 h 32"/>
                    <a:gd name="T2" fmla="*/ 32 w 64"/>
                    <a:gd name="T3" fmla="*/ 11 h 32"/>
                    <a:gd name="T4" fmla="*/ 24 w 64"/>
                    <a:gd name="T5" fmla="*/ 18 h 32"/>
                    <a:gd name="T6" fmla="*/ 24 w 64"/>
                    <a:gd name="T7" fmla="*/ 0 h 32"/>
                    <a:gd name="T8" fmla="*/ 0 w 64"/>
                    <a:gd name="T9" fmla="*/ 0 h 32"/>
                    <a:gd name="T10" fmla="*/ 0 w 64"/>
                    <a:gd name="T11" fmla="*/ 25 h 32"/>
                    <a:gd name="T12" fmla="*/ 0 w 64"/>
                    <a:gd name="T13" fmla="*/ 32 h 32"/>
                    <a:gd name="T14" fmla="*/ 14 w 64"/>
                    <a:gd name="T15" fmla="*/ 32 h 32"/>
                    <a:gd name="T16" fmla="*/ 64 w 64"/>
                    <a:gd name="T17" fmla="*/ 32 h 32"/>
                    <a:gd name="T18" fmla="*/ 64 w 64"/>
                    <a:gd name="T19" fmla="*/ 0 h 32"/>
                    <a:gd name="T20" fmla="*/ 40 w 64"/>
                    <a:gd name="T21" fmla="*/ 0 h 32"/>
                    <a:gd name="T22" fmla="*/ 40 w 64"/>
                    <a:gd name="T23" fmla="*/ 1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 h="32">
                      <a:moveTo>
                        <a:pt x="40" y="18"/>
                      </a:moveTo>
                      <a:lnTo>
                        <a:pt x="32" y="11"/>
                      </a:lnTo>
                      <a:lnTo>
                        <a:pt x="24" y="18"/>
                      </a:lnTo>
                      <a:lnTo>
                        <a:pt x="24" y="0"/>
                      </a:lnTo>
                      <a:lnTo>
                        <a:pt x="0" y="0"/>
                      </a:lnTo>
                      <a:lnTo>
                        <a:pt x="0" y="25"/>
                      </a:lnTo>
                      <a:lnTo>
                        <a:pt x="0" y="32"/>
                      </a:lnTo>
                      <a:lnTo>
                        <a:pt x="14" y="32"/>
                      </a:lnTo>
                      <a:lnTo>
                        <a:pt x="64" y="32"/>
                      </a:lnTo>
                      <a:lnTo>
                        <a:pt x="64" y="0"/>
                      </a:lnTo>
                      <a:lnTo>
                        <a:pt x="40" y="0"/>
                      </a:lnTo>
                      <a:lnTo>
                        <a:pt x="4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1" name="Freeform 99">
                  <a:extLst>
                    <a:ext uri="{FF2B5EF4-FFF2-40B4-BE49-F238E27FC236}">
                      <a16:creationId xmlns:a16="http://schemas.microsoft.com/office/drawing/2014/main" id="{6176CFAD-B17B-4475-97E8-530E732A51F0}"/>
                    </a:ext>
                  </a:extLst>
                </p:cNvPr>
                <p:cNvSpPr>
                  <a:spLocks noEditPoints="1"/>
                </p:cNvSpPr>
                <p:nvPr/>
              </p:nvSpPr>
              <p:spPr bwMode="auto">
                <a:xfrm>
                  <a:off x="7377118" y="3115225"/>
                  <a:ext cx="107950" cy="61913"/>
                </a:xfrm>
                <a:custGeom>
                  <a:avLst/>
                  <a:gdLst>
                    <a:gd name="T0" fmla="*/ 25 w 49"/>
                    <a:gd name="T1" fmla="*/ 12 h 28"/>
                    <a:gd name="T2" fmla="*/ 25 w 49"/>
                    <a:gd name="T3" fmla="*/ 12 h 28"/>
                    <a:gd name="T4" fmla="*/ 27 w 49"/>
                    <a:gd name="T5" fmla="*/ 12 h 28"/>
                    <a:gd name="T6" fmla="*/ 40 w 49"/>
                    <a:gd name="T7" fmla="*/ 9 h 28"/>
                    <a:gd name="T8" fmla="*/ 45 w 49"/>
                    <a:gd name="T9" fmla="*/ 6 h 28"/>
                    <a:gd name="T10" fmla="*/ 40 w 49"/>
                    <a:gd name="T11" fmla="*/ 1 h 28"/>
                    <a:gd name="T12" fmla="*/ 28 w 49"/>
                    <a:gd name="T13" fmla="*/ 6 h 28"/>
                    <a:gd name="T14" fmla="*/ 25 w 49"/>
                    <a:gd name="T15" fmla="*/ 10 h 28"/>
                    <a:gd name="T16" fmla="*/ 25 w 49"/>
                    <a:gd name="T17" fmla="*/ 10 h 28"/>
                    <a:gd name="T18" fmla="*/ 25 w 49"/>
                    <a:gd name="T19" fmla="*/ 11 h 28"/>
                    <a:gd name="T20" fmla="*/ 25 w 49"/>
                    <a:gd name="T21" fmla="*/ 10 h 28"/>
                    <a:gd name="T22" fmla="*/ 25 w 49"/>
                    <a:gd name="T23" fmla="*/ 11 h 28"/>
                    <a:gd name="T24" fmla="*/ 25 w 49"/>
                    <a:gd name="T25" fmla="*/ 10 h 28"/>
                    <a:gd name="T26" fmla="*/ 25 w 49"/>
                    <a:gd name="T27" fmla="*/ 10 h 28"/>
                    <a:gd name="T28" fmla="*/ 24 w 49"/>
                    <a:gd name="T29" fmla="*/ 9 h 28"/>
                    <a:gd name="T30" fmla="*/ 16 w 49"/>
                    <a:gd name="T31" fmla="*/ 2 h 28"/>
                    <a:gd name="T32" fmla="*/ 5 w 49"/>
                    <a:gd name="T33" fmla="*/ 1 h 28"/>
                    <a:gd name="T34" fmla="*/ 8 w 49"/>
                    <a:gd name="T35" fmla="*/ 9 h 28"/>
                    <a:gd name="T36" fmla="*/ 12 w 49"/>
                    <a:gd name="T37" fmla="*/ 10 h 28"/>
                    <a:gd name="T38" fmla="*/ 0 w 49"/>
                    <a:gd name="T39" fmla="*/ 16 h 28"/>
                    <a:gd name="T40" fmla="*/ 0 w 49"/>
                    <a:gd name="T41" fmla="*/ 28 h 28"/>
                    <a:gd name="T42" fmla="*/ 48 w 49"/>
                    <a:gd name="T43" fmla="*/ 28 h 28"/>
                    <a:gd name="T44" fmla="*/ 49 w 49"/>
                    <a:gd name="T45" fmla="*/ 17 h 28"/>
                    <a:gd name="T46" fmla="*/ 49 w 49"/>
                    <a:gd name="T47" fmla="*/ 10 h 28"/>
                    <a:gd name="T48" fmla="*/ 27 w 49"/>
                    <a:gd name="T49" fmla="*/ 13 h 28"/>
                    <a:gd name="T50" fmla="*/ 34 w 49"/>
                    <a:gd name="T51" fmla="*/ 6 h 28"/>
                    <a:gd name="T52" fmla="*/ 42 w 49"/>
                    <a:gd name="T53" fmla="*/ 5 h 28"/>
                    <a:gd name="T54" fmla="*/ 39 w 49"/>
                    <a:gd name="T55" fmla="*/ 6 h 28"/>
                    <a:gd name="T56" fmla="*/ 34 w 49"/>
                    <a:gd name="T57" fmla="*/ 9 h 28"/>
                    <a:gd name="T58" fmla="*/ 31 w 49"/>
                    <a:gd name="T59" fmla="*/ 9 h 28"/>
                    <a:gd name="T60" fmla="*/ 15 w 49"/>
                    <a:gd name="T61" fmla="*/ 8 h 28"/>
                    <a:gd name="T62" fmla="*/ 11 w 49"/>
                    <a:gd name="T63" fmla="*/ 6 h 28"/>
                    <a:gd name="T64" fmla="*/ 8 w 49"/>
                    <a:gd name="T65" fmla="*/ 3 h 28"/>
                    <a:gd name="T66" fmla="*/ 17 w 49"/>
                    <a:gd name="T67" fmla="*/ 6 h 28"/>
                    <a:gd name="T68" fmla="*/ 20 w 49"/>
                    <a:gd name="T69" fmla="*/ 10 h 28"/>
                    <a:gd name="T70" fmla="*/ 15 w 49"/>
                    <a:gd name="T71" fmla="*/ 8 h 28"/>
                    <a:gd name="T72" fmla="*/ 25 w 49"/>
                    <a:gd name="T73" fmla="*/ 11 h 28"/>
                    <a:gd name="T74" fmla="*/ 25 w 49"/>
                    <a:gd name="T75" fmla="*/ 1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 h="28">
                      <a:moveTo>
                        <a:pt x="27" y="13"/>
                      </a:moveTo>
                      <a:cubicBezTo>
                        <a:pt x="26" y="13"/>
                        <a:pt x="25" y="12"/>
                        <a:pt x="25" y="12"/>
                      </a:cubicBezTo>
                      <a:cubicBezTo>
                        <a:pt x="25" y="12"/>
                        <a:pt x="25" y="12"/>
                        <a:pt x="25" y="12"/>
                      </a:cubicBezTo>
                      <a:cubicBezTo>
                        <a:pt x="25" y="12"/>
                        <a:pt x="25" y="12"/>
                        <a:pt x="25" y="12"/>
                      </a:cubicBezTo>
                      <a:cubicBezTo>
                        <a:pt x="25" y="12"/>
                        <a:pt x="25" y="12"/>
                        <a:pt x="25" y="12"/>
                      </a:cubicBezTo>
                      <a:cubicBezTo>
                        <a:pt x="25" y="12"/>
                        <a:pt x="26" y="12"/>
                        <a:pt x="27" y="12"/>
                      </a:cubicBezTo>
                      <a:cubicBezTo>
                        <a:pt x="30" y="12"/>
                        <a:pt x="34" y="11"/>
                        <a:pt x="38" y="10"/>
                      </a:cubicBezTo>
                      <a:cubicBezTo>
                        <a:pt x="39" y="10"/>
                        <a:pt x="39" y="10"/>
                        <a:pt x="40" y="9"/>
                      </a:cubicBezTo>
                      <a:cubicBezTo>
                        <a:pt x="40" y="9"/>
                        <a:pt x="41" y="9"/>
                        <a:pt x="42" y="9"/>
                      </a:cubicBezTo>
                      <a:cubicBezTo>
                        <a:pt x="43" y="7"/>
                        <a:pt x="44" y="7"/>
                        <a:pt x="45" y="6"/>
                      </a:cubicBezTo>
                      <a:cubicBezTo>
                        <a:pt x="46" y="5"/>
                        <a:pt x="47" y="3"/>
                        <a:pt x="45" y="1"/>
                      </a:cubicBezTo>
                      <a:cubicBezTo>
                        <a:pt x="44" y="0"/>
                        <a:pt x="41" y="0"/>
                        <a:pt x="40" y="1"/>
                      </a:cubicBezTo>
                      <a:cubicBezTo>
                        <a:pt x="38" y="1"/>
                        <a:pt x="36" y="1"/>
                        <a:pt x="34" y="2"/>
                      </a:cubicBezTo>
                      <a:cubicBezTo>
                        <a:pt x="32" y="3"/>
                        <a:pt x="30" y="5"/>
                        <a:pt x="28" y="6"/>
                      </a:cubicBezTo>
                      <a:cubicBezTo>
                        <a:pt x="28" y="7"/>
                        <a:pt x="27" y="7"/>
                        <a:pt x="26" y="9"/>
                      </a:cubicBezTo>
                      <a:cubicBezTo>
                        <a:pt x="26" y="9"/>
                        <a:pt x="26" y="9"/>
                        <a:pt x="25" y="10"/>
                      </a:cubicBezTo>
                      <a:cubicBezTo>
                        <a:pt x="25" y="10"/>
                        <a:pt x="25" y="10"/>
                        <a:pt x="25" y="10"/>
                      </a:cubicBezTo>
                      <a:cubicBezTo>
                        <a:pt x="25" y="10"/>
                        <a:pt x="25" y="10"/>
                        <a:pt x="25" y="10"/>
                      </a:cubicBezTo>
                      <a:cubicBezTo>
                        <a:pt x="25" y="10"/>
                        <a:pt x="25" y="10"/>
                        <a:pt x="25" y="10"/>
                      </a:cubicBezTo>
                      <a:cubicBezTo>
                        <a:pt x="25" y="10"/>
                        <a:pt x="25" y="10"/>
                        <a:pt x="25" y="11"/>
                      </a:cubicBezTo>
                      <a:cubicBezTo>
                        <a:pt x="25" y="11"/>
                        <a:pt x="25" y="10"/>
                        <a:pt x="25" y="10"/>
                      </a:cubicBezTo>
                      <a:cubicBezTo>
                        <a:pt x="25" y="10"/>
                        <a:pt x="25" y="10"/>
                        <a:pt x="25" y="10"/>
                      </a:cubicBezTo>
                      <a:cubicBezTo>
                        <a:pt x="25" y="10"/>
                        <a:pt x="25" y="10"/>
                        <a:pt x="25" y="10"/>
                      </a:cubicBezTo>
                      <a:cubicBezTo>
                        <a:pt x="25" y="10"/>
                        <a:pt x="25" y="11"/>
                        <a:pt x="25" y="11"/>
                      </a:cubicBezTo>
                      <a:cubicBezTo>
                        <a:pt x="25" y="10"/>
                        <a:pt x="25" y="10"/>
                        <a:pt x="25" y="10"/>
                      </a:cubicBezTo>
                      <a:cubicBezTo>
                        <a:pt x="25" y="10"/>
                        <a:pt x="25" y="10"/>
                        <a:pt x="25" y="10"/>
                      </a:cubicBezTo>
                      <a:cubicBezTo>
                        <a:pt x="25" y="10"/>
                        <a:pt x="25" y="10"/>
                        <a:pt x="25" y="10"/>
                      </a:cubicBezTo>
                      <a:cubicBezTo>
                        <a:pt x="25" y="10"/>
                        <a:pt x="25" y="10"/>
                        <a:pt x="25" y="10"/>
                      </a:cubicBezTo>
                      <a:cubicBezTo>
                        <a:pt x="25" y="10"/>
                        <a:pt x="25" y="10"/>
                        <a:pt x="25" y="10"/>
                      </a:cubicBezTo>
                      <a:cubicBezTo>
                        <a:pt x="25" y="9"/>
                        <a:pt x="24" y="9"/>
                        <a:pt x="24" y="9"/>
                      </a:cubicBezTo>
                      <a:cubicBezTo>
                        <a:pt x="23" y="7"/>
                        <a:pt x="23" y="7"/>
                        <a:pt x="22" y="6"/>
                      </a:cubicBezTo>
                      <a:cubicBezTo>
                        <a:pt x="20" y="5"/>
                        <a:pt x="18" y="3"/>
                        <a:pt x="16" y="2"/>
                      </a:cubicBezTo>
                      <a:cubicBezTo>
                        <a:pt x="14" y="1"/>
                        <a:pt x="13" y="1"/>
                        <a:pt x="11" y="1"/>
                      </a:cubicBezTo>
                      <a:cubicBezTo>
                        <a:pt x="9" y="0"/>
                        <a:pt x="6" y="0"/>
                        <a:pt x="5" y="1"/>
                      </a:cubicBezTo>
                      <a:cubicBezTo>
                        <a:pt x="3" y="3"/>
                        <a:pt x="4" y="5"/>
                        <a:pt x="6" y="6"/>
                      </a:cubicBezTo>
                      <a:cubicBezTo>
                        <a:pt x="6" y="7"/>
                        <a:pt x="7" y="7"/>
                        <a:pt x="8" y="9"/>
                      </a:cubicBezTo>
                      <a:cubicBezTo>
                        <a:pt x="9" y="9"/>
                        <a:pt x="10" y="9"/>
                        <a:pt x="10" y="9"/>
                      </a:cubicBezTo>
                      <a:cubicBezTo>
                        <a:pt x="11" y="10"/>
                        <a:pt x="12" y="10"/>
                        <a:pt x="12" y="10"/>
                      </a:cubicBezTo>
                      <a:cubicBezTo>
                        <a:pt x="0" y="10"/>
                        <a:pt x="0" y="10"/>
                        <a:pt x="0" y="10"/>
                      </a:cubicBezTo>
                      <a:cubicBezTo>
                        <a:pt x="0" y="16"/>
                        <a:pt x="0" y="16"/>
                        <a:pt x="0" y="16"/>
                      </a:cubicBezTo>
                      <a:cubicBezTo>
                        <a:pt x="0" y="17"/>
                        <a:pt x="0" y="17"/>
                        <a:pt x="0" y="17"/>
                      </a:cubicBezTo>
                      <a:cubicBezTo>
                        <a:pt x="0" y="28"/>
                        <a:pt x="0" y="28"/>
                        <a:pt x="0" y="28"/>
                      </a:cubicBezTo>
                      <a:cubicBezTo>
                        <a:pt x="2" y="28"/>
                        <a:pt x="2" y="28"/>
                        <a:pt x="2" y="28"/>
                      </a:cubicBezTo>
                      <a:cubicBezTo>
                        <a:pt x="48" y="28"/>
                        <a:pt x="48" y="28"/>
                        <a:pt x="48" y="28"/>
                      </a:cubicBezTo>
                      <a:cubicBezTo>
                        <a:pt x="49" y="28"/>
                        <a:pt x="49" y="28"/>
                        <a:pt x="49" y="28"/>
                      </a:cubicBezTo>
                      <a:cubicBezTo>
                        <a:pt x="49" y="17"/>
                        <a:pt x="49" y="17"/>
                        <a:pt x="49" y="17"/>
                      </a:cubicBezTo>
                      <a:cubicBezTo>
                        <a:pt x="49" y="16"/>
                        <a:pt x="49" y="16"/>
                        <a:pt x="49" y="16"/>
                      </a:cubicBezTo>
                      <a:cubicBezTo>
                        <a:pt x="49" y="10"/>
                        <a:pt x="49" y="10"/>
                        <a:pt x="49" y="10"/>
                      </a:cubicBezTo>
                      <a:cubicBezTo>
                        <a:pt x="38" y="10"/>
                        <a:pt x="38" y="10"/>
                        <a:pt x="38" y="10"/>
                      </a:cubicBezTo>
                      <a:cubicBezTo>
                        <a:pt x="34" y="11"/>
                        <a:pt x="30" y="12"/>
                        <a:pt x="27" y="13"/>
                      </a:cubicBezTo>
                      <a:moveTo>
                        <a:pt x="33" y="6"/>
                      </a:moveTo>
                      <a:cubicBezTo>
                        <a:pt x="34" y="6"/>
                        <a:pt x="34" y="6"/>
                        <a:pt x="34" y="6"/>
                      </a:cubicBezTo>
                      <a:cubicBezTo>
                        <a:pt x="37" y="4"/>
                        <a:pt x="40" y="3"/>
                        <a:pt x="42" y="3"/>
                      </a:cubicBezTo>
                      <a:cubicBezTo>
                        <a:pt x="44" y="4"/>
                        <a:pt x="42" y="5"/>
                        <a:pt x="42" y="5"/>
                      </a:cubicBezTo>
                      <a:cubicBezTo>
                        <a:pt x="41" y="5"/>
                        <a:pt x="40" y="6"/>
                        <a:pt x="40" y="6"/>
                      </a:cubicBezTo>
                      <a:cubicBezTo>
                        <a:pt x="39" y="6"/>
                        <a:pt x="39" y="6"/>
                        <a:pt x="39" y="6"/>
                      </a:cubicBezTo>
                      <a:cubicBezTo>
                        <a:pt x="38" y="7"/>
                        <a:pt x="37" y="7"/>
                        <a:pt x="36" y="8"/>
                      </a:cubicBezTo>
                      <a:cubicBezTo>
                        <a:pt x="35" y="8"/>
                        <a:pt x="34" y="9"/>
                        <a:pt x="34" y="9"/>
                      </a:cubicBezTo>
                      <a:cubicBezTo>
                        <a:pt x="32" y="9"/>
                        <a:pt x="31" y="9"/>
                        <a:pt x="30" y="10"/>
                      </a:cubicBezTo>
                      <a:cubicBezTo>
                        <a:pt x="30" y="9"/>
                        <a:pt x="30" y="9"/>
                        <a:pt x="31" y="9"/>
                      </a:cubicBezTo>
                      <a:cubicBezTo>
                        <a:pt x="31" y="7"/>
                        <a:pt x="32" y="7"/>
                        <a:pt x="33" y="6"/>
                      </a:cubicBezTo>
                      <a:moveTo>
                        <a:pt x="15" y="8"/>
                      </a:moveTo>
                      <a:cubicBezTo>
                        <a:pt x="14" y="7"/>
                        <a:pt x="13" y="7"/>
                        <a:pt x="12" y="6"/>
                      </a:cubicBezTo>
                      <a:cubicBezTo>
                        <a:pt x="11" y="6"/>
                        <a:pt x="11" y="6"/>
                        <a:pt x="11" y="6"/>
                      </a:cubicBezTo>
                      <a:cubicBezTo>
                        <a:pt x="10" y="6"/>
                        <a:pt x="9" y="5"/>
                        <a:pt x="9" y="5"/>
                      </a:cubicBezTo>
                      <a:cubicBezTo>
                        <a:pt x="8" y="5"/>
                        <a:pt x="6" y="4"/>
                        <a:pt x="8" y="3"/>
                      </a:cubicBezTo>
                      <a:cubicBezTo>
                        <a:pt x="10" y="3"/>
                        <a:pt x="14" y="4"/>
                        <a:pt x="16" y="6"/>
                      </a:cubicBezTo>
                      <a:cubicBezTo>
                        <a:pt x="16" y="6"/>
                        <a:pt x="17" y="6"/>
                        <a:pt x="17" y="6"/>
                      </a:cubicBezTo>
                      <a:cubicBezTo>
                        <a:pt x="18" y="7"/>
                        <a:pt x="19" y="7"/>
                        <a:pt x="20" y="9"/>
                      </a:cubicBezTo>
                      <a:cubicBezTo>
                        <a:pt x="20" y="9"/>
                        <a:pt x="20" y="9"/>
                        <a:pt x="20" y="10"/>
                      </a:cubicBezTo>
                      <a:cubicBezTo>
                        <a:pt x="19" y="9"/>
                        <a:pt x="18" y="9"/>
                        <a:pt x="17" y="9"/>
                      </a:cubicBezTo>
                      <a:cubicBezTo>
                        <a:pt x="16" y="9"/>
                        <a:pt x="15" y="8"/>
                        <a:pt x="15" y="8"/>
                      </a:cubicBezTo>
                      <a:moveTo>
                        <a:pt x="25" y="11"/>
                      </a:moveTo>
                      <a:cubicBezTo>
                        <a:pt x="25" y="11"/>
                        <a:pt x="25" y="11"/>
                        <a:pt x="25" y="11"/>
                      </a:cubicBezTo>
                      <a:cubicBezTo>
                        <a:pt x="25" y="11"/>
                        <a:pt x="25" y="11"/>
                        <a:pt x="25" y="11"/>
                      </a:cubicBezTo>
                      <a:cubicBezTo>
                        <a:pt x="25" y="11"/>
                        <a:pt x="25" y="11"/>
                        <a:pt x="25" y="1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32" name="Freeform 100">
                  <a:extLst>
                    <a:ext uri="{FF2B5EF4-FFF2-40B4-BE49-F238E27FC236}">
                      <a16:creationId xmlns:a16="http://schemas.microsoft.com/office/drawing/2014/main" id="{AAB7E10A-19AD-41BE-9A33-D1FC9FCC4EA5}"/>
                    </a:ext>
                  </a:extLst>
                </p:cNvPr>
                <p:cNvSpPr>
                  <a:spLocks/>
                </p:cNvSpPr>
                <p:nvPr/>
              </p:nvSpPr>
              <p:spPr bwMode="auto">
                <a:xfrm>
                  <a:off x="7432680" y="31374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grpSp>
        </p:grpSp>
        <p:sp>
          <p:nvSpPr>
            <p:cNvPr id="49" name="Rectangle 48">
              <a:extLst>
                <a:ext uri="{FF2B5EF4-FFF2-40B4-BE49-F238E27FC236}">
                  <a16:creationId xmlns:a16="http://schemas.microsoft.com/office/drawing/2014/main" id="{EBE9613F-F8F2-471B-B7C0-205FC19730AC}"/>
                </a:ext>
              </a:extLst>
            </p:cNvPr>
            <p:cNvSpPr/>
            <p:nvPr/>
          </p:nvSpPr>
          <p:spPr>
            <a:xfrm>
              <a:off x="7175308" y="3593879"/>
              <a:ext cx="1198880" cy="615553"/>
            </a:xfrm>
            <a:prstGeom prst="rect">
              <a:avLst/>
            </a:prstGeom>
          </p:spPr>
          <p:txBody>
            <a:bodyPr wrap="square">
              <a:spAutoFit/>
            </a:bodyPr>
            <a:lstStyle/>
            <a:p>
              <a:pPr algn="ctr">
                <a:buNone/>
              </a:pPr>
              <a:r>
                <a:rPr lang="en-GB" sz="3400" b="1" dirty="0">
                  <a:latin typeface="Tahoma" panose="020B0604030504040204" pitchFamily="34" charset="0"/>
                  <a:ea typeface="Tahoma" panose="020B0604030504040204" pitchFamily="34" charset="0"/>
                  <a:cs typeface="Tahoma" panose="020B0604030504040204" pitchFamily="34" charset="0"/>
                </a:rPr>
                <a:t>13.5</a:t>
              </a:r>
            </a:p>
          </p:txBody>
        </p:sp>
        <p:sp>
          <p:nvSpPr>
            <p:cNvPr id="51" name="Rectangle 50">
              <a:extLst>
                <a:ext uri="{FF2B5EF4-FFF2-40B4-BE49-F238E27FC236}">
                  <a16:creationId xmlns:a16="http://schemas.microsoft.com/office/drawing/2014/main" id="{0920E1B7-BDB2-4B38-91A2-168E3B664899}"/>
                </a:ext>
              </a:extLst>
            </p:cNvPr>
            <p:cNvSpPr/>
            <p:nvPr/>
          </p:nvSpPr>
          <p:spPr>
            <a:xfrm>
              <a:off x="6736705" y="3000888"/>
              <a:ext cx="2085827" cy="707886"/>
            </a:xfrm>
            <a:prstGeom prst="rect">
              <a:avLst/>
            </a:prstGeom>
          </p:spPr>
          <p:txBody>
            <a:bodyPr wrap="none">
              <a:spAutoFit/>
            </a:bodyPr>
            <a:lstStyle/>
            <a:p>
              <a:pPr>
                <a:buNone/>
              </a:pPr>
              <a:r>
                <a:rPr lang="en-GB" sz="2000" b="1" dirty="0">
                  <a:solidFill>
                    <a:srgbClr val="003300"/>
                  </a:solidFill>
                  <a:latin typeface="Tahoma" panose="020B0604030504040204" pitchFamily="34" charset="0"/>
                  <a:ea typeface="Tahoma" panose="020B0604030504040204" pitchFamily="34" charset="0"/>
                  <a:cs typeface="Tahoma" panose="020B0604030504040204" pitchFamily="34" charset="0"/>
                </a:rPr>
                <a:t>Authentication</a:t>
              </a:r>
            </a:p>
            <a:p>
              <a:pPr>
                <a:buNone/>
              </a:pPr>
              <a:endParaRPr lang="en-GB" sz="2000"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55" name="Rectangle 54">
              <a:extLst>
                <a:ext uri="{FF2B5EF4-FFF2-40B4-BE49-F238E27FC236}">
                  <a16:creationId xmlns:a16="http://schemas.microsoft.com/office/drawing/2014/main" id="{4678AE18-A9E8-4800-B4AE-458E572DF6E0}"/>
                </a:ext>
              </a:extLst>
            </p:cNvPr>
            <p:cNvSpPr/>
            <p:nvPr/>
          </p:nvSpPr>
          <p:spPr>
            <a:xfrm>
              <a:off x="7468142" y="4063364"/>
              <a:ext cx="742511" cy="615553"/>
            </a:xfrm>
            <a:prstGeom prst="rect">
              <a:avLst/>
            </a:prstGeom>
          </p:spPr>
          <p:txBody>
            <a:bodyPr wrap="none">
              <a:spAutoFit/>
            </a:bodyPr>
            <a:lstStyle/>
            <a:p>
              <a:pPr>
                <a:buNone/>
              </a:pPr>
              <a:r>
                <a:rPr lang="en-GB" sz="1400" b="1" dirty="0">
                  <a:solidFill>
                    <a:srgbClr val="003300"/>
                  </a:solidFill>
                  <a:latin typeface="Tahoma" panose="020B0604030504040204" pitchFamily="34" charset="0"/>
                  <a:ea typeface="Tahoma" panose="020B0604030504040204" pitchFamily="34" charset="0"/>
                  <a:cs typeface="Tahoma" panose="020B0604030504040204" pitchFamily="34" charset="0"/>
                </a:rPr>
                <a:t>billion</a:t>
              </a:r>
            </a:p>
            <a:p>
              <a:pPr>
                <a:buNone/>
              </a:pPr>
              <a:endParaRPr lang="en-GB" sz="2000"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grpSp>
      <p:sp>
        <p:nvSpPr>
          <p:cNvPr id="56" name="Rectangle 55">
            <a:extLst>
              <a:ext uri="{FF2B5EF4-FFF2-40B4-BE49-F238E27FC236}">
                <a16:creationId xmlns:a16="http://schemas.microsoft.com/office/drawing/2014/main" id="{FCFC9132-120F-45CE-8367-D5F25B0A1D5E}"/>
              </a:ext>
            </a:extLst>
          </p:cNvPr>
          <p:cNvSpPr/>
          <p:nvPr/>
        </p:nvSpPr>
        <p:spPr>
          <a:xfrm>
            <a:off x="10757142" y="2217926"/>
            <a:ext cx="652743" cy="615553"/>
          </a:xfrm>
          <a:prstGeom prst="rect">
            <a:avLst/>
          </a:prstGeom>
        </p:spPr>
        <p:txBody>
          <a:bodyPr wrap="none">
            <a:spAutoFit/>
          </a:bodyPr>
          <a:lstStyle/>
          <a:p>
            <a:pPr>
              <a:buNone/>
            </a:pPr>
            <a:r>
              <a:rPr lang="en-GB" sz="1400" b="1" dirty="0">
                <a:solidFill>
                  <a:srgbClr val="003300"/>
                </a:solidFill>
              </a:rPr>
              <a:t>billion</a:t>
            </a:r>
          </a:p>
          <a:p>
            <a:pPr>
              <a:buNone/>
            </a:pPr>
            <a:endParaRPr lang="en-GB" sz="2000" b="1" dirty="0">
              <a:solidFill>
                <a:srgbClr val="003300"/>
              </a:solidFill>
            </a:endParaRPr>
          </a:p>
        </p:txBody>
      </p:sp>
      <p:grpSp>
        <p:nvGrpSpPr>
          <p:cNvPr id="110" name="Group 205">
            <a:extLst>
              <a:ext uri="{FF2B5EF4-FFF2-40B4-BE49-F238E27FC236}">
                <a16:creationId xmlns:a16="http://schemas.microsoft.com/office/drawing/2014/main" id="{3079E845-7E5C-4CE4-A164-156B503C71E3}"/>
              </a:ext>
            </a:extLst>
          </p:cNvPr>
          <p:cNvGrpSpPr>
            <a:grpSpLocks/>
          </p:cNvGrpSpPr>
          <p:nvPr/>
        </p:nvGrpSpPr>
        <p:grpSpPr bwMode="auto">
          <a:xfrm>
            <a:off x="-12128" y="3019196"/>
            <a:ext cx="4258515" cy="3865079"/>
            <a:chOff x="1" y="1423"/>
            <a:chExt cx="2795" cy="2400"/>
          </a:xfrm>
        </p:grpSpPr>
        <p:sp>
          <p:nvSpPr>
            <p:cNvPr id="187" name="Freeform 5">
              <a:extLst>
                <a:ext uri="{FF2B5EF4-FFF2-40B4-BE49-F238E27FC236}">
                  <a16:creationId xmlns:a16="http://schemas.microsoft.com/office/drawing/2014/main" id="{DBE4BE4F-3880-4623-81FC-5A7CC3259B08}"/>
                </a:ext>
              </a:extLst>
            </p:cNvPr>
            <p:cNvSpPr>
              <a:spLocks/>
            </p:cNvSpPr>
            <p:nvPr/>
          </p:nvSpPr>
          <p:spPr bwMode="auto">
            <a:xfrm>
              <a:off x="1654" y="2545"/>
              <a:ext cx="332" cy="38"/>
            </a:xfrm>
            <a:custGeom>
              <a:avLst/>
              <a:gdLst>
                <a:gd name="T0" fmla="*/ 60 w 338"/>
                <a:gd name="T1" fmla="*/ 39 h 39"/>
                <a:gd name="T2" fmla="*/ 338 w 338"/>
                <a:gd name="T3" fmla="*/ 39 h 39"/>
                <a:gd name="T4" fmla="*/ 338 w 338"/>
                <a:gd name="T5" fmla="*/ 0 h 39"/>
                <a:gd name="T6" fmla="*/ 0 w 338"/>
                <a:gd name="T7" fmla="*/ 0 h 39"/>
                <a:gd name="T8" fmla="*/ 60 w 338"/>
                <a:gd name="T9" fmla="*/ 39 h 39"/>
              </a:gdLst>
              <a:ahLst/>
              <a:cxnLst>
                <a:cxn ang="0">
                  <a:pos x="T0" y="T1"/>
                </a:cxn>
                <a:cxn ang="0">
                  <a:pos x="T2" y="T3"/>
                </a:cxn>
                <a:cxn ang="0">
                  <a:pos x="T4" y="T5"/>
                </a:cxn>
                <a:cxn ang="0">
                  <a:pos x="T6" y="T7"/>
                </a:cxn>
                <a:cxn ang="0">
                  <a:pos x="T8" y="T9"/>
                </a:cxn>
              </a:cxnLst>
              <a:rect l="0" t="0" r="r" b="b"/>
              <a:pathLst>
                <a:path w="338" h="39">
                  <a:moveTo>
                    <a:pt x="60" y="39"/>
                  </a:moveTo>
                  <a:cubicBezTo>
                    <a:pt x="338" y="39"/>
                    <a:pt x="338" y="39"/>
                    <a:pt x="338" y="39"/>
                  </a:cubicBezTo>
                  <a:cubicBezTo>
                    <a:pt x="338" y="0"/>
                    <a:pt x="338" y="0"/>
                    <a:pt x="338" y="0"/>
                  </a:cubicBezTo>
                  <a:cubicBezTo>
                    <a:pt x="0" y="0"/>
                    <a:pt x="0" y="0"/>
                    <a:pt x="0" y="0"/>
                  </a:cubicBezTo>
                  <a:cubicBezTo>
                    <a:pt x="21" y="12"/>
                    <a:pt x="41" y="26"/>
                    <a:pt x="60" y="39"/>
                  </a:cubicBezTo>
                  <a:close/>
                </a:path>
              </a:pathLst>
            </a:custGeom>
            <a:solidFill>
              <a:srgbClr val="D39B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6">
              <a:extLst>
                <a:ext uri="{FF2B5EF4-FFF2-40B4-BE49-F238E27FC236}">
                  <a16:creationId xmlns:a16="http://schemas.microsoft.com/office/drawing/2014/main" id="{9518BC77-CEF0-4EBA-90C2-36F3BCEF54C9}"/>
                </a:ext>
              </a:extLst>
            </p:cNvPr>
            <p:cNvSpPr>
              <a:spLocks/>
            </p:cNvSpPr>
            <p:nvPr/>
          </p:nvSpPr>
          <p:spPr bwMode="auto">
            <a:xfrm>
              <a:off x="2321" y="2469"/>
              <a:ext cx="475" cy="294"/>
            </a:xfrm>
            <a:custGeom>
              <a:avLst/>
              <a:gdLst>
                <a:gd name="T0" fmla="*/ 484 w 484"/>
                <a:gd name="T1" fmla="*/ 52 h 300"/>
                <a:gd name="T2" fmla="*/ 415 w 484"/>
                <a:gd name="T3" fmla="*/ 111 h 300"/>
                <a:gd name="T4" fmla="*/ 330 w 484"/>
                <a:gd name="T5" fmla="*/ 179 h 300"/>
                <a:gd name="T6" fmla="*/ 170 w 484"/>
                <a:gd name="T7" fmla="*/ 300 h 300"/>
                <a:gd name="T8" fmla="*/ 117 w 484"/>
                <a:gd name="T9" fmla="*/ 235 h 300"/>
                <a:gd name="T10" fmla="*/ 0 w 484"/>
                <a:gd name="T11" fmla="*/ 190 h 300"/>
                <a:gd name="T12" fmla="*/ 110 w 484"/>
                <a:gd name="T13" fmla="*/ 129 h 300"/>
                <a:gd name="T14" fmla="*/ 229 w 484"/>
                <a:gd name="T15" fmla="*/ 55 h 300"/>
                <a:gd name="T16" fmla="*/ 357 w 484"/>
                <a:gd name="T17" fmla="*/ 1 h 300"/>
                <a:gd name="T18" fmla="*/ 484 w 484"/>
                <a:gd name="T19" fmla="*/ 5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4" h="300">
                  <a:moveTo>
                    <a:pt x="484" y="52"/>
                  </a:moveTo>
                  <a:cubicBezTo>
                    <a:pt x="463" y="74"/>
                    <a:pt x="438" y="92"/>
                    <a:pt x="415" y="111"/>
                  </a:cubicBezTo>
                  <a:cubicBezTo>
                    <a:pt x="387" y="134"/>
                    <a:pt x="359" y="157"/>
                    <a:pt x="330" y="179"/>
                  </a:cubicBezTo>
                  <a:cubicBezTo>
                    <a:pt x="277" y="220"/>
                    <a:pt x="223" y="260"/>
                    <a:pt x="170" y="300"/>
                  </a:cubicBezTo>
                  <a:cubicBezTo>
                    <a:pt x="161" y="274"/>
                    <a:pt x="140" y="251"/>
                    <a:pt x="117" y="235"/>
                  </a:cubicBezTo>
                  <a:cubicBezTo>
                    <a:pt x="84" y="211"/>
                    <a:pt x="42" y="197"/>
                    <a:pt x="0" y="190"/>
                  </a:cubicBezTo>
                  <a:cubicBezTo>
                    <a:pt x="28" y="157"/>
                    <a:pt x="72" y="145"/>
                    <a:pt x="110" y="129"/>
                  </a:cubicBezTo>
                  <a:cubicBezTo>
                    <a:pt x="155" y="112"/>
                    <a:pt x="191" y="82"/>
                    <a:pt x="229" y="55"/>
                  </a:cubicBezTo>
                  <a:cubicBezTo>
                    <a:pt x="267" y="27"/>
                    <a:pt x="309" y="3"/>
                    <a:pt x="357" y="1"/>
                  </a:cubicBezTo>
                  <a:cubicBezTo>
                    <a:pt x="402" y="0"/>
                    <a:pt x="456" y="15"/>
                    <a:pt x="484" y="52"/>
                  </a:cubicBezTo>
                  <a:close/>
                </a:path>
              </a:pathLst>
            </a:custGeom>
            <a:solidFill>
              <a:srgbClr val="FCC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7">
              <a:extLst>
                <a:ext uri="{FF2B5EF4-FFF2-40B4-BE49-F238E27FC236}">
                  <a16:creationId xmlns:a16="http://schemas.microsoft.com/office/drawing/2014/main" id="{49C9451C-2901-4A26-AAC1-88CCE3A33174}"/>
                </a:ext>
              </a:extLst>
            </p:cNvPr>
            <p:cNvSpPr>
              <a:spLocks/>
            </p:cNvSpPr>
            <p:nvPr/>
          </p:nvSpPr>
          <p:spPr bwMode="auto">
            <a:xfrm>
              <a:off x="2248" y="2393"/>
              <a:ext cx="497" cy="258"/>
            </a:xfrm>
            <a:custGeom>
              <a:avLst/>
              <a:gdLst>
                <a:gd name="T0" fmla="*/ 507 w 507"/>
                <a:gd name="T1" fmla="*/ 36 h 263"/>
                <a:gd name="T2" fmla="*/ 487 w 507"/>
                <a:gd name="T3" fmla="*/ 66 h 263"/>
                <a:gd name="T4" fmla="*/ 450 w 507"/>
                <a:gd name="T5" fmla="*/ 60 h 263"/>
                <a:gd name="T6" fmla="*/ 306 w 507"/>
                <a:gd name="T7" fmla="*/ 107 h 263"/>
                <a:gd name="T8" fmla="*/ 177 w 507"/>
                <a:gd name="T9" fmla="*/ 189 h 263"/>
                <a:gd name="T10" fmla="*/ 55 w 507"/>
                <a:gd name="T11" fmla="*/ 263 h 263"/>
                <a:gd name="T12" fmla="*/ 54 w 507"/>
                <a:gd name="T13" fmla="*/ 263 h 263"/>
                <a:gd name="T14" fmla="*/ 13 w 507"/>
                <a:gd name="T15" fmla="*/ 259 h 263"/>
                <a:gd name="T16" fmla="*/ 0 w 507"/>
                <a:gd name="T17" fmla="*/ 258 h 263"/>
                <a:gd name="T18" fmla="*/ 113 w 507"/>
                <a:gd name="T19" fmla="*/ 178 h 263"/>
                <a:gd name="T20" fmla="*/ 240 w 507"/>
                <a:gd name="T21" fmla="*/ 96 h 263"/>
                <a:gd name="T22" fmla="*/ 372 w 507"/>
                <a:gd name="T23" fmla="*/ 18 h 263"/>
                <a:gd name="T24" fmla="*/ 507 w 507"/>
                <a:gd name="T25" fmla="*/ 3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7" h="263">
                  <a:moveTo>
                    <a:pt x="507" y="36"/>
                  </a:moveTo>
                  <a:cubicBezTo>
                    <a:pt x="503" y="47"/>
                    <a:pt x="494" y="57"/>
                    <a:pt x="487" y="66"/>
                  </a:cubicBezTo>
                  <a:cubicBezTo>
                    <a:pt x="475" y="63"/>
                    <a:pt x="462" y="61"/>
                    <a:pt x="450" y="60"/>
                  </a:cubicBezTo>
                  <a:cubicBezTo>
                    <a:pt x="397" y="55"/>
                    <a:pt x="349" y="78"/>
                    <a:pt x="306" y="107"/>
                  </a:cubicBezTo>
                  <a:cubicBezTo>
                    <a:pt x="264" y="136"/>
                    <a:pt x="225" y="170"/>
                    <a:pt x="177" y="189"/>
                  </a:cubicBezTo>
                  <a:cubicBezTo>
                    <a:pt x="132" y="207"/>
                    <a:pt x="84" y="222"/>
                    <a:pt x="55" y="263"/>
                  </a:cubicBezTo>
                  <a:cubicBezTo>
                    <a:pt x="54" y="263"/>
                    <a:pt x="54" y="263"/>
                    <a:pt x="54" y="263"/>
                  </a:cubicBezTo>
                  <a:cubicBezTo>
                    <a:pt x="41" y="261"/>
                    <a:pt x="27" y="260"/>
                    <a:pt x="13" y="259"/>
                  </a:cubicBezTo>
                  <a:cubicBezTo>
                    <a:pt x="9" y="258"/>
                    <a:pt x="4" y="258"/>
                    <a:pt x="0" y="258"/>
                  </a:cubicBezTo>
                  <a:cubicBezTo>
                    <a:pt x="32" y="225"/>
                    <a:pt x="72" y="201"/>
                    <a:pt x="113" y="178"/>
                  </a:cubicBezTo>
                  <a:cubicBezTo>
                    <a:pt x="157" y="153"/>
                    <a:pt x="199" y="127"/>
                    <a:pt x="240" y="96"/>
                  </a:cubicBezTo>
                  <a:cubicBezTo>
                    <a:pt x="281" y="66"/>
                    <a:pt x="323" y="34"/>
                    <a:pt x="372" y="18"/>
                  </a:cubicBezTo>
                  <a:cubicBezTo>
                    <a:pt x="415" y="4"/>
                    <a:pt x="473" y="0"/>
                    <a:pt x="507" y="36"/>
                  </a:cubicBezTo>
                  <a:close/>
                </a:path>
              </a:pathLst>
            </a:custGeom>
            <a:solidFill>
              <a:srgbClr val="FCC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7672A31F-10D2-4F64-9D06-90849445C7B1}"/>
                </a:ext>
              </a:extLst>
            </p:cNvPr>
            <p:cNvSpPr>
              <a:spLocks/>
            </p:cNvSpPr>
            <p:nvPr/>
          </p:nvSpPr>
          <p:spPr bwMode="auto">
            <a:xfrm>
              <a:off x="2121" y="2387"/>
              <a:ext cx="469" cy="259"/>
            </a:xfrm>
            <a:custGeom>
              <a:avLst/>
              <a:gdLst>
                <a:gd name="T0" fmla="*/ 478 w 478"/>
                <a:gd name="T1" fmla="*/ 11 h 264"/>
                <a:gd name="T2" fmla="*/ 374 w 478"/>
                <a:gd name="T3" fmla="*/ 75 h 264"/>
                <a:gd name="T4" fmla="*/ 310 w 478"/>
                <a:gd name="T5" fmla="*/ 121 h 264"/>
                <a:gd name="T6" fmla="*/ 238 w 478"/>
                <a:gd name="T7" fmla="*/ 164 h 264"/>
                <a:gd name="T8" fmla="*/ 104 w 478"/>
                <a:gd name="T9" fmla="*/ 262 h 264"/>
                <a:gd name="T10" fmla="*/ 0 w 478"/>
                <a:gd name="T11" fmla="*/ 264 h 264"/>
                <a:gd name="T12" fmla="*/ 105 w 478"/>
                <a:gd name="T13" fmla="*/ 186 h 264"/>
                <a:gd name="T14" fmla="*/ 221 w 478"/>
                <a:gd name="T15" fmla="*/ 95 h 264"/>
                <a:gd name="T16" fmla="*/ 343 w 478"/>
                <a:gd name="T17" fmla="*/ 16 h 264"/>
                <a:gd name="T18" fmla="*/ 478 w 478"/>
                <a:gd name="T19" fmla="*/ 1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8" h="264">
                  <a:moveTo>
                    <a:pt x="478" y="11"/>
                  </a:moveTo>
                  <a:cubicBezTo>
                    <a:pt x="441" y="27"/>
                    <a:pt x="406" y="51"/>
                    <a:pt x="374" y="75"/>
                  </a:cubicBezTo>
                  <a:cubicBezTo>
                    <a:pt x="353" y="91"/>
                    <a:pt x="332" y="107"/>
                    <a:pt x="310" y="121"/>
                  </a:cubicBezTo>
                  <a:cubicBezTo>
                    <a:pt x="287" y="137"/>
                    <a:pt x="263" y="150"/>
                    <a:pt x="238" y="164"/>
                  </a:cubicBezTo>
                  <a:cubicBezTo>
                    <a:pt x="190" y="191"/>
                    <a:pt x="141" y="220"/>
                    <a:pt x="104" y="262"/>
                  </a:cubicBezTo>
                  <a:cubicBezTo>
                    <a:pt x="69" y="261"/>
                    <a:pt x="35" y="262"/>
                    <a:pt x="0" y="264"/>
                  </a:cubicBezTo>
                  <a:cubicBezTo>
                    <a:pt x="32" y="234"/>
                    <a:pt x="69" y="210"/>
                    <a:pt x="105" y="186"/>
                  </a:cubicBezTo>
                  <a:cubicBezTo>
                    <a:pt x="147" y="159"/>
                    <a:pt x="184" y="127"/>
                    <a:pt x="221" y="95"/>
                  </a:cubicBezTo>
                  <a:cubicBezTo>
                    <a:pt x="258" y="63"/>
                    <a:pt x="297" y="32"/>
                    <a:pt x="343" y="16"/>
                  </a:cubicBezTo>
                  <a:cubicBezTo>
                    <a:pt x="386" y="2"/>
                    <a:pt x="434" y="0"/>
                    <a:pt x="478" y="11"/>
                  </a:cubicBezTo>
                  <a:close/>
                </a:path>
              </a:pathLst>
            </a:custGeom>
            <a:solidFill>
              <a:srgbClr val="FCC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9">
              <a:extLst>
                <a:ext uri="{FF2B5EF4-FFF2-40B4-BE49-F238E27FC236}">
                  <a16:creationId xmlns:a16="http://schemas.microsoft.com/office/drawing/2014/main" id="{0EC4F390-49C2-4ECD-A1BE-E30256103AC3}"/>
                </a:ext>
              </a:extLst>
            </p:cNvPr>
            <p:cNvSpPr>
              <a:spLocks/>
            </p:cNvSpPr>
            <p:nvPr/>
          </p:nvSpPr>
          <p:spPr bwMode="auto">
            <a:xfrm>
              <a:off x="1968" y="2391"/>
              <a:ext cx="435" cy="259"/>
            </a:xfrm>
            <a:custGeom>
              <a:avLst/>
              <a:gdLst>
                <a:gd name="T0" fmla="*/ 443 w 443"/>
                <a:gd name="T1" fmla="*/ 18 h 264"/>
                <a:gd name="T2" fmla="*/ 375 w 443"/>
                <a:gd name="T3" fmla="*/ 68 h 264"/>
                <a:gd name="T4" fmla="*/ 317 w 443"/>
                <a:gd name="T5" fmla="*/ 119 h 264"/>
                <a:gd name="T6" fmla="*/ 251 w 443"/>
                <a:gd name="T7" fmla="*/ 166 h 264"/>
                <a:gd name="T8" fmla="*/ 128 w 443"/>
                <a:gd name="T9" fmla="*/ 261 h 264"/>
                <a:gd name="T10" fmla="*/ 94 w 443"/>
                <a:gd name="T11" fmla="*/ 262 h 264"/>
                <a:gd name="T12" fmla="*/ 0 w 443"/>
                <a:gd name="T13" fmla="*/ 264 h 264"/>
                <a:gd name="T14" fmla="*/ 105 w 443"/>
                <a:gd name="T15" fmla="*/ 191 h 264"/>
                <a:gd name="T16" fmla="*/ 217 w 443"/>
                <a:gd name="T17" fmla="*/ 112 h 264"/>
                <a:gd name="T18" fmla="*/ 319 w 443"/>
                <a:gd name="T19" fmla="*/ 33 h 264"/>
                <a:gd name="T20" fmla="*/ 443 w 443"/>
                <a:gd name="T21" fmla="*/ 18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3" h="264">
                  <a:moveTo>
                    <a:pt x="443" y="18"/>
                  </a:moveTo>
                  <a:cubicBezTo>
                    <a:pt x="419" y="32"/>
                    <a:pt x="397" y="50"/>
                    <a:pt x="375" y="68"/>
                  </a:cubicBezTo>
                  <a:cubicBezTo>
                    <a:pt x="355" y="84"/>
                    <a:pt x="336" y="102"/>
                    <a:pt x="317" y="119"/>
                  </a:cubicBezTo>
                  <a:cubicBezTo>
                    <a:pt x="296" y="136"/>
                    <a:pt x="274" y="151"/>
                    <a:pt x="251" y="166"/>
                  </a:cubicBezTo>
                  <a:cubicBezTo>
                    <a:pt x="208" y="195"/>
                    <a:pt x="164" y="223"/>
                    <a:pt x="128" y="261"/>
                  </a:cubicBezTo>
                  <a:cubicBezTo>
                    <a:pt x="117" y="261"/>
                    <a:pt x="105" y="262"/>
                    <a:pt x="94" y="262"/>
                  </a:cubicBezTo>
                  <a:cubicBezTo>
                    <a:pt x="64" y="263"/>
                    <a:pt x="32" y="264"/>
                    <a:pt x="0" y="264"/>
                  </a:cubicBezTo>
                  <a:cubicBezTo>
                    <a:pt x="34" y="238"/>
                    <a:pt x="69" y="215"/>
                    <a:pt x="105" y="191"/>
                  </a:cubicBezTo>
                  <a:cubicBezTo>
                    <a:pt x="144" y="166"/>
                    <a:pt x="182" y="142"/>
                    <a:pt x="217" y="112"/>
                  </a:cubicBezTo>
                  <a:cubicBezTo>
                    <a:pt x="250" y="84"/>
                    <a:pt x="281" y="54"/>
                    <a:pt x="319" y="33"/>
                  </a:cubicBezTo>
                  <a:cubicBezTo>
                    <a:pt x="355" y="12"/>
                    <a:pt x="403" y="0"/>
                    <a:pt x="443" y="18"/>
                  </a:cubicBezTo>
                  <a:close/>
                </a:path>
              </a:pathLst>
            </a:custGeom>
            <a:solidFill>
              <a:srgbClr val="FCC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2" name="Freeform 10">
              <a:extLst>
                <a:ext uri="{FF2B5EF4-FFF2-40B4-BE49-F238E27FC236}">
                  <a16:creationId xmlns:a16="http://schemas.microsoft.com/office/drawing/2014/main" id="{3131597B-0594-4243-8188-B67378C6FF40}"/>
                </a:ext>
              </a:extLst>
            </p:cNvPr>
            <p:cNvSpPr>
              <a:spLocks noEditPoints="1"/>
            </p:cNvSpPr>
            <p:nvPr/>
          </p:nvSpPr>
          <p:spPr bwMode="auto">
            <a:xfrm>
              <a:off x="585" y="2475"/>
              <a:ext cx="1901" cy="749"/>
            </a:xfrm>
            <a:custGeom>
              <a:avLst/>
              <a:gdLst>
                <a:gd name="T0" fmla="*/ 1925 w 1939"/>
                <a:gd name="T1" fmla="*/ 306 h 763"/>
                <a:gd name="T2" fmla="*/ 1652 w 1939"/>
                <a:gd name="T3" fmla="*/ 428 h 763"/>
                <a:gd name="T4" fmla="*/ 1451 w 1939"/>
                <a:gd name="T5" fmla="*/ 402 h 763"/>
                <a:gd name="T6" fmla="*/ 1269 w 1939"/>
                <a:gd name="T7" fmla="*/ 402 h 763"/>
                <a:gd name="T8" fmla="*/ 1057 w 1939"/>
                <a:gd name="T9" fmla="*/ 485 h 763"/>
                <a:gd name="T10" fmla="*/ 1302 w 1939"/>
                <a:gd name="T11" fmla="*/ 418 h 763"/>
                <a:gd name="T12" fmla="*/ 1315 w 1939"/>
                <a:gd name="T13" fmla="*/ 586 h 763"/>
                <a:gd name="T14" fmla="*/ 1325 w 1939"/>
                <a:gd name="T15" fmla="*/ 499 h 763"/>
                <a:gd name="T16" fmla="*/ 1370 w 1939"/>
                <a:gd name="T17" fmla="*/ 416 h 763"/>
                <a:gd name="T18" fmla="*/ 1398 w 1939"/>
                <a:gd name="T19" fmla="*/ 437 h 763"/>
                <a:gd name="T20" fmla="*/ 1445 w 1939"/>
                <a:gd name="T21" fmla="*/ 544 h 763"/>
                <a:gd name="T22" fmla="*/ 1434 w 1939"/>
                <a:gd name="T23" fmla="*/ 463 h 763"/>
                <a:gd name="T24" fmla="*/ 1444 w 1939"/>
                <a:gd name="T25" fmla="*/ 421 h 763"/>
                <a:gd name="T26" fmla="*/ 1483 w 1939"/>
                <a:gd name="T27" fmla="*/ 439 h 763"/>
                <a:gd name="T28" fmla="*/ 1536 w 1939"/>
                <a:gd name="T29" fmla="*/ 489 h 763"/>
                <a:gd name="T30" fmla="*/ 1525 w 1939"/>
                <a:gd name="T31" fmla="*/ 458 h 763"/>
                <a:gd name="T32" fmla="*/ 1496 w 1939"/>
                <a:gd name="T33" fmla="*/ 426 h 763"/>
                <a:gd name="T34" fmla="*/ 1641 w 1939"/>
                <a:gd name="T35" fmla="*/ 509 h 763"/>
                <a:gd name="T36" fmla="*/ 1371 w 1939"/>
                <a:gd name="T37" fmla="*/ 746 h 763"/>
                <a:gd name="T38" fmla="*/ 1145 w 1939"/>
                <a:gd name="T39" fmla="*/ 744 h 763"/>
                <a:gd name="T40" fmla="*/ 698 w 1939"/>
                <a:gd name="T41" fmla="*/ 635 h 763"/>
                <a:gd name="T42" fmla="*/ 302 w 1939"/>
                <a:gd name="T43" fmla="*/ 654 h 763"/>
                <a:gd name="T44" fmla="*/ 0 w 1939"/>
                <a:gd name="T45" fmla="*/ 304 h 763"/>
                <a:gd name="T46" fmla="*/ 160 w 1939"/>
                <a:gd name="T47" fmla="*/ 164 h 763"/>
                <a:gd name="T48" fmla="*/ 541 w 1939"/>
                <a:gd name="T49" fmla="*/ 42 h 763"/>
                <a:gd name="T50" fmla="*/ 720 w 1939"/>
                <a:gd name="T51" fmla="*/ 29 h 763"/>
                <a:gd name="T52" fmla="*/ 1209 w 1939"/>
                <a:gd name="T53" fmla="*/ 151 h 763"/>
                <a:gd name="T54" fmla="*/ 1210 w 1939"/>
                <a:gd name="T55" fmla="*/ 152 h 763"/>
                <a:gd name="T56" fmla="*/ 1213 w 1939"/>
                <a:gd name="T57" fmla="*/ 153 h 763"/>
                <a:gd name="T58" fmla="*/ 1599 w 1939"/>
                <a:gd name="T59" fmla="*/ 192 h 763"/>
                <a:gd name="T60" fmla="*/ 1906 w 1939"/>
                <a:gd name="T61" fmla="*/ 281 h 763"/>
                <a:gd name="T62" fmla="*/ 1734 w 1939"/>
                <a:gd name="T63" fmla="*/ 242 h 763"/>
                <a:gd name="T64" fmla="*/ 1713 w 1939"/>
                <a:gd name="T65" fmla="*/ 368 h 763"/>
                <a:gd name="T66" fmla="*/ 1770 w 1939"/>
                <a:gd name="T67" fmla="*/ 403 h 763"/>
                <a:gd name="T68" fmla="*/ 1714 w 1939"/>
                <a:gd name="T69" fmla="*/ 305 h 763"/>
                <a:gd name="T70" fmla="*/ 1827 w 1939"/>
                <a:gd name="T71" fmla="*/ 256 h 763"/>
                <a:gd name="T72" fmla="*/ 1892 w 1939"/>
                <a:gd name="T73" fmla="*/ 344 h 763"/>
                <a:gd name="T74" fmla="*/ 1792 w 1939"/>
                <a:gd name="T75" fmla="*/ 407 h 763"/>
                <a:gd name="T76" fmla="*/ 1906 w 1939"/>
                <a:gd name="T77" fmla="*/ 281 h 763"/>
                <a:gd name="T78" fmla="*/ 1525 w 1939"/>
                <a:gd name="T79" fmla="*/ 376 h 763"/>
                <a:gd name="T80" fmla="*/ 1508 w 1939"/>
                <a:gd name="T81" fmla="*/ 284 h 763"/>
                <a:gd name="T82" fmla="*/ 1513 w 1939"/>
                <a:gd name="T83" fmla="*/ 235 h 763"/>
                <a:gd name="T84" fmla="*/ 1500 w 1939"/>
                <a:gd name="T85" fmla="*/ 361 h 763"/>
                <a:gd name="T86" fmla="*/ 1491 w 1939"/>
                <a:gd name="T87" fmla="*/ 367 h 763"/>
                <a:gd name="T88" fmla="*/ 1474 w 1939"/>
                <a:gd name="T89" fmla="*/ 321 h 763"/>
                <a:gd name="T90" fmla="*/ 1467 w 1939"/>
                <a:gd name="T91" fmla="*/ 261 h 763"/>
                <a:gd name="T92" fmla="*/ 1488 w 1939"/>
                <a:gd name="T93" fmla="*/ 369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39" h="763">
                  <a:moveTo>
                    <a:pt x="1801" y="210"/>
                  </a:moveTo>
                  <a:cubicBezTo>
                    <a:pt x="1851" y="223"/>
                    <a:pt x="1911" y="251"/>
                    <a:pt x="1925" y="306"/>
                  </a:cubicBezTo>
                  <a:cubicBezTo>
                    <a:pt x="1939" y="362"/>
                    <a:pt x="1874" y="400"/>
                    <a:pt x="1830" y="415"/>
                  </a:cubicBezTo>
                  <a:cubicBezTo>
                    <a:pt x="1774" y="435"/>
                    <a:pt x="1711" y="433"/>
                    <a:pt x="1652" y="428"/>
                  </a:cubicBezTo>
                  <a:cubicBezTo>
                    <a:pt x="1594" y="423"/>
                    <a:pt x="1536" y="412"/>
                    <a:pt x="1478" y="405"/>
                  </a:cubicBezTo>
                  <a:cubicBezTo>
                    <a:pt x="1469" y="404"/>
                    <a:pt x="1460" y="403"/>
                    <a:pt x="1451" y="402"/>
                  </a:cubicBezTo>
                  <a:cubicBezTo>
                    <a:pt x="1450" y="402"/>
                    <a:pt x="1449" y="402"/>
                    <a:pt x="1448" y="402"/>
                  </a:cubicBezTo>
                  <a:cubicBezTo>
                    <a:pt x="1389" y="397"/>
                    <a:pt x="1329" y="395"/>
                    <a:pt x="1269" y="402"/>
                  </a:cubicBezTo>
                  <a:cubicBezTo>
                    <a:pt x="1191" y="411"/>
                    <a:pt x="1117" y="434"/>
                    <a:pt x="1047" y="469"/>
                  </a:cubicBezTo>
                  <a:cubicBezTo>
                    <a:pt x="1036" y="474"/>
                    <a:pt x="1046" y="490"/>
                    <a:pt x="1057" y="485"/>
                  </a:cubicBezTo>
                  <a:cubicBezTo>
                    <a:pt x="1120" y="454"/>
                    <a:pt x="1186" y="432"/>
                    <a:pt x="1256" y="423"/>
                  </a:cubicBezTo>
                  <a:cubicBezTo>
                    <a:pt x="1271" y="420"/>
                    <a:pt x="1287" y="419"/>
                    <a:pt x="1302" y="418"/>
                  </a:cubicBezTo>
                  <a:cubicBezTo>
                    <a:pt x="1309" y="446"/>
                    <a:pt x="1312" y="474"/>
                    <a:pt x="1312" y="504"/>
                  </a:cubicBezTo>
                  <a:cubicBezTo>
                    <a:pt x="1312" y="531"/>
                    <a:pt x="1310" y="559"/>
                    <a:pt x="1315" y="586"/>
                  </a:cubicBezTo>
                  <a:cubicBezTo>
                    <a:pt x="1315" y="588"/>
                    <a:pt x="1318" y="588"/>
                    <a:pt x="1319" y="586"/>
                  </a:cubicBezTo>
                  <a:cubicBezTo>
                    <a:pt x="1323" y="557"/>
                    <a:pt x="1324" y="528"/>
                    <a:pt x="1325" y="499"/>
                  </a:cubicBezTo>
                  <a:cubicBezTo>
                    <a:pt x="1326" y="472"/>
                    <a:pt x="1326" y="444"/>
                    <a:pt x="1320" y="417"/>
                  </a:cubicBezTo>
                  <a:cubicBezTo>
                    <a:pt x="1337" y="416"/>
                    <a:pt x="1354" y="416"/>
                    <a:pt x="1370" y="416"/>
                  </a:cubicBezTo>
                  <a:cubicBezTo>
                    <a:pt x="1371" y="417"/>
                    <a:pt x="1371" y="417"/>
                    <a:pt x="1372" y="417"/>
                  </a:cubicBezTo>
                  <a:cubicBezTo>
                    <a:pt x="1382" y="423"/>
                    <a:pt x="1390" y="429"/>
                    <a:pt x="1398" y="437"/>
                  </a:cubicBezTo>
                  <a:cubicBezTo>
                    <a:pt x="1407" y="447"/>
                    <a:pt x="1414" y="459"/>
                    <a:pt x="1420" y="471"/>
                  </a:cubicBezTo>
                  <a:cubicBezTo>
                    <a:pt x="1432" y="494"/>
                    <a:pt x="1437" y="519"/>
                    <a:pt x="1445" y="544"/>
                  </a:cubicBezTo>
                  <a:cubicBezTo>
                    <a:pt x="1447" y="548"/>
                    <a:pt x="1452" y="547"/>
                    <a:pt x="1453" y="543"/>
                  </a:cubicBezTo>
                  <a:cubicBezTo>
                    <a:pt x="1455" y="517"/>
                    <a:pt x="1444" y="487"/>
                    <a:pt x="1434" y="463"/>
                  </a:cubicBezTo>
                  <a:cubicBezTo>
                    <a:pt x="1428" y="448"/>
                    <a:pt x="1419" y="431"/>
                    <a:pt x="1406" y="418"/>
                  </a:cubicBezTo>
                  <a:cubicBezTo>
                    <a:pt x="1419" y="419"/>
                    <a:pt x="1431" y="420"/>
                    <a:pt x="1444" y="421"/>
                  </a:cubicBezTo>
                  <a:cubicBezTo>
                    <a:pt x="1445" y="421"/>
                    <a:pt x="1447" y="422"/>
                    <a:pt x="1448" y="422"/>
                  </a:cubicBezTo>
                  <a:cubicBezTo>
                    <a:pt x="1461" y="425"/>
                    <a:pt x="1472" y="431"/>
                    <a:pt x="1483" y="439"/>
                  </a:cubicBezTo>
                  <a:cubicBezTo>
                    <a:pt x="1494" y="447"/>
                    <a:pt x="1503" y="457"/>
                    <a:pt x="1512" y="467"/>
                  </a:cubicBezTo>
                  <a:cubicBezTo>
                    <a:pt x="1519" y="475"/>
                    <a:pt x="1526" y="486"/>
                    <a:pt x="1536" y="489"/>
                  </a:cubicBezTo>
                  <a:cubicBezTo>
                    <a:pt x="1540" y="490"/>
                    <a:pt x="1542" y="487"/>
                    <a:pt x="1542" y="484"/>
                  </a:cubicBezTo>
                  <a:cubicBezTo>
                    <a:pt x="1540" y="474"/>
                    <a:pt x="1531" y="466"/>
                    <a:pt x="1525" y="458"/>
                  </a:cubicBezTo>
                  <a:cubicBezTo>
                    <a:pt x="1517" y="448"/>
                    <a:pt x="1508" y="438"/>
                    <a:pt x="1498" y="429"/>
                  </a:cubicBezTo>
                  <a:cubicBezTo>
                    <a:pt x="1497" y="428"/>
                    <a:pt x="1497" y="427"/>
                    <a:pt x="1496" y="426"/>
                  </a:cubicBezTo>
                  <a:cubicBezTo>
                    <a:pt x="1568" y="436"/>
                    <a:pt x="1641" y="451"/>
                    <a:pt x="1714" y="451"/>
                  </a:cubicBezTo>
                  <a:cubicBezTo>
                    <a:pt x="1688" y="467"/>
                    <a:pt x="1664" y="489"/>
                    <a:pt x="1641" y="509"/>
                  </a:cubicBezTo>
                  <a:cubicBezTo>
                    <a:pt x="1611" y="535"/>
                    <a:pt x="1582" y="563"/>
                    <a:pt x="1554" y="592"/>
                  </a:cubicBezTo>
                  <a:cubicBezTo>
                    <a:pt x="1497" y="648"/>
                    <a:pt x="1440" y="705"/>
                    <a:pt x="1371" y="746"/>
                  </a:cubicBezTo>
                  <a:cubicBezTo>
                    <a:pt x="1370" y="746"/>
                    <a:pt x="1369" y="746"/>
                    <a:pt x="1368" y="747"/>
                  </a:cubicBezTo>
                  <a:cubicBezTo>
                    <a:pt x="1296" y="763"/>
                    <a:pt x="1217" y="756"/>
                    <a:pt x="1145" y="744"/>
                  </a:cubicBezTo>
                  <a:cubicBezTo>
                    <a:pt x="1069" y="731"/>
                    <a:pt x="995" y="712"/>
                    <a:pt x="921" y="693"/>
                  </a:cubicBezTo>
                  <a:cubicBezTo>
                    <a:pt x="847" y="673"/>
                    <a:pt x="773" y="652"/>
                    <a:pt x="698" y="635"/>
                  </a:cubicBezTo>
                  <a:cubicBezTo>
                    <a:pt x="631" y="620"/>
                    <a:pt x="562" y="608"/>
                    <a:pt x="493" y="607"/>
                  </a:cubicBezTo>
                  <a:cubicBezTo>
                    <a:pt x="425" y="606"/>
                    <a:pt x="361" y="621"/>
                    <a:pt x="302" y="654"/>
                  </a:cubicBezTo>
                  <a:cubicBezTo>
                    <a:pt x="285" y="663"/>
                    <a:pt x="269" y="673"/>
                    <a:pt x="254" y="684"/>
                  </a:cubicBezTo>
                  <a:cubicBezTo>
                    <a:pt x="0" y="304"/>
                    <a:pt x="0" y="304"/>
                    <a:pt x="0" y="304"/>
                  </a:cubicBezTo>
                  <a:cubicBezTo>
                    <a:pt x="3" y="301"/>
                    <a:pt x="6" y="298"/>
                    <a:pt x="10" y="295"/>
                  </a:cubicBezTo>
                  <a:cubicBezTo>
                    <a:pt x="58" y="249"/>
                    <a:pt x="105" y="203"/>
                    <a:pt x="160" y="164"/>
                  </a:cubicBezTo>
                  <a:cubicBezTo>
                    <a:pt x="215" y="126"/>
                    <a:pt x="275" y="94"/>
                    <a:pt x="337" y="70"/>
                  </a:cubicBezTo>
                  <a:cubicBezTo>
                    <a:pt x="403" y="45"/>
                    <a:pt x="472" y="41"/>
                    <a:pt x="541" y="42"/>
                  </a:cubicBezTo>
                  <a:cubicBezTo>
                    <a:pt x="571" y="42"/>
                    <a:pt x="601" y="42"/>
                    <a:pt x="631" y="42"/>
                  </a:cubicBezTo>
                  <a:cubicBezTo>
                    <a:pt x="661" y="41"/>
                    <a:pt x="691" y="35"/>
                    <a:pt x="720" y="29"/>
                  </a:cubicBezTo>
                  <a:cubicBezTo>
                    <a:pt x="780" y="17"/>
                    <a:pt x="840" y="0"/>
                    <a:pt x="901" y="2"/>
                  </a:cubicBezTo>
                  <a:cubicBezTo>
                    <a:pt x="1018" y="6"/>
                    <a:pt x="1117" y="88"/>
                    <a:pt x="1209" y="151"/>
                  </a:cubicBezTo>
                  <a:cubicBezTo>
                    <a:pt x="1209" y="151"/>
                    <a:pt x="1209" y="151"/>
                    <a:pt x="1209" y="152"/>
                  </a:cubicBezTo>
                  <a:cubicBezTo>
                    <a:pt x="1209" y="152"/>
                    <a:pt x="1209" y="152"/>
                    <a:pt x="1210" y="152"/>
                  </a:cubicBezTo>
                  <a:cubicBezTo>
                    <a:pt x="1210" y="152"/>
                    <a:pt x="1210" y="152"/>
                    <a:pt x="1211" y="152"/>
                  </a:cubicBezTo>
                  <a:cubicBezTo>
                    <a:pt x="1211" y="153"/>
                    <a:pt x="1212" y="153"/>
                    <a:pt x="1213" y="153"/>
                  </a:cubicBezTo>
                  <a:cubicBezTo>
                    <a:pt x="1268" y="186"/>
                    <a:pt x="1333" y="194"/>
                    <a:pt x="1396" y="196"/>
                  </a:cubicBezTo>
                  <a:cubicBezTo>
                    <a:pt x="1464" y="198"/>
                    <a:pt x="1531" y="194"/>
                    <a:pt x="1599" y="192"/>
                  </a:cubicBezTo>
                  <a:cubicBezTo>
                    <a:pt x="1667" y="190"/>
                    <a:pt x="1736" y="191"/>
                    <a:pt x="1801" y="210"/>
                  </a:cubicBezTo>
                  <a:close/>
                  <a:moveTo>
                    <a:pt x="1906" y="281"/>
                  </a:moveTo>
                  <a:cubicBezTo>
                    <a:pt x="1894" y="255"/>
                    <a:pt x="1864" y="246"/>
                    <a:pt x="1831" y="238"/>
                  </a:cubicBezTo>
                  <a:cubicBezTo>
                    <a:pt x="1799" y="229"/>
                    <a:pt x="1763" y="225"/>
                    <a:pt x="1734" y="242"/>
                  </a:cubicBezTo>
                  <a:cubicBezTo>
                    <a:pt x="1714" y="253"/>
                    <a:pt x="1702" y="276"/>
                    <a:pt x="1699" y="298"/>
                  </a:cubicBezTo>
                  <a:cubicBezTo>
                    <a:pt x="1695" y="322"/>
                    <a:pt x="1700" y="347"/>
                    <a:pt x="1713" y="368"/>
                  </a:cubicBezTo>
                  <a:cubicBezTo>
                    <a:pt x="1725" y="390"/>
                    <a:pt x="1758" y="409"/>
                    <a:pt x="1769" y="406"/>
                  </a:cubicBezTo>
                  <a:cubicBezTo>
                    <a:pt x="1771" y="405"/>
                    <a:pt x="1771" y="404"/>
                    <a:pt x="1770" y="403"/>
                  </a:cubicBezTo>
                  <a:cubicBezTo>
                    <a:pt x="1763" y="397"/>
                    <a:pt x="1741" y="391"/>
                    <a:pt x="1726" y="363"/>
                  </a:cubicBezTo>
                  <a:cubicBezTo>
                    <a:pt x="1715" y="346"/>
                    <a:pt x="1712" y="325"/>
                    <a:pt x="1714" y="305"/>
                  </a:cubicBezTo>
                  <a:cubicBezTo>
                    <a:pt x="1716" y="286"/>
                    <a:pt x="1726" y="268"/>
                    <a:pt x="1741" y="258"/>
                  </a:cubicBezTo>
                  <a:cubicBezTo>
                    <a:pt x="1766" y="241"/>
                    <a:pt x="1801" y="248"/>
                    <a:pt x="1827" y="256"/>
                  </a:cubicBezTo>
                  <a:cubicBezTo>
                    <a:pt x="1854" y="264"/>
                    <a:pt x="1876" y="269"/>
                    <a:pt x="1890" y="290"/>
                  </a:cubicBezTo>
                  <a:cubicBezTo>
                    <a:pt x="1900" y="307"/>
                    <a:pt x="1900" y="327"/>
                    <a:pt x="1892" y="344"/>
                  </a:cubicBezTo>
                  <a:cubicBezTo>
                    <a:pt x="1875" y="379"/>
                    <a:pt x="1830" y="403"/>
                    <a:pt x="1792" y="405"/>
                  </a:cubicBezTo>
                  <a:cubicBezTo>
                    <a:pt x="1791" y="405"/>
                    <a:pt x="1790" y="407"/>
                    <a:pt x="1792" y="407"/>
                  </a:cubicBezTo>
                  <a:cubicBezTo>
                    <a:pt x="1837" y="415"/>
                    <a:pt x="1886" y="388"/>
                    <a:pt x="1907" y="346"/>
                  </a:cubicBezTo>
                  <a:cubicBezTo>
                    <a:pt x="1917" y="325"/>
                    <a:pt x="1916" y="302"/>
                    <a:pt x="1906" y="281"/>
                  </a:cubicBezTo>
                  <a:close/>
                  <a:moveTo>
                    <a:pt x="1520" y="394"/>
                  </a:moveTo>
                  <a:cubicBezTo>
                    <a:pt x="1532" y="398"/>
                    <a:pt x="1527" y="381"/>
                    <a:pt x="1525" y="376"/>
                  </a:cubicBezTo>
                  <a:cubicBezTo>
                    <a:pt x="1519" y="362"/>
                    <a:pt x="1514" y="347"/>
                    <a:pt x="1511" y="332"/>
                  </a:cubicBezTo>
                  <a:cubicBezTo>
                    <a:pt x="1508" y="316"/>
                    <a:pt x="1508" y="300"/>
                    <a:pt x="1508" y="284"/>
                  </a:cubicBezTo>
                  <a:cubicBezTo>
                    <a:pt x="1509" y="269"/>
                    <a:pt x="1511" y="251"/>
                    <a:pt x="1517" y="237"/>
                  </a:cubicBezTo>
                  <a:cubicBezTo>
                    <a:pt x="1518" y="234"/>
                    <a:pt x="1515" y="232"/>
                    <a:pt x="1513" y="235"/>
                  </a:cubicBezTo>
                  <a:cubicBezTo>
                    <a:pt x="1498" y="261"/>
                    <a:pt x="1493" y="287"/>
                    <a:pt x="1494" y="317"/>
                  </a:cubicBezTo>
                  <a:cubicBezTo>
                    <a:pt x="1494" y="332"/>
                    <a:pt x="1496" y="347"/>
                    <a:pt x="1500" y="361"/>
                  </a:cubicBezTo>
                  <a:cubicBezTo>
                    <a:pt x="1503" y="371"/>
                    <a:pt x="1509" y="391"/>
                    <a:pt x="1520" y="394"/>
                  </a:cubicBezTo>
                  <a:close/>
                  <a:moveTo>
                    <a:pt x="1491" y="367"/>
                  </a:moveTo>
                  <a:cubicBezTo>
                    <a:pt x="1493" y="361"/>
                    <a:pt x="1488" y="354"/>
                    <a:pt x="1485" y="349"/>
                  </a:cubicBezTo>
                  <a:cubicBezTo>
                    <a:pt x="1481" y="340"/>
                    <a:pt x="1477" y="331"/>
                    <a:pt x="1474" y="321"/>
                  </a:cubicBezTo>
                  <a:cubicBezTo>
                    <a:pt x="1469" y="303"/>
                    <a:pt x="1466" y="280"/>
                    <a:pt x="1471" y="262"/>
                  </a:cubicBezTo>
                  <a:cubicBezTo>
                    <a:pt x="1471" y="260"/>
                    <a:pt x="1468" y="259"/>
                    <a:pt x="1467" y="261"/>
                  </a:cubicBezTo>
                  <a:cubicBezTo>
                    <a:pt x="1459" y="281"/>
                    <a:pt x="1456" y="299"/>
                    <a:pt x="1459" y="321"/>
                  </a:cubicBezTo>
                  <a:cubicBezTo>
                    <a:pt x="1461" y="334"/>
                    <a:pt x="1470" y="372"/>
                    <a:pt x="1488" y="369"/>
                  </a:cubicBezTo>
                  <a:cubicBezTo>
                    <a:pt x="1489" y="369"/>
                    <a:pt x="1490" y="368"/>
                    <a:pt x="1491" y="367"/>
                  </a:cubicBezTo>
                  <a:close/>
                </a:path>
              </a:pathLst>
            </a:custGeom>
            <a:solidFill>
              <a:srgbClr val="FCC7AB"/>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11">
              <a:extLst>
                <a:ext uri="{FF2B5EF4-FFF2-40B4-BE49-F238E27FC236}">
                  <a16:creationId xmlns:a16="http://schemas.microsoft.com/office/drawing/2014/main" id="{51547748-D1AA-4ABF-82D4-DD073426A4D1}"/>
                </a:ext>
              </a:extLst>
            </p:cNvPr>
            <p:cNvSpPr>
              <a:spLocks/>
            </p:cNvSpPr>
            <p:nvPr/>
          </p:nvSpPr>
          <p:spPr bwMode="auto">
            <a:xfrm>
              <a:off x="1" y="2816"/>
              <a:ext cx="715" cy="1007"/>
            </a:xfrm>
            <a:custGeom>
              <a:avLst/>
              <a:gdLst>
                <a:gd name="T0" fmla="*/ 0 w 715"/>
                <a:gd name="T1" fmla="*/ 105 h 1007"/>
                <a:gd name="T2" fmla="*/ 0 w 715"/>
                <a:gd name="T3" fmla="*/ 1007 h 1007"/>
                <a:gd name="T4" fmla="*/ 536 w 715"/>
                <a:gd name="T5" fmla="*/ 1007 h 1007"/>
                <a:gd name="T6" fmla="*/ 715 w 715"/>
                <a:gd name="T7" fmla="*/ 867 h 1007"/>
                <a:gd name="T8" fmla="*/ 170 w 715"/>
                <a:gd name="T9" fmla="*/ 0 h 1007"/>
                <a:gd name="T10" fmla="*/ 0 w 715"/>
                <a:gd name="T11" fmla="*/ 105 h 1007"/>
              </a:gdLst>
              <a:ahLst/>
              <a:cxnLst>
                <a:cxn ang="0">
                  <a:pos x="T0" y="T1"/>
                </a:cxn>
                <a:cxn ang="0">
                  <a:pos x="T2" y="T3"/>
                </a:cxn>
                <a:cxn ang="0">
                  <a:pos x="T4" y="T5"/>
                </a:cxn>
                <a:cxn ang="0">
                  <a:pos x="T6" y="T7"/>
                </a:cxn>
                <a:cxn ang="0">
                  <a:pos x="T8" y="T9"/>
                </a:cxn>
                <a:cxn ang="0">
                  <a:pos x="T10" y="T11"/>
                </a:cxn>
              </a:cxnLst>
              <a:rect l="0" t="0" r="r" b="b"/>
              <a:pathLst>
                <a:path w="715" h="1007">
                  <a:moveTo>
                    <a:pt x="0" y="105"/>
                  </a:moveTo>
                  <a:lnTo>
                    <a:pt x="0" y="1007"/>
                  </a:lnTo>
                  <a:lnTo>
                    <a:pt x="536" y="1007"/>
                  </a:lnTo>
                  <a:lnTo>
                    <a:pt x="715" y="867"/>
                  </a:lnTo>
                  <a:lnTo>
                    <a:pt x="170" y="0"/>
                  </a:lnTo>
                  <a:lnTo>
                    <a:pt x="0" y="105"/>
                  </a:lnTo>
                  <a:close/>
                </a:path>
              </a:pathLst>
            </a:custGeom>
            <a:solidFill>
              <a:srgbClr val="0A2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2">
              <a:extLst>
                <a:ext uri="{FF2B5EF4-FFF2-40B4-BE49-F238E27FC236}">
                  <a16:creationId xmlns:a16="http://schemas.microsoft.com/office/drawing/2014/main" id="{5EAE31BC-C671-44E1-ADD5-11FCF81CD205}"/>
                </a:ext>
              </a:extLst>
            </p:cNvPr>
            <p:cNvSpPr>
              <a:spLocks/>
            </p:cNvSpPr>
            <p:nvPr/>
          </p:nvSpPr>
          <p:spPr bwMode="auto">
            <a:xfrm>
              <a:off x="370" y="3579"/>
              <a:ext cx="210" cy="210"/>
            </a:xfrm>
            <a:custGeom>
              <a:avLst/>
              <a:gdLst>
                <a:gd name="T0" fmla="*/ 201 w 214"/>
                <a:gd name="T1" fmla="*/ 83 h 214"/>
                <a:gd name="T2" fmla="*/ 131 w 214"/>
                <a:gd name="T3" fmla="*/ 201 h 214"/>
                <a:gd name="T4" fmla="*/ 13 w 214"/>
                <a:gd name="T5" fmla="*/ 131 h 214"/>
                <a:gd name="T6" fmla="*/ 83 w 214"/>
                <a:gd name="T7" fmla="*/ 13 h 214"/>
                <a:gd name="T8" fmla="*/ 201 w 214"/>
                <a:gd name="T9" fmla="*/ 83 h 214"/>
              </a:gdLst>
              <a:ahLst/>
              <a:cxnLst>
                <a:cxn ang="0">
                  <a:pos x="T0" y="T1"/>
                </a:cxn>
                <a:cxn ang="0">
                  <a:pos x="T2" y="T3"/>
                </a:cxn>
                <a:cxn ang="0">
                  <a:pos x="T4" y="T5"/>
                </a:cxn>
                <a:cxn ang="0">
                  <a:pos x="T6" y="T7"/>
                </a:cxn>
                <a:cxn ang="0">
                  <a:pos x="T8" y="T9"/>
                </a:cxn>
              </a:cxnLst>
              <a:rect l="0" t="0" r="r" b="b"/>
              <a:pathLst>
                <a:path w="214" h="214">
                  <a:moveTo>
                    <a:pt x="201" y="83"/>
                  </a:moveTo>
                  <a:cubicBezTo>
                    <a:pt x="214" y="135"/>
                    <a:pt x="182" y="188"/>
                    <a:pt x="131" y="201"/>
                  </a:cubicBezTo>
                  <a:cubicBezTo>
                    <a:pt x="79" y="214"/>
                    <a:pt x="26" y="183"/>
                    <a:pt x="13" y="131"/>
                  </a:cubicBezTo>
                  <a:cubicBezTo>
                    <a:pt x="0" y="79"/>
                    <a:pt x="31" y="26"/>
                    <a:pt x="83" y="13"/>
                  </a:cubicBezTo>
                  <a:cubicBezTo>
                    <a:pt x="135" y="0"/>
                    <a:pt x="188" y="31"/>
                    <a:pt x="201" y="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13">
              <a:extLst>
                <a:ext uri="{FF2B5EF4-FFF2-40B4-BE49-F238E27FC236}">
                  <a16:creationId xmlns:a16="http://schemas.microsoft.com/office/drawing/2014/main" id="{4BFB8586-82F1-4B63-BFD5-89FCC5E93E9B}"/>
                </a:ext>
              </a:extLst>
            </p:cNvPr>
            <p:cNvSpPr>
              <a:spLocks/>
            </p:cNvSpPr>
            <p:nvPr/>
          </p:nvSpPr>
          <p:spPr bwMode="auto">
            <a:xfrm>
              <a:off x="417" y="3626"/>
              <a:ext cx="116" cy="116"/>
            </a:xfrm>
            <a:custGeom>
              <a:avLst/>
              <a:gdLst>
                <a:gd name="T0" fmla="*/ 85 w 116"/>
                <a:gd name="T1" fmla="*/ 0 h 116"/>
                <a:gd name="T2" fmla="*/ 56 w 116"/>
                <a:gd name="T3" fmla="*/ 50 h 116"/>
                <a:gd name="T4" fmla="*/ 6 w 116"/>
                <a:gd name="T5" fmla="*/ 20 h 116"/>
                <a:gd name="T6" fmla="*/ 0 w 116"/>
                <a:gd name="T7" fmla="*/ 30 h 116"/>
                <a:gd name="T8" fmla="*/ 50 w 116"/>
                <a:gd name="T9" fmla="*/ 60 h 116"/>
                <a:gd name="T10" fmla="*/ 19 w 116"/>
                <a:gd name="T11" fmla="*/ 110 h 116"/>
                <a:gd name="T12" fmla="*/ 30 w 116"/>
                <a:gd name="T13" fmla="*/ 116 h 116"/>
                <a:gd name="T14" fmla="*/ 60 w 116"/>
                <a:gd name="T15" fmla="*/ 66 h 116"/>
                <a:gd name="T16" fmla="*/ 110 w 116"/>
                <a:gd name="T17" fmla="*/ 95 h 116"/>
                <a:gd name="T18" fmla="*/ 116 w 116"/>
                <a:gd name="T19" fmla="*/ 85 h 116"/>
                <a:gd name="T20" fmla="*/ 66 w 116"/>
                <a:gd name="T21" fmla="*/ 56 h 116"/>
                <a:gd name="T22" fmla="*/ 95 w 116"/>
                <a:gd name="T23" fmla="*/ 6 h 116"/>
                <a:gd name="T24" fmla="*/ 85 w 116"/>
                <a:gd name="T2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116">
                  <a:moveTo>
                    <a:pt x="85" y="0"/>
                  </a:moveTo>
                  <a:lnTo>
                    <a:pt x="56" y="50"/>
                  </a:lnTo>
                  <a:lnTo>
                    <a:pt x="6" y="20"/>
                  </a:lnTo>
                  <a:lnTo>
                    <a:pt x="0" y="30"/>
                  </a:lnTo>
                  <a:lnTo>
                    <a:pt x="50" y="60"/>
                  </a:lnTo>
                  <a:lnTo>
                    <a:pt x="19" y="110"/>
                  </a:lnTo>
                  <a:lnTo>
                    <a:pt x="30" y="116"/>
                  </a:lnTo>
                  <a:lnTo>
                    <a:pt x="60" y="66"/>
                  </a:lnTo>
                  <a:lnTo>
                    <a:pt x="110" y="95"/>
                  </a:lnTo>
                  <a:lnTo>
                    <a:pt x="116" y="85"/>
                  </a:lnTo>
                  <a:lnTo>
                    <a:pt x="66" y="56"/>
                  </a:lnTo>
                  <a:lnTo>
                    <a:pt x="95" y="6"/>
                  </a:lnTo>
                  <a:lnTo>
                    <a:pt x="85" y="0"/>
                  </a:lnTo>
                  <a:close/>
                </a:path>
              </a:pathLst>
            </a:custGeom>
            <a:solidFill>
              <a:srgbClr val="0A2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14">
              <a:extLst>
                <a:ext uri="{FF2B5EF4-FFF2-40B4-BE49-F238E27FC236}">
                  <a16:creationId xmlns:a16="http://schemas.microsoft.com/office/drawing/2014/main" id="{2FC2C8B3-0E40-4B45-B580-552209D646F2}"/>
                </a:ext>
              </a:extLst>
            </p:cNvPr>
            <p:cNvSpPr>
              <a:spLocks/>
            </p:cNvSpPr>
            <p:nvPr/>
          </p:nvSpPr>
          <p:spPr bwMode="auto">
            <a:xfrm>
              <a:off x="209" y="2651"/>
              <a:ext cx="739" cy="944"/>
            </a:xfrm>
            <a:custGeom>
              <a:avLst/>
              <a:gdLst>
                <a:gd name="T0" fmla="*/ 451 w 739"/>
                <a:gd name="T1" fmla="*/ 944 h 944"/>
                <a:gd name="T2" fmla="*/ 739 w 739"/>
                <a:gd name="T3" fmla="*/ 666 h 944"/>
                <a:gd name="T4" fmla="*/ 635 w 739"/>
                <a:gd name="T5" fmla="*/ 511 h 944"/>
                <a:gd name="T6" fmla="*/ 625 w 739"/>
                <a:gd name="T7" fmla="*/ 495 h 944"/>
                <a:gd name="T8" fmla="*/ 376 w 739"/>
                <a:gd name="T9" fmla="*/ 123 h 944"/>
                <a:gd name="T10" fmla="*/ 366 w 739"/>
                <a:gd name="T11" fmla="*/ 108 h 944"/>
                <a:gd name="T12" fmla="*/ 293 w 739"/>
                <a:gd name="T13" fmla="*/ 0 h 944"/>
                <a:gd name="T14" fmla="*/ 0 w 739"/>
                <a:gd name="T15" fmla="*/ 226 h 944"/>
                <a:gd name="T16" fmla="*/ 451 w 739"/>
                <a:gd name="T17" fmla="*/ 944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9" h="944">
                  <a:moveTo>
                    <a:pt x="451" y="944"/>
                  </a:moveTo>
                  <a:lnTo>
                    <a:pt x="739" y="666"/>
                  </a:lnTo>
                  <a:lnTo>
                    <a:pt x="635" y="511"/>
                  </a:lnTo>
                  <a:lnTo>
                    <a:pt x="625" y="495"/>
                  </a:lnTo>
                  <a:lnTo>
                    <a:pt x="376" y="123"/>
                  </a:lnTo>
                  <a:lnTo>
                    <a:pt x="366" y="108"/>
                  </a:lnTo>
                  <a:lnTo>
                    <a:pt x="293" y="0"/>
                  </a:lnTo>
                  <a:lnTo>
                    <a:pt x="0" y="226"/>
                  </a:lnTo>
                  <a:lnTo>
                    <a:pt x="451" y="9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31">
              <a:extLst>
                <a:ext uri="{FF2B5EF4-FFF2-40B4-BE49-F238E27FC236}">
                  <a16:creationId xmlns:a16="http://schemas.microsoft.com/office/drawing/2014/main" id="{89527719-6EC5-4F9A-8EAF-CB641CD52344}"/>
                </a:ext>
              </a:extLst>
            </p:cNvPr>
            <p:cNvSpPr>
              <a:spLocks/>
            </p:cNvSpPr>
            <p:nvPr/>
          </p:nvSpPr>
          <p:spPr bwMode="auto">
            <a:xfrm>
              <a:off x="1735" y="1423"/>
              <a:ext cx="711" cy="831"/>
            </a:xfrm>
            <a:custGeom>
              <a:avLst/>
              <a:gdLst>
                <a:gd name="T0" fmla="*/ 252 w 725"/>
                <a:gd name="T1" fmla="*/ 564 h 847"/>
                <a:gd name="T2" fmla="*/ 322 w 725"/>
                <a:gd name="T3" fmla="*/ 371 h 847"/>
                <a:gd name="T4" fmla="*/ 423 w 725"/>
                <a:gd name="T5" fmla="*/ 8 h 847"/>
                <a:gd name="T6" fmla="*/ 400 w 725"/>
                <a:gd name="T7" fmla="*/ 115 h 847"/>
                <a:gd name="T8" fmla="*/ 346 w 725"/>
                <a:gd name="T9" fmla="*/ 246 h 847"/>
                <a:gd name="T10" fmla="*/ 0 w 725"/>
                <a:gd name="T11" fmla="*/ 155 h 847"/>
                <a:gd name="T12" fmla="*/ 309 w 725"/>
                <a:gd name="T13" fmla="*/ 231 h 847"/>
                <a:gd name="T14" fmla="*/ 299 w 725"/>
                <a:gd name="T15" fmla="*/ 221 h 847"/>
                <a:gd name="T16" fmla="*/ 289 w 725"/>
                <a:gd name="T17" fmla="*/ 213 h 847"/>
                <a:gd name="T18" fmla="*/ 278 w 725"/>
                <a:gd name="T19" fmla="*/ 204 h 847"/>
                <a:gd name="T20" fmla="*/ 257 w 725"/>
                <a:gd name="T21" fmla="*/ 191 h 847"/>
                <a:gd name="T22" fmla="*/ 242 w 725"/>
                <a:gd name="T23" fmla="*/ 183 h 847"/>
                <a:gd name="T24" fmla="*/ 227 w 725"/>
                <a:gd name="T25" fmla="*/ 175 h 847"/>
                <a:gd name="T26" fmla="*/ 212 w 725"/>
                <a:gd name="T27" fmla="*/ 168 h 847"/>
                <a:gd name="T28" fmla="*/ 185 w 725"/>
                <a:gd name="T29" fmla="*/ 156 h 847"/>
                <a:gd name="T30" fmla="*/ 166 w 725"/>
                <a:gd name="T31" fmla="*/ 148 h 847"/>
                <a:gd name="T32" fmla="*/ 239 w 725"/>
                <a:gd name="T33" fmla="*/ 173 h 847"/>
                <a:gd name="T34" fmla="*/ 322 w 725"/>
                <a:gd name="T35" fmla="*/ 239 h 847"/>
                <a:gd name="T36" fmla="*/ 268 w 725"/>
                <a:gd name="T37" fmla="*/ 376 h 847"/>
                <a:gd name="T38" fmla="*/ 198 w 725"/>
                <a:gd name="T39" fmla="*/ 699 h 847"/>
                <a:gd name="T40" fmla="*/ 281 w 725"/>
                <a:gd name="T41" fmla="*/ 792 h 847"/>
                <a:gd name="T42" fmla="*/ 250 w 725"/>
                <a:gd name="T43" fmla="*/ 597 h 847"/>
                <a:gd name="T44" fmla="*/ 320 w 725"/>
                <a:gd name="T45" fmla="*/ 534 h 847"/>
                <a:gd name="T46" fmla="*/ 507 w 725"/>
                <a:gd name="T47" fmla="*/ 469 h 847"/>
                <a:gd name="T48" fmla="*/ 484 w 725"/>
                <a:gd name="T49" fmla="*/ 476 h 847"/>
                <a:gd name="T50" fmla="*/ 450 w 725"/>
                <a:gd name="T51" fmla="*/ 486 h 847"/>
                <a:gd name="T52" fmla="*/ 418 w 725"/>
                <a:gd name="T53" fmla="*/ 496 h 847"/>
                <a:gd name="T54" fmla="*/ 396 w 725"/>
                <a:gd name="T55" fmla="*/ 505 h 847"/>
                <a:gd name="T56" fmla="*/ 375 w 725"/>
                <a:gd name="T57" fmla="*/ 514 h 847"/>
                <a:gd name="T58" fmla="*/ 343 w 725"/>
                <a:gd name="T59" fmla="*/ 529 h 847"/>
                <a:gd name="T60" fmla="*/ 325 w 725"/>
                <a:gd name="T61" fmla="*/ 539 h 847"/>
                <a:gd name="T62" fmla="*/ 309 w 725"/>
                <a:gd name="T63" fmla="*/ 550 h 847"/>
                <a:gd name="T64" fmla="*/ 296 w 725"/>
                <a:gd name="T65" fmla="*/ 560 h 847"/>
                <a:gd name="T66" fmla="*/ 565 w 725"/>
                <a:gd name="T67" fmla="*/ 576 h 847"/>
                <a:gd name="T68" fmla="*/ 283 w 725"/>
                <a:gd name="T69" fmla="*/ 538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5" h="847">
                  <a:moveTo>
                    <a:pt x="283" y="538"/>
                  </a:moveTo>
                  <a:cubicBezTo>
                    <a:pt x="275" y="544"/>
                    <a:pt x="264" y="553"/>
                    <a:pt x="252" y="564"/>
                  </a:cubicBezTo>
                  <a:cubicBezTo>
                    <a:pt x="252" y="562"/>
                    <a:pt x="252" y="560"/>
                    <a:pt x="253" y="557"/>
                  </a:cubicBezTo>
                  <a:cubicBezTo>
                    <a:pt x="261" y="491"/>
                    <a:pt x="290" y="429"/>
                    <a:pt x="322" y="371"/>
                  </a:cubicBezTo>
                  <a:cubicBezTo>
                    <a:pt x="353" y="316"/>
                    <a:pt x="386" y="262"/>
                    <a:pt x="409" y="203"/>
                  </a:cubicBezTo>
                  <a:cubicBezTo>
                    <a:pt x="431" y="146"/>
                    <a:pt x="446" y="67"/>
                    <a:pt x="423" y="8"/>
                  </a:cubicBezTo>
                  <a:cubicBezTo>
                    <a:pt x="420" y="0"/>
                    <a:pt x="409" y="2"/>
                    <a:pt x="408" y="10"/>
                  </a:cubicBezTo>
                  <a:cubicBezTo>
                    <a:pt x="405" y="46"/>
                    <a:pt x="407" y="80"/>
                    <a:pt x="400" y="115"/>
                  </a:cubicBezTo>
                  <a:cubicBezTo>
                    <a:pt x="393" y="147"/>
                    <a:pt x="381" y="178"/>
                    <a:pt x="367" y="207"/>
                  </a:cubicBezTo>
                  <a:cubicBezTo>
                    <a:pt x="361" y="220"/>
                    <a:pt x="354" y="233"/>
                    <a:pt x="346" y="246"/>
                  </a:cubicBezTo>
                  <a:cubicBezTo>
                    <a:pt x="336" y="232"/>
                    <a:pt x="322" y="218"/>
                    <a:pt x="314" y="210"/>
                  </a:cubicBezTo>
                  <a:cubicBezTo>
                    <a:pt x="278" y="33"/>
                    <a:pt x="154" y="50"/>
                    <a:pt x="0" y="155"/>
                  </a:cubicBezTo>
                  <a:cubicBezTo>
                    <a:pt x="46" y="160"/>
                    <a:pt x="88" y="187"/>
                    <a:pt x="110" y="218"/>
                  </a:cubicBezTo>
                  <a:cubicBezTo>
                    <a:pt x="180" y="318"/>
                    <a:pt x="240" y="265"/>
                    <a:pt x="309" y="231"/>
                  </a:cubicBezTo>
                  <a:cubicBezTo>
                    <a:pt x="307" y="229"/>
                    <a:pt x="305" y="227"/>
                    <a:pt x="303" y="225"/>
                  </a:cubicBezTo>
                  <a:cubicBezTo>
                    <a:pt x="302" y="224"/>
                    <a:pt x="301" y="223"/>
                    <a:pt x="299" y="221"/>
                  </a:cubicBezTo>
                  <a:cubicBezTo>
                    <a:pt x="298" y="220"/>
                    <a:pt x="296" y="219"/>
                    <a:pt x="295" y="217"/>
                  </a:cubicBezTo>
                  <a:cubicBezTo>
                    <a:pt x="293" y="216"/>
                    <a:pt x="291" y="214"/>
                    <a:pt x="289" y="213"/>
                  </a:cubicBezTo>
                  <a:cubicBezTo>
                    <a:pt x="288" y="212"/>
                    <a:pt x="286" y="210"/>
                    <a:pt x="284" y="209"/>
                  </a:cubicBezTo>
                  <a:cubicBezTo>
                    <a:pt x="282" y="207"/>
                    <a:pt x="280" y="206"/>
                    <a:pt x="278" y="204"/>
                  </a:cubicBezTo>
                  <a:cubicBezTo>
                    <a:pt x="276" y="203"/>
                    <a:pt x="274" y="201"/>
                    <a:pt x="271" y="200"/>
                  </a:cubicBezTo>
                  <a:cubicBezTo>
                    <a:pt x="267" y="197"/>
                    <a:pt x="262" y="194"/>
                    <a:pt x="257" y="191"/>
                  </a:cubicBezTo>
                  <a:cubicBezTo>
                    <a:pt x="255" y="190"/>
                    <a:pt x="252" y="188"/>
                    <a:pt x="250" y="187"/>
                  </a:cubicBezTo>
                  <a:cubicBezTo>
                    <a:pt x="248" y="185"/>
                    <a:pt x="245" y="184"/>
                    <a:pt x="242" y="183"/>
                  </a:cubicBezTo>
                  <a:cubicBezTo>
                    <a:pt x="240" y="181"/>
                    <a:pt x="237" y="180"/>
                    <a:pt x="235" y="179"/>
                  </a:cubicBezTo>
                  <a:cubicBezTo>
                    <a:pt x="232" y="177"/>
                    <a:pt x="230" y="176"/>
                    <a:pt x="227" y="175"/>
                  </a:cubicBezTo>
                  <a:cubicBezTo>
                    <a:pt x="225" y="174"/>
                    <a:pt x="222" y="172"/>
                    <a:pt x="220" y="171"/>
                  </a:cubicBezTo>
                  <a:cubicBezTo>
                    <a:pt x="217" y="170"/>
                    <a:pt x="215" y="169"/>
                    <a:pt x="212" y="168"/>
                  </a:cubicBezTo>
                  <a:cubicBezTo>
                    <a:pt x="207" y="166"/>
                    <a:pt x="203" y="163"/>
                    <a:pt x="198" y="162"/>
                  </a:cubicBezTo>
                  <a:cubicBezTo>
                    <a:pt x="193" y="160"/>
                    <a:pt x="189" y="158"/>
                    <a:pt x="185" y="156"/>
                  </a:cubicBezTo>
                  <a:cubicBezTo>
                    <a:pt x="181" y="154"/>
                    <a:pt x="177" y="153"/>
                    <a:pt x="174" y="152"/>
                  </a:cubicBezTo>
                  <a:cubicBezTo>
                    <a:pt x="171" y="150"/>
                    <a:pt x="168" y="149"/>
                    <a:pt x="166" y="148"/>
                  </a:cubicBezTo>
                  <a:cubicBezTo>
                    <a:pt x="161" y="146"/>
                    <a:pt x="158" y="145"/>
                    <a:pt x="158" y="145"/>
                  </a:cubicBezTo>
                  <a:cubicBezTo>
                    <a:pt x="187" y="151"/>
                    <a:pt x="214" y="160"/>
                    <a:pt x="239" y="173"/>
                  </a:cubicBezTo>
                  <a:cubicBezTo>
                    <a:pt x="256" y="182"/>
                    <a:pt x="272" y="193"/>
                    <a:pt x="288" y="205"/>
                  </a:cubicBezTo>
                  <a:cubicBezTo>
                    <a:pt x="292" y="209"/>
                    <a:pt x="309" y="222"/>
                    <a:pt x="322" y="239"/>
                  </a:cubicBezTo>
                  <a:cubicBezTo>
                    <a:pt x="328" y="246"/>
                    <a:pt x="333" y="254"/>
                    <a:pt x="337" y="262"/>
                  </a:cubicBezTo>
                  <a:cubicBezTo>
                    <a:pt x="315" y="300"/>
                    <a:pt x="290" y="337"/>
                    <a:pt x="268" y="376"/>
                  </a:cubicBezTo>
                  <a:cubicBezTo>
                    <a:pt x="234" y="436"/>
                    <a:pt x="208" y="500"/>
                    <a:pt x="200" y="569"/>
                  </a:cubicBezTo>
                  <a:cubicBezTo>
                    <a:pt x="194" y="612"/>
                    <a:pt x="195" y="656"/>
                    <a:pt x="198" y="699"/>
                  </a:cubicBezTo>
                  <a:cubicBezTo>
                    <a:pt x="202" y="741"/>
                    <a:pt x="211" y="783"/>
                    <a:pt x="235" y="819"/>
                  </a:cubicBezTo>
                  <a:cubicBezTo>
                    <a:pt x="254" y="847"/>
                    <a:pt x="299" y="822"/>
                    <a:pt x="281" y="792"/>
                  </a:cubicBezTo>
                  <a:cubicBezTo>
                    <a:pt x="261" y="757"/>
                    <a:pt x="254" y="717"/>
                    <a:pt x="252" y="678"/>
                  </a:cubicBezTo>
                  <a:cubicBezTo>
                    <a:pt x="250" y="651"/>
                    <a:pt x="249" y="624"/>
                    <a:pt x="250" y="597"/>
                  </a:cubicBezTo>
                  <a:cubicBezTo>
                    <a:pt x="255" y="590"/>
                    <a:pt x="262" y="583"/>
                    <a:pt x="268" y="576"/>
                  </a:cubicBezTo>
                  <a:cubicBezTo>
                    <a:pt x="289" y="555"/>
                    <a:pt x="313" y="538"/>
                    <a:pt x="320" y="534"/>
                  </a:cubicBezTo>
                  <a:cubicBezTo>
                    <a:pt x="343" y="519"/>
                    <a:pt x="367" y="506"/>
                    <a:pt x="392" y="496"/>
                  </a:cubicBezTo>
                  <a:cubicBezTo>
                    <a:pt x="428" y="482"/>
                    <a:pt x="467" y="473"/>
                    <a:pt x="507" y="469"/>
                  </a:cubicBezTo>
                  <a:cubicBezTo>
                    <a:pt x="507" y="469"/>
                    <a:pt x="503" y="470"/>
                    <a:pt x="496" y="472"/>
                  </a:cubicBezTo>
                  <a:cubicBezTo>
                    <a:pt x="493" y="473"/>
                    <a:pt x="489" y="474"/>
                    <a:pt x="484" y="476"/>
                  </a:cubicBezTo>
                  <a:cubicBezTo>
                    <a:pt x="479" y="477"/>
                    <a:pt x="474" y="478"/>
                    <a:pt x="468" y="480"/>
                  </a:cubicBezTo>
                  <a:cubicBezTo>
                    <a:pt x="463" y="482"/>
                    <a:pt x="456" y="484"/>
                    <a:pt x="450" y="486"/>
                  </a:cubicBezTo>
                  <a:cubicBezTo>
                    <a:pt x="443" y="488"/>
                    <a:pt x="436" y="491"/>
                    <a:pt x="429" y="493"/>
                  </a:cubicBezTo>
                  <a:cubicBezTo>
                    <a:pt x="426" y="494"/>
                    <a:pt x="422" y="495"/>
                    <a:pt x="418" y="496"/>
                  </a:cubicBezTo>
                  <a:cubicBezTo>
                    <a:pt x="415" y="498"/>
                    <a:pt x="411" y="499"/>
                    <a:pt x="408" y="501"/>
                  </a:cubicBezTo>
                  <a:cubicBezTo>
                    <a:pt x="404" y="502"/>
                    <a:pt x="400" y="503"/>
                    <a:pt x="396" y="505"/>
                  </a:cubicBezTo>
                  <a:cubicBezTo>
                    <a:pt x="393" y="506"/>
                    <a:pt x="389" y="508"/>
                    <a:pt x="386" y="509"/>
                  </a:cubicBezTo>
                  <a:cubicBezTo>
                    <a:pt x="382" y="511"/>
                    <a:pt x="378" y="512"/>
                    <a:pt x="375" y="514"/>
                  </a:cubicBezTo>
                  <a:cubicBezTo>
                    <a:pt x="371" y="515"/>
                    <a:pt x="367" y="517"/>
                    <a:pt x="364" y="519"/>
                  </a:cubicBezTo>
                  <a:cubicBezTo>
                    <a:pt x="357" y="522"/>
                    <a:pt x="350" y="526"/>
                    <a:pt x="343" y="529"/>
                  </a:cubicBezTo>
                  <a:cubicBezTo>
                    <a:pt x="340" y="531"/>
                    <a:pt x="337" y="533"/>
                    <a:pt x="334" y="534"/>
                  </a:cubicBezTo>
                  <a:cubicBezTo>
                    <a:pt x="331" y="536"/>
                    <a:pt x="328" y="538"/>
                    <a:pt x="325" y="539"/>
                  </a:cubicBezTo>
                  <a:cubicBezTo>
                    <a:pt x="322" y="541"/>
                    <a:pt x="319" y="543"/>
                    <a:pt x="316" y="545"/>
                  </a:cubicBezTo>
                  <a:cubicBezTo>
                    <a:pt x="314" y="546"/>
                    <a:pt x="311" y="548"/>
                    <a:pt x="309" y="550"/>
                  </a:cubicBezTo>
                  <a:cubicBezTo>
                    <a:pt x="306" y="552"/>
                    <a:pt x="304" y="553"/>
                    <a:pt x="302" y="555"/>
                  </a:cubicBezTo>
                  <a:cubicBezTo>
                    <a:pt x="300" y="557"/>
                    <a:pt x="297" y="558"/>
                    <a:pt x="296" y="560"/>
                  </a:cubicBezTo>
                  <a:cubicBezTo>
                    <a:pt x="293" y="562"/>
                    <a:pt x="290" y="564"/>
                    <a:pt x="288" y="567"/>
                  </a:cubicBezTo>
                  <a:cubicBezTo>
                    <a:pt x="378" y="623"/>
                    <a:pt x="454" y="705"/>
                    <a:pt x="565" y="576"/>
                  </a:cubicBezTo>
                  <a:cubicBezTo>
                    <a:pt x="599" y="536"/>
                    <a:pt x="660" y="504"/>
                    <a:pt x="725" y="504"/>
                  </a:cubicBezTo>
                  <a:cubicBezTo>
                    <a:pt x="525" y="337"/>
                    <a:pt x="356" y="298"/>
                    <a:pt x="283" y="538"/>
                  </a:cubicBezTo>
                  <a:close/>
                </a:path>
              </a:pathLst>
            </a:custGeom>
            <a:solidFill>
              <a:srgbClr val="5592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32">
              <a:extLst>
                <a:ext uri="{FF2B5EF4-FFF2-40B4-BE49-F238E27FC236}">
                  <a16:creationId xmlns:a16="http://schemas.microsoft.com/office/drawing/2014/main" id="{2F763C8D-6ADF-4D44-B2AD-14425BD160D8}"/>
                </a:ext>
              </a:extLst>
            </p:cNvPr>
            <p:cNvSpPr>
              <a:spLocks/>
            </p:cNvSpPr>
            <p:nvPr/>
          </p:nvSpPr>
          <p:spPr bwMode="auto">
            <a:xfrm>
              <a:off x="2121" y="2644"/>
              <a:ext cx="1" cy="2"/>
            </a:xfrm>
            <a:custGeom>
              <a:avLst/>
              <a:gdLst>
                <a:gd name="T0" fmla="*/ 0 w 1"/>
                <a:gd name="T1" fmla="*/ 2 h 2"/>
                <a:gd name="T2" fmla="*/ 1 w 1"/>
                <a:gd name="T3" fmla="*/ 2 h 2"/>
                <a:gd name="T4" fmla="*/ 1 w 1"/>
                <a:gd name="T5" fmla="*/ 0 h 2"/>
                <a:gd name="T6" fmla="*/ 0 w 1"/>
                <a:gd name="T7" fmla="*/ 2 h 2"/>
              </a:gdLst>
              <a:ahLst/>
              <a:cxnLst>
                <a:cxn ang="0">
                  <a:pos x="T0" y="T1"/>
                </a:cxn>
                <a:cxn ang="0">
                  <a:pos x="T2" y="T3"/>
                </a:cxn>
                <a:cxn ang="0">
                  <a:pos x="T4" y="T5"/>
                </a:cxn>
                <a:cxn ang="0">
                  <a:pos x="T6" y="T7"/>
                </a:cxn>
              </a:cxnLst>
              <a:rect l="0" t="0" r="r" b="b"/>
              <a:pathLst>
                <a:path w="1" h="2">
                  <a:moveTo>
                    <a:pt x="0" y="2"/>
                  </a:moveTo>
                  <a:cubicBezTo>
                    <a:pt x="0" y="2"/>
                    <a:pt x="1" y="2"/>
                    <a:pt x="1" y="2"/>
                  </a:cubicBezTo>
                  <a:cubicBezTo>
                    <a:pt x="1" y="0"/>
                    <a:pt x="1" y="0"/>
                    <a:pt x="1" y="0"/>
                  </a:cubicBezTo>
                  <a:cubicBezTo>
                    <a:pt x="1" y="1"/>
                    <a:pt x="0" y="1"/>
                    <a:pt x="0" y="2"/>
                  </a:cubicBezTo>
                  <a:close/>
                </a:path>
              </a:pathLst>
            </a:custGeom>
            <a:solidFill>
              <a:srgbClr val="F7D7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Rectangle 33">
              <a:extLst>
                <a:ext uri="{FF2B5EF4-FFF2-40B4-BE49-F238E27FC236}">
                  <a16:creationId xmlns:a16="http://schemas.microsoft.com/office/drawing/2014/main" id="{352B0FF2-DD43-463F-9C0C-F816D3BECD03}"/>
                </a:ext>
              </a:extLst>
            </p:cNvPr>
            <p:cNvSpPr>
              <a:spLocks noChangeArrowheads="1"/>
            </p:cNvSpPr>
            <p:nvPr/>
          </p:nvSpPr>
          <p:spPr bwMode="auto">
            <a:xfrm>
              <a:off x="1846" y="2485"/>
              <a:ext cx="388" cy="39"/>
            </a:xfrm>
            <a:prstGeom prst="rect">
              <a:avLst/>
            </a:prstGeom>
            <a:solidFill>
              <a:srgbClr val="D39B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Rectangle 34">
              <a:extLst>
                <a:ext uri="{FF2B5EF4-FFF2-40B4-BE49-F238E27FC236}">
                  <a16:creationId xmlns:a16="http://schemas.microsoft.com/office/drawing/2014/main" id="{628EAFB5-40A7-4EC4-A496-DF8DA4CC876B}"/>
                </a:ext>
              </a:extLst>
            </p:cNvPr>
            <p:cNvSpPr>
              <a:spLocks noChangeArrowheads="1"/>
            </p:cNvSpPr>
            <p:nvPr/>
          </p:nvSpPr>
          <p:spPr bwMode="auto">
            <a:xfrm>
              <a:off x="2019" y="2427"/>
              <a:ext cx="389" cy="39"/>
            </a:xfrm>
            <a:prstGeom prst="rect">
              <a:avLst/>
            </a:prstGeom>
            <a:solidFill>
              <a:srgbClr val="D39B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Rectangle 35">
              <a:extLst>
                <a:ext uri="{FF2B5EF4-FFF2-40B4-BE49-F238E27FC236}">
                  <a16:creationId xmlns:a16="http://schemas.microsoft.com/office/drawing/2014/main" id="{F0114A74-56B5-4EFE-ADB1-59226B562CAE}"/>
                </a:ext>
              </a:extLst>
            </p:cNvPr>
            <p:cNvSpPr>
              <a:spLocks noChangeArrowheads="1"/>
            </p:cNvSpPr>
            <p:nvPr/>
          </p:nvSpPr>
          <p:spPr bwMode="auto">
            <a:xfrm>
              <a:off x="1598" y="2427"/>
              <a:ext cx="388" cy="39"/>
            </a:xfrm>
            <a:prstGeom prst="rect">
              <a:avLst/>
            </a:prstGeom>
            <a:solidFill>
              <a:srgbClr val="D39B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Rectangle 36">
              <a:extLst>
                <a:ext uri="{FF2B5EF4-FFF2-40B4-BE49-F238E27FC236}">
                  <a16:creationId xmlns:a16="http://schemas.microsoft.com/office/drawing/2014/main" id="{A08DF00A-92C5-49DB-8A25-942D8A714CDF}"/>
                </a:ext>
              </a:extLst>
            </p:cNvPr>
            <p:cNvSpPr>
              <a:spLocks noChangeArrowheads="1"/>
            </p:cNvSpPr>
            <p:nvPr/>
          </p:nvSpPr>
          <p:spPr bwMode="auto">
            <a:xfrm>
              <a:off x="1770" y="2369"/>
              <a:ext cx="389" cy="39"/>
            </a:xfrm>
            <a:prstGeom prst="rect">
              <a:avLst/>
            </a:prstGeom>
            <a:solidFill>
              <a:srgbClr val="D39B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Rectangle 37">
              <a:extLst>
                <a:ext uri="{FF2B5EF4-FFF2-40B4-BE49-F238E27FC236}">
                  <a16:creationId xmlns:a16="http://schemas.microsoft.com/office/drawing/2014/main" id="{CBCE9DD6-C823-411D-84D0-5AD5A8E72697}"/>
                </a:ext>
              </a:extLst>
            </p:cNvPr>
            <p:cNvSpPr>
              <a:spLocks noChangeArrowheads="1"/>
            </p:cNvSpPr>
            <p:nvPr/>
          </p:nvSpPr>
          <p:spPr bwMode="auto">
            <a:xfrm>
              <a:off x="1770" y="2251"/>
              <a:ext cx="389" cy="39"/>
            </a:xfrm>
            <a:prstGeom prst="rect">
              <a:avLst/>
            </a:prstGeom>
            <a:solidFill>
              <a:srgbClr val="D39B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0" name="Rectangle 38">
              <a:extLst>
                <a:ext uri="{FF2B5EF4-FFF2-40B4-BE49-F238E27FC236}">
                  <a16:creationId xmlns:a16="http://schemas.microsoft.com/office/drawing/2014/main" id="{529F1CD5-9EF0-4BDA-BC3D-E15A0EFE112C}"/>
                </a:ext>
              </a:extLst>
            </p:cNvPr>
            <p:cNvSpPr>
              <a:spLocks noChangeArrowheads="1"/>
            </p:cNvSpPr>
            <p:nvPr/>
          </p:nvSpPr>
          <p:spPr bwMode="auto">
            <a:xfrm>
              <a:off x="1522" y="2310"/>
              <a:ext cx="388" cy="39"/>
            </a:xfrm>
            <a:prstGeom prst="rect">
              <a:avLst/>
            </a:prstGeom>
            <a:solidFill>
              <a:srgbClr val="D39B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1" name="Rectangle 39">
              <a:extLst>
                <a:ext uri="{FF2B5EF4-FFF2-40B4-BE49-F238E27FC236}">
                  <a16:creationId xmlns:a16="http://schemas.microsoft.com/office/drawing/2014/main" id="{CA407D26-2E22-4B4F-A0DE-DBEB3B6DB9C8}"/>
                </a:ext>
              </a:extLst>
            </p:cNvPr>
            <p:cNvSpPr>
              <a:spLocks noChangeArrowheads="1"/>
            </p:cNvSpPr>
            <p:nvPr/>
          </p:nvSpPr>
          <p:spPr bwMode="auto">
            <a:xfrm>
              <a:off x="1943" y="2310"/>
              <a:ext cx="388" cy="39"/>
            </a:xfrm>
            <a:prstGeom prst="rect">
              <a:avLst/>
            </a:prstGeom>
            <a:solidFill>
              <a:srgbClr val="D39B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2" name="Rectangle 40">
              <a:extLst>
                <a:ext uri="{FF2B5EF4-FFF2-40B4-BE49-F238E27FC236}">
                  <a16:creationId xmlns:a16="http://schemas.microsoft.com/office/drawing/2014/main" id="{45175FF2-B81B-4847-BAAA-8CBF10BE7060}"/>
                </a:ext>
              </a:extLst>
            </p:cNvPr>
            <p:cNvSpPr>
              <a:spLocks noChangeArrowheads="1"/>
            </p:cNvSpPr>
            <p:nvPr/>
          </p:nvSpPr>
          <p:spPr bwMode="auto">
            <a:xfrm>
              <a:off x="1529"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3" name="Rectangle 41">
              <a:extLst>
                <a:ext uri="{FF2B5EF4-FFF2-40B4-BE49-F238E27FC236}">
                  <a16:creationId xmlns:a16="http://schemas.microsoft.com/office/drawing/2014/main" id="{F6C08110-24A5-4A18-94B1-CE6382967E56}"/>
                </a:ext>
              </a:extLst>
            </p:cNvPr>
            <p:cNvSpPr>
              <a:spLocks noChangeArrowheads="1"/>
            </p:cNvSpPr>
            <p:nvPr/>
          </p:nvSpPr>
          <p:spPr bwMode="auto">
            <a:xfrm>
              <a:off x="1547" y="2319"/>
              <a:ext cx="7"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 name="Rectangle 42">
              <a:extLst>
                <a:ext uri="{FF2B5EF4-FFF2-40B4-BE49-F238E27FC236}">
                  <a16:creationId xmlns:a16="http://schemas.microsoft.com/office/drawing/2014/main" id="{9C2B9BD1-A158-4DD9-BB07-6BFEEC0BC701}"/>
                </a:ext>
              </a:extLst>
            </p:cNvPr>
            <p:cNvSpPr>
              <a:spLocks noChangeArrowheads="1"/>
            </p:cNvSpPr>
            <p:nvPr/>
          </p:nvSpPr>
          <p:spPr bwMode="auto">
            <a:xfrm>
              <a:off x="1564" y="2319"/>
              <a:ext cx="7"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 name="Rectangle 43">
              <a:extLst>
                <a:ext uri="{FF2B5EF4-FFF2-40B4-BE49-F238E27FC236}">
                  <a16:creationId xmlns:a16="http://schemas.microsoft.com/office/drawing/2014/main" id="{D616A63F-1B07-454A-B410-C439F0E17638}"/>
                </a:ext>
              </a:extLst>
            </p:cNvPr>
            <p:cNvSpPr>
              <a:spLocks noChangeArrowheads="1"/>
            </p:cNvSpPr>
            <p:nvPr/>
          </p:nvSpPr>
          <p:spPr bwMode="auto">
            <a:xfrm>
              <a:off x="1581"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 name="Rectangle 44">
              <a:extLst>
                <a:ext uri="{FF2B5EF4-FFF2-40B4-BE49-F238E27FC236}">
                  <a16:creationId xmlns:a16="http://schemas.microsoft.com/office/drawing/2014/main" id="{E875119A-76C8-4116-A82F-7D99AEB24406}"/>
                </a:ext>
              </a:extLst>
            </p:cNvPr>
            <p:cNvSpPr>
              <a:spLocks noChangeArrowheads="1"/>
            </p:cNvSpPr>
            <p:nvPr/>
          </p:nvSpPr>
          <p:spPr bwMode="auto">
            <a:xfrm>
              <a:off x="1599" y="2319"/>
              <a:ext cx="7"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 name="Rectangle 45">
              <a:extLst>
                <a:ext uri="{FF2B5EF4-FFF2-40B4-BE49-F238E27FC236}">
                  <a16:creationId xmlns:a16="http://schemas.microsoft.com/office/drawing/2014/main" id="{B53D93C3-F728-48D9-8C8A-6BB8BD1DD08D}"/>
                </a:ext>
              </a:extLst>
            </p:cNvPr>
            <p:cNvSpPr>
              <a:spLocks noChangeArrowheads="1"/>
            </p:cNvSpPr>
            <p:nvPr/>
          </p:nvSpPr>
          <p:spPr bwMode="auto">
            <a:xfrm>
              <a:off x="1616"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 name="Rectangle 46">
              <a:extLst>
                <a:ext uri="{FF2B5EF4-FFF2-40B4-BE49-F238E27FC236}">
                  <a16:creationId xmlns:a16="http://schemas.microsoft.com/office/drawing/2014/main" id="{01EEC66F-AF35-4EB0-A656-8B14FF048265}"/>
                </a:ext>
              </a:extLst>
            </p:cNvPr>
            <p:cNvSpPr>
              <a:spLocks noChangeArrowheads="1"/>
            </p:cNvSpPr>
            <p:nvPr/>
          </p:nvSpPr>
          <p:spPr bwMode="auto">
            <a:xfrm>
              <a:off x="1634"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 name="Rectangle 47">
              <a:extLst>
                <a:ext uri="{FF2B5EF4-FFF2-40B4-BE49-F238E27FC236}">
                  <a16:creationId xmlns:a16="http://schemas.microsoft.com/office/drawing/2014/main" id="{A52B217A-4CF2-4E48-B095-527EF1F6AB3A}"/>
                </a:ext>
              </a:extLst>
            </p:cNvPr>
            <p:cNvSpPr>
              <a:spLocks noChangeArrowheads="1"/>
            </p:cNvSpPr>
            <p:nvPr/>
          </p:nvSpPr>
          <p:spPr bwMode="auto">
            <a:xfrm>
              <a:off x="1652" y="2319"/>
              <a:ext cx="7"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 name="Rectangle 48">
              <a:extLst>
                <a:ext uri="{FF2B5EF4-FFF2-40B4-BE49-F238E27FC236}">
                  <a16:creationId xmlns:a16="http://schemas.microsoft.com/office/drawing/2014/main" id="{BCEC0A9C-B414-4F62-9467-F9D0B3B984E0}"/>
                </a:ext>
              </a:extLst>
            </p:cNvPr>
            <p:cNvSpPr>
              <a:spLocks noChangeArrowheads="1"/>
            </p:cNvSpPr>
            <p:nvPr/>
          </p:nvSpPr>
          <p:spPr bwMode="auto">
            <a:xfrm>
              <a:off x="1668"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 name="Rectangle 49">
              <a:extLst>
                <a:ext uri="{FF2B5EF4-FFF2-40B4-BE49-F238E27FC236}">
                  <a16:creationId xmlns:a16="http://schemas.microsoft.com/office/drawing/2014/main" id="{FC038396-5CC4-4707-9269-2B48B809D900}"/>
                </a:ext>
              </a:extLst>
            </p:cNvPr>
            <p:cNvSpPr>
              <a:spLocks noChangeArrowheads="1"/>
            </p:cNvSpPr>
            <p:nvPr/>
          </p:nvSpPr>
          <p:spPr bwMode="auto">
            <a:xfrm>
              <a:off x="1686"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 name="Rectangle 50">
              <a:extLst>
                <a:ext uri="{FF2B5EF4-FFF2-40B4-BE49-F238E27FC236}">
                  <a16:creationId xmlns:a16="http://schemas.microsoft.com/office/drawing/2014/main" id="{0EB96633-554E-4A17-A48F-7C1847F99A2F}"/>
                </a:ext>
              </a:extLst>
            </p:cNvPr>
            <p:cNvSpPr>
              <a:spLocks noChangeArrowheads="1"/>
            </p:cNvSpPr>
            <p:nvPr/>
          </p:nvSpPr>
          <p:spPr bwMode="auto">
            <a:xfrm>
              <a:off x="1704" y="2319"/>
              <a:ext cx="7"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 name="Rectangle 51">
              <a:extLst>
                <a:ext uri="{FF2B5EF4-FFF2-40B4-BE49-F238E27FC236}">
                  <a16:creationId xmlns:a16="http://schemas.microsoft.com/office/drawing/2014/main" id="{751045C6-95E4-46C9-B7DF-E117ECFCCE70}"/>
                </a:ext>
              </a:extLst>
            </p:cNvPr>
            <p:cNvSpPr>
              <a:spLocks noChangeArrowheads="1"/>
            </p:cNvSpPr>
            <p:nvPr/>
          </p:nvSpPr>
          <p:spPr bwMode="auto">
            <a:xfrm>
              <a:off x="1721"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 name="Rectangle 52">
              <a:extLst>
                <a:ext uri="{FF2B5EF4-FFF2-40B4-BE49-F238E27FC236}">
                  <a16:creationId xmlns:a16="http://schemas.microsoft.com/office/drawing/2014/main" id="{9E11F919-F408-42CA-A968-31BE8E5DCE46}"/>
                </a:ext>
              </a:extLst>
            </p:cNvPr>
            <p:cNvSpPr>
              <a:spLocks noChangeArrowheads="1"/>
            </p:cNvSpPr>
            <p:nvPr/>
          </p:nvSpPr>
          <p:spPr bwMode="auto">
            <a:xfrm>
              <a:off x="1739"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 name="Rectangle 53">
              <a:extLst>
                <a:ext uri="{FF2B5EF4-FFF2-40B4-BE49-F238E27FC236}">
                  <a16:creationId xmlns:a16="http://schemas.microsoft.com/office/drawing/2014/main" id="{CF9FDA40-7BA1-4C26-8BFB-1046E847AE4C}"/>
                </a:ext>
              </a:extLst>
            </p:cNvPr>
            <p:cNvSpPr>
              <a:spLocks noChangeArrowheads="1"/>
            </p:cNvSpPr>
            <p:nvPr/>
          </p:nvSpPr>
          <p:spPr bwMode="auto">
            <a:xfrm>
              <a:off x="1756" y="2319"/>
              <a:ext cx="7"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 name="Rectangle 54">
              <a:extLst>
                <a:ext uri="{FF2B5EF4-FFF2-40B4-BE49-F238E27FC236}">
                  <a16:creationId xmlns:a16="http://schemas.microsoft.com/office/drawing/2014/main" id="{7F855DE5-2BC9-4FB5-921A-AD437A139D7F}"/>
                </a:ext>
              </a:extLst>
            </p:cNvPr>
            <p:cNvSpPr>
              <a:spLocks noChangeArrowheads="1"/>
            </p:cNvSpPr>
            <p:nvPr/>
          </p:nvSpPr>
          <p:spPr bwMode="auto">
            <a:xfrm>
              <a:off x="1773"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 name="Rectangle 55">
              <a:extLst>
                <a:ext uri="{FF2B5EF4-FFF2-40B4-BE49-F238E27FC236}">
                  <a16:creationId xmlns:a16="http://schemas.microsoft.com/office/drawing/2014/main" id="{65A94EF7-5B64-4231-86B0-97C86378AB4E}"/>
                </a:ext>
              </a:extLst>
            </p:cNvPr>
            <p:cNvSpPr>
              <a:spLocks noChangeArrowheads="1"/>
            </p:cNvSpPr>
            <p:nvPr/>
          </p:nvSpPr>
          <p:spPr bwMode="auto">
            <a:xfrm>
              <a:off x="1791"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 name="Rectangle 56">
              <a:extLst>
                <a:ext uri="{FF2B5EF4-FFF2-40B4-BE49-F238E27FC236}">
                  <a16:creationId xmlns:a16="http://schemas.microsoft.com/office/drawing/2014/main" id="{1B0B0188-05BE-4FDF-9AA9-1D9208B48228}"/>
                </a:ext>
              </a:extLst>
            </p:cNvPr>
            <p:cNvSpPr>
              <a:spLocks noChangeArrowheads="1"/>
            </p:cNvSpPr>
            <p:nvPr/>
          </p:nvSpPr>
          <p:spPr bwMode="auto">
            <a:xfrm>
              <a:off x="1808"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 name="Rectangle 57">
              <a:extLst>
                <a:ext uri="{FF2B5EF4-FFF2-40B4-BE49-F238E27FC236}">
                  <a16:creationId xmlns:a16="http://schemas.microsoft.com/office/drawing/2014/main" id="{FF0CB24A-B08A-4A64-8511-3EF8224D2304}"/>
                </a:ext>
              </a:extLst>
            </p:cNvPr>
            <p:cNvSpPr>
              <a:spLocks noChangeArrowheads="1"/>
            </p:cNvSpPr>
            <p:nvPr/>
          </p:nvSpPr>
          <p:spPr bwMode="auto">
            <a:xfrm>
              <a:off x="1826"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 name="Rectangle 58">
              <a:extLst>
                <a:ext uri="{FF2B5EF4-FFF2-40B4-BE49-F238E27FC236}">
                  <a16:creationId xmlns:a16="http://schemas.microsoft.com/office/drawing/2014/main" id="{7D120824-282C-4E6E-B0A6-B575A2CE0F80}"/>
                </a:ext>
              </a:extLst>
            </p:cNvPr>
            <p:cNvSpPr>
              <a:spLocks noChangeArrowheads="1"/>
            </p:cNvSpPr>
            <p:nvPr/>
          </p:nvSpPr>
          <p:spPr bwMode="auto">
            <a:xfrm>
              <a:off x="1844" y="2319"/>
              <a:ext cx="7"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 name="Rectangle 59">
              <a:extLst>
                <a:ext uri="{FF2B5EF4-FFF2-40B4-BE49-F238E27FC236}">
                  <a16:creationId xmlns:a16="http://schemas.microsoft.com/office/drawing/2014/main" id="{06FC58AD-C545-40E0-81D5-5EA414BDED88}"/>
                </a:ext>
              </a:extLst>
            </p:cNvPr>
            <p:cNvSpPr>
              <a:spLocks noChangeArrowheads="1"/>
            </p:cNvSpPr>
            <p:nvPr/>
          </p:nvSpPr>
          <p:spPr bwMode="auto">
            <a:xfrm>
              <a:off x="1860"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Rectangle 60">
              <a:extLst>
                <a:ext uri="{FF2B5EF4-FFF2-40B4-BE49-F238E27FC236}">
                  <a16:creationId xmlns:a16="http://schemas.microsoft.com/office/drawing/2014/main" id="{1E8FE23D-CA60-4EA9-94AC-029F27C76D6F}"/>
                </a:ext>
              </a:extLst>
            </p:cNvPr>
            <p:cNvSpPr>
              <a:spLocks noChangeArrowheads="1"/>
            </p:cNvSpPr>
            <p:nvPr/>
          </p:nvSpPr>
          <p:spPr bwMode="auto">
            <a:xfrm>
              <a:off x="1878"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 name="Rectangle 61">
              <a:extLst>
                <a:ext uri="{FF2B5EF4-FFF2-40B4-BE49-F238E27FC236}">
                  <a16:creationId xmlns:a16="http://schemas.microsoft.com/office/drawing/2014/main" id="{C7937AC3-D9AD-4ECA-B8C8-AA674017C27F}"/>
                </a:ext>
              </a:extLst>
            </p:cNvPr>
            <p:cNvSpPr>
              <a:spLocks noChangeArrowheads="1"/>
            </p:cNvSpPr>
            <p:nvPr/>
          </p:nvSpPr>
          <p:spPr bwMode="auto">
            <a:xfrm>
              <a:off x="1896"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4" name="Rectangle 62">
              <a:extLst>
                <a:ext uri="{FF2B5EF4-FFF2-40B4-BE49-F238E27FC236}">
                  <a16:creationId xmlns:a16="http://schemas.microsoft.com/office/drawing/2014/main" id="{4A7423FA-B06A-49DD-B26D-556B6F3E6297}"/>
                </a:ext>
              </a:extLst>
            </p:cNvPr>
            <p:cNvSpPr>
              <a:spLocks noChangeArrowheads="1"/>
            </p:cNvSpPr>
            <p:nvPr/>
          </p:nvSpPr>
          <p:spPr bwMode="auto">
            <a:xfrm>
              <a:off x="1777" y="2260"/>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5" name="Rectangle 63">
              <a:extLst>
                <a:ext uri="{FF2B5EF4-FFF2-40B4-BE49-F238E27FC236}">
                  <a16:creationId xmlns:a16="http://schemas.microsoft.com/office/drawing/2014/main" id="{58CBB356-1193-4379-B518-7D3F048A885C}"/>
                </a:ext>
              </a:extLst>
            </p:cNvPr>
            <p:cNvSpPr>
              <a:spLocks noChangeArrowheads="1"/>
            </p:cNvSpPr>
            <p:nvPr/>
          </p:nvSpPr>
          <p:spPr bwMode="auto">
            <a:xfrm>
              <a:off x="1795" y="2260"/>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6" name="Rectangle 64">
              <a:extLst>
                <a:ext uri="{FF2B5EF4-FFF2-40B4-BE49-F238E27FC236}">
                  <a16:creationId xmlns:a16="http://schemas.microsoft.com/office/drawing/2014/main" id="{3A4A22ED-F3FD-41D5-9F3D-F5E57CB42CF3}"/>
                </a:ext>
              </a:extLst>
            </p:cNvPr>
            <p:cNvSpPr>
              <a:spLocks noChangeArrowheads="1"/>
            </p:cNvSpPr>
            <p:nvPr/>
          </p:nvSpPr>
          <p:spPr bwMode="auto">
            <a:xfrm>
              <a:off x="1812" y="2260"/>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7" name="Rectangle 65">
              <a:extLst>
                <a:ext uri="{FF2B5EF4-FFF2-40B4-BE49-F238E27FC236}">
                  <a16:creationId xmlns:a16="http://schemas.microsoft.com/office/drawing/2014/main" id="{EE9A2212-3496-4627-B7C0-7B63AF4CE293}"/>
                </a:ext>
              </a:extLst>
            </p:cNvPr>
            <p:cNvSpPr>
              <a:spLocks noChangeArrowheads="1"/>
            </p:cNvSpPr>
            <p:nvPr/>
          </p:nvSpPr>
          <p:spPr bwMode="auto">
            <a:xfrm>
              <a:off x="1830" y="2260"/>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Rectangle 66">
              <a:extLst>
                <a:ext uri="{FF2B5EF4-FFF2-40B4-BE49-F238E27FC236}">
                  <a16:creationId xmlns:a16="http://schemas.microsoft.com/office/drawing/2014/main" id="{9F5A4389-63A7-40DB-9F07-9F5BB98A4578}"/>
                </a:ext>
              </a:extLst>
            </p:cNvPr>
            <p:cNvSpPr>
              <a:spLocks noChangeArrowheads="1"/>
            </p:cNvSpPr>
            <p:nvPr/>
          </p:nvSpPr>
          <p:spPr bwMode="auto">
            <a:xfrm>
              <a:off x="1848" y="2260"/>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Rectangle 67">
              <a:extLst>
                <a:ext uri="{FF2B5EF4-FFF2-40B4-BE49-F238E27FC236}">
                  <a16:creationId xmlns:a16="http://schemas.microsoft.com/office/drawing/2014/main" id="{28F27011-5C78-43C0-849F-4973047E5605}"/>
                </a:ext>
              </a:extLst>
            </p:cNvPr>
            <p:cNvSpPr>
              <a:spLocks noChangeArrowheads="1"/>
            </p:cNvSpPr>
            <p:nvPr/>
          </p:nvSpPr>
          <p:spPr bwMode="auto">
            <a:xfrm>
              <a:off x="1865" y="2260"/>
              <a:ext cx="7"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Rectangle 68">
              <a:extLst>
                <a:ext uri="{FF2B5EF4-FFF2-40B4-BE49-F238E27FC236}">
                  <a16:creationId xmlns:a16="http://schemas.microsoft.com/office/drawing/2014/main" id="{A739A482-7FB4-4966-B06E-78C25AD58C23}"/>
                </a:ext>
              </a:extLst>
            </p:cNvPr>
            <p:cNvSpPr>
              <a:spLocks noChangeArrowheads="1"/>
            </p:cNvSpPr>
            <p:nvPr/>
          </p:nvSpPr>
          <p:spPr bwMode="auto">
            <a:xfrm>
              <a:off x="1882" y="2260"/>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Rectangle 69">
              <a:extLst>
                <a:ext uri="{FF2B5EF4-FFF2-40B4-BE49-F238E27FC236}">
                  <a16:creationId xmlns:a16="http://schemas.microsoft.com/office/drawing/2014/main" id="{92887093-A9F4-4857-B783-ED18C699C798}"/>
                </a:ext>
              </a:extLst>
            </p:cNvPr>
            <p:cNvSpPr>
              <a:spLocks noChangeArrowheads="1"/>
            </p:cNvSpPr>
            <p:nvPr/>
          </p:nvSpPr>
          <p:spPr bwMode="auto">
            <a:xfrm>
              <a:off x="1900" y="2260"/>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Rectangle 70">
              <a:extLst>
                <a:ext uri="{FF2B5EF4-FFF2-40B4-BE49-F238E27FC236}">
                  <a16:creationId xmlns:a16="http://schemas.microsoft.com/office/drawing/2014/main" id="{1D8F9EA8-1DD3-4410-B759-015CE578759F}"/>
                </a:ext>
              </a:extLst>
            </p:cNvPr>
            <p:cNvSpPr>
              <a:spLocks noChangeArrowheads="1"/>
            </p:cNvSpPr>
            <p:nvPr/>
          </p:nvSpPr>
          <p:spPr bwMode="auto">
            <a:xfrm>
              <a:off x="1917" y="2260"/>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Rectangle 71">
              <a:extLst>
                <a:ext uri="{FF2B5EF4-FFF2-40B4-BE49-F238E27FC236}">
                  <a16:creationId xmlns:a16="http://schemas.microsoft.com/office/drawing/2014/main" id="{41288EDE-1103-455D-AF2F-B6FD6914EF30}"/>
                </a:ext>
              </a:extLst>
            </p:cNvPr>
            <p:cNvSpPr>
              <a:spLocks noChangeArrowheads="1"/>
            </p:cNvSpPr>
            <p:nvPr/>
          </p:nvSpPr>
          <p:spPr bwMode="auto">
            <a:xfrm>
              <a:off x="1935" y="2260"/>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Rectangle 72">
              <a:extLst>
                <a:ext uri="{FF2B5EF4-FFF2-40B4-BE49-F238E27FC236}">
                  <a16:creationId xmlns:a16="http://schemas.microsoft.com/office/drawing/2014/main" id="{F8D689C1-82F5-4CE5-BE00-53E203189A50}"/>
                </a:ext>
              </a:extLst>
            </p:cNvPr>
            <p:cNvSpPr>
              <a:spLocks noChangeArrowheads="1"/>
            </p:cNvSpPr>
            <p:nvPr/>
          </p:nvSpPr>
          <p:spPr bwMode="auto">
            <a:xfrm>
              <a:off x="1953" y="2260"/>
              <a:ext cx="6"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Rectangle 73">
              <a:extLst>
                <a:ext uri="{FF2B5EF4-FFF2-40B4-BE49-F238E27FC236}">
                  <a16:creationId xmlns:a16="http://schemas.microsoft.com/office/drawing/2014/main" id="{BF764E32-424B-46D0-B063-C0A454AC2D3E}"/>
                </a:ext>
              </a:extLst>
            </p:cNvPr>
            <p:cNvSpPr>
              <a:spLocks noChangeArrowheads="1"/>
            </p:cNvSpPr>
            <p:nvPr/>
          </p:nvSpPr>
          <p:spPr bwMode="auto">
            <a:xfrm>
              <a:off x="1969" y="2260"/>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Rectangle 74">
              <a:extLst>
                <a:ext uri="{FF2B5EF4-FFF2-40B4-BE49-F238E27FC236}">
                  <a16:creationId xmlns:a16="http://schemas.microsoft.com/office/drawing/2014/main" id="{BBEDC8FD-27A1-4134-BC99-A3F4BD2CECAD}"/>
                </a:ext>
              </a:extLst>
            </p:cNvPr>
            <p:cNvSpPr>
              <a:spLocks noChangeArrowheads="1"/>
            </p:cNvSpPr>
            <p:nvPr/>
          </p:nvSpPr>
          <p:spPr bwMode="auto">
            <a:xfrm>
              <a:off x="1987" y="2260"/>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Rectangle 75">
              <a:extLst>
                <a:ext uri="{FF2B5EF4-FFF2-40B4-BE49-F238E27FC236}">
                  <a16:creationId xmlns:a16="http://schemas.microsoft.com/office/drawing/2014/main" id="{4E816F98-188E-4FCD-BD50-706D802B25B8}"/>
                </a:ext>
              </a:extLst>
            </p:cNvPr>
            <p:cNvSpPr>
              <a:spLocks noChangeArrowheads="1"/>
            </p:cNvSpPr>
            <p:nvPr/>
          </p:nvSpPr>
          <p:spPr bwMode="auto">
            <a:xfrm>
              <a:off x="2005" y="2260"/>
              <a:ext cx="7"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Rectangle 76">
              <a:extLst>
                <a:ext uri="{FF2B5EF4-FFF2-40B4-BE49-F238E27FC236}">
                  <a16:creationId xmlns:a16="http://schemas.microsoft.com/office/drawing/2014/main" id="{51A9793D-7789-42AA-B539-B856DCD4FE2E}"/>
                </a:ext>
              </a:extLst>
            </p:cNvPr>
            <p:cNvSpPr>
              <a:spLocks noChangeArrowheads="1"/>
            </p:cNvSpPr>
            <p:nvPr/>
          </p:nvSpPr>
          <p:spPr bwMode="auto">
            <a:xfrm>
              <a:off x="2022" y="2260"/>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Rectangle 77">
              <a:extLst>
                <a:ext uri="{FF2B5EF4-FFF2-40B4-BE49-F238E27FC236}">
                  <a16:creationId xmlns:a16="http://schemas.microsoft.com/office/drawing/2014/main" id="{79E2CA40-3D44-4CC9-BDFB-A8DB58C230A8}"/>
                </a:ext>
              </a:extLst>
            </p:cNvPr>
            <p:cNvSpPr>
              <a:spLocks noChangeArrowheads="1"/>
            </p:cNvSpPr>
            <p:nvPr/>
          </p:nvSpPr>
          <p:spPr bwMode="auto">
            <a:xfrm>
              <a:off x="2040" y="2260"/>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Rectangle 78">
              <a:extLst>
                <a:ext uri="{FF2B5EF4-FFF2-40B4-BE49-F238E27FC236}">
                  <a16:creationId xmlns:a16="http://schemas.microsoft.com/office/drawing/2014/main" id="{141A8522-2CEF-4CED-9045-65F717B032B8}"/>
                </a:ext>
              </a:extLst>
            </p:cNvPr>
            <p:cNvSpPr>
              <a:spLocks noChangeArrowheads="1"/>
            </p:cNvSpPr>
            <p:nvPr/>
          </p:nvSpPr>
          <p:spPr bwMode="auto">
            <a:xfrm>
              <a:off x="2057" y="2260"/>
              <a:ext cx="7"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Rectangle 79">
              <a:extLst>
                <a:ext uri="{FF2B5EF4-FFF2-40B4-BE49-F238E27FC236}">
                  <a16:creationId xmlns:a16="http://schemas.microsoft.com/office/drawing/2014/main" id="{722F531D-DCC5-48A1-82CC-1C7074E6F7D4}"/>
                </a:ext>
              </a:extLst>
            </p:cNvPr>
            <p:cNvSpPr>
              <a:spLocks noChangeArrowheads="1"/>
            </p:cNvSpPr>
            <p:nvPr/>
          </p:nvSpPr>
          <p:spPr bwMode="auto">
            <a:xfrm>
              <a:off x="2074" y="2260"/>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Rectangle 80">
              <a:extLst>
                <a:ext uri="{FF2B5EF4-FFF2-40B4-BE49-F238E27FC236}">
                  <a16:creationId xmlns:a16="http://schemas.microsoft.com/office/drawing/2014/main" id="{E92AF9EF-4D62-493A-8674-5E34B515E425}"/>
                </a:ext>
              </a:extLst>
            </p:cNvPr>
            <p:cNvSpPr>
              <a:spLocks noChangeArrowheads="1"/>
            </p:cNvSpPr>
            <p:nvPr/>
          </p:nvSpPr>
          <p:spPr bwMode="auto">
            <a:xfrm>
              <a:off x="2092" y="2260"/>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Rectangle 81">
              <a:extLst>
                <a:ext uri="{FF2B5EF4-FFF2-40B4-BE49-F238E27FC236}">
                  <a16:creationId xmlns:a16="http://schemas.microsoft.com/office/drawing/2014/main" id="{2D8AF57F-BB81-47C8-91B6-425DF3B294C5}"/>
                </a:ext>
              </a:extLst>
            </p:cNvPr>
            <p:cNvSpPr>
              <a:spLocks noChangeArrowheads="1"/>
            </p:cNvSpPr>
            <p:nvPr/>
          </p:nvSpPr>
          <p:spPr bwMode="auto">
            <a:xfrm>
              <a:off x="2110" y="2260"/>
              <a:ext cx="7"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 name="Rectangle 82">
              <a:extLst>
                <a:ext uri="{FF2B5EF4-FFF2-40B4-BE49-F238E27FC236}">
                  <a16:creationId xmlns:a16="http://schemas.microsoft.com/office/drawing/2014/main" id="{C73B848D-3E30-450F-A518-A11C3AFDA877}"/>
                </a:ext>
              </a:extLst>
            </p:cNvPr>
            <p:cNvSpPr>
              <a:spLocks noChangeArrowheads="1"/>
            </p:cNvSpPr>
            <p:nvPr/>
          </p:nvSpPr>
          <p:spPr bwMode="auto">
            <a:xfrm>
              <a:off x="2127" y="2260"/>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 name="Rectangle 83">
              <a:extLst>
                <a:ext uri="{FF2B5EF4-FFF2-40B4-BE49-F238E27FC236}">
                  <a16:creationId xmlns:a16="http://schemas.microsoft.com/office/drawing/2014/main" id="{74D8CB70-572C-4871-B1FC-5B55978735DA}"/>
                </a:ext>
              </a:extLst>
            </p:cNvPr>
            <p:cNvSpPr>
              <a:spLocks noChangeArrowheads="1"/>
            </p:cNvSpPr>
            <p:nvPr/>
          </p:nvSpPr>
          <p:spPr bwMode="auto">
            <a:xfrm>
              <a:off x="2145" y="2260"/>
              <a:ext cx="7"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 name="Rectangle 84">
              <a:extLst>
                <a:ext uri="{FF2B5EF4-FFF2-40B4-BE49-F238E27FC236}">
                  <a16:creationId xmlns:a16="http://schemas.microsoft.com/office/drawing/2014/main" id="{8AA4FF05-70F4-40E8-B968-29958C5A8C9C}"/>
                </a:ext>
              </a:extLst>
            </p:cNvPr>
            <p:cNvSpPr>
              <a:spLocks noChangeArrowheads="1"/>
            </p:cNvSpPr>
            <p:nvPr/>
          </p:nvSpPr>
          <p:spPr bwMode="auto">
            <a:xfrm>
              <a:off x="1950"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 name="Rectangle 85">
              <a:extLst>
                <a:ext uri="{FF2B5EF4-FFF2-40B4-BE49-F238E27FC236}">
                  <a16:creationId xmlns:a16="http://schemas.microsoft.com/office/drawing/2014/main" id="{C8929484-8FD3-4249-84CF-105C7B4315D2}"/>
                </a:ext>
              </a:extLst>
            </p:cNvPr>
            <p:cNvSpPr>
              <a:spLocks noChangeArrowheads="1"/>
            </p:cNvSpPr>
            <p:nvPr/>
          </p:nvSpPr>
          <p:spPr bwMode="auto">
            <a:xfrm>
              <a:off x="1966"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 name="Rectangle 86">
              <a:extLst>
                <a:ext uri="{FF2B5EF4-FFF2-40B4-BE49-F238E27FC236}">
                  <a16:creationId xmlns:a16="http://schemas.microsoft.com/office/drawing/2014/main" id="{9547785B-DB4C-4B80-AA99-53B2A3D8F5D2}"/>
                </a:ext>
              </a:extLst>
            </p:cNvPr>
            <p:cNvSpPr>
              <a:spLocks noChangeArrowheads="1"/>
            </p:cNvSpPr>
            <p:nvPr/>
          </p:nvSpPr>
          <p:spPr bwMode="auto">
            <a:xfrm>
              <a:off x="1984"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Rectangle 87">
              <a:extLst>
                <a:ext uri="{FF2B5EF4-FFF2-40B4-BE49-F238E27FC236}">
                  <a16:creationId xmlns:a16="http://schemas.microsoft.com/office/drawing/2014/main" id="{C01C9202-31E6-4DCE-BD42-4E7BBA8058C1}"/>
                </a:ext>
              </a:extLst>
            </p:cNvPr>
            <p:cNvSpPr>
              <a:spLocks noChangeArrowheads="1"/>
            </p:cNvSpPr>
            <p:nvPr/>
          </p:nvSpPr>
          <p:spPr bwMode="auto">
            <a:xfrm>
              <a:off x="2002" y="2319"/>
              <a:ext cx="7"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Rectangle 88">
              <a:extLst>
                <a:ext uri="{FF2B5EF4-FFF2-40B4-BE49-F238E27FC236}">
                  <a16:creationId xmlns:a16="http://schemas.microsoft.com/office/drawing/2014/main" id="{CA8CA23E-09BA-48D2-883B-E864333856EC}"/>
                </a:ext>
              </a:extLst>
            </p:cNvPr>
            <p:cNvSpPr>
              <a:spLocks noChangeArrowheads="1"/>
            </p:cNvSpPr>
            <p:nvPr/>
          </p:nvSpPr>
          <p:spPr bwMode="auto">
            <a:xfrm>
              <a:off x="2019"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Rectangle 89">
              <a:extLst>
                <a:ext uri="{FF2B5EF4-FFF2-40B4-BE49-F238E27FC236}">
                  <a16:creationId xmlns:a16="http://schemas.microsoft.com/office/drawing/2014/main" id="{9FE7E811-0FEA-4089-B87F-7EF3A5B378E0}"/>
                </a:ext>
              </a:extLst>
            </p:cNvPr>
            <p:cNvSpPr>
              <a:spLocks noChangeArrowheads="1"/>
            </p:cNvSpPr>
            <p:nvPr/>
          </p:nvSpPr>
          <p:spPr bwMode="auto">
            <a:xfrm>
              <a:off x="2037"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Rectangle 90">
              <a:extLst>
                <a:ext uri="{FF2B5EF4-FFF2-40B4-BE49-F238E27FC236}">
                  <a16:creationId xmlns:a16="http://schemas.microsoft.com/office/drawing/2014/main" id="{3163786F-CF2D-4E2C-868F-3C29FE73785C}"/>
                </a:ext>
              </a:extLst>
            </p:cNvPr>
            <p:cNvSpPr>
              <a:spLocks noChangeArrowheads="1"/>
            </p:cNvSpPr>
            <p:nvPr/>
          </p:nvSpPr>
          <p:spPr bwMode="auto">
            <a:xfrm>
              <a:off x="2055" y="2319"/>
              <a:ext cx="6"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Rectangle 91">
              <a:extLst>
                <a:ext uri="{FF2B5EF4-FFF2-40B4-BE49-F238E27FC236}">
                  <a16:creationId xmlns:a16="http://schemas.microsoft.com/office/drawing/2014/main" id="{381940A3-3165-4C67-9891-6D667A227EBE}"/>
                </a:ext>
              </a:extLst>
            </p:cNvPr>
            <p:cNvSpPr>
              <a:spLocks noChangeArrowheads="1"/>
            </p:cNvSpPr>
            <p:nvPr/>
          </p:nvSpPr>
          <p:spPr bwMode="auto">
            <a:xfrm>
              <a:off x="2071"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Rectangle 92">
              <a:extLst>
                <a:ext uri="{FF2B5EF4-FFF2-40B4-BE49-F238E27FC236}">
                  <a16:creationId xmlns:a16="http://schemas.microsoft.com/office/drawing/2014/main" id="{A9BE31CE-621A-486A-BD7F-1FF30FD01832}"/>
                </a:ext>
              </a:extLst>
            </p:cNvPr>
            <p:cNvSpPr>
              <a:spLocks noChangeArrowheads="1"/>
            </p:cNvSpPr>
            <p:nvPr/>
          </p:nvSpPr>
          <p:spPr bwMode="auto">
            <a:xfrm>
              <a:off x="2089"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Rectangle 93">
              <a:extLst>
                <a:ext uri="{FF2B5EF4-FFF2-40B4-BE49-F238E27FC236}">
                  <a16:creationId xmlns:a16="http://schemas.microsoft.com/office/drawing/2014/main" id="{DD143F09-B27B-4C35-B3FE-05FD81538063}"/>
                </a:ext>
              </a:extLst>
            </p:cNvPr>
            <p:cNvSpPr>
              <a:spLocks noChangeArrowheads="1"/>
            </p:cNvSpPr>
            <p:nvPr/>
          </p:nvSpPr>
          <p:spPr bwMode="auto">
            <a:xfrm>
              <a:off x="2107" y="2319"/>
              <a:ext cx="7"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Rectangle 94">
              <a:extLst>
                <a:ext uri="{FF2B5EF4-FFF2-40B4-BE49-F238E27FC236}">
                  <a16:creationId xmlns:a16="http://schemas.microsoft.com/office/drawing/2014/main" id="{25640E80-3CE2-4D89-989D-43EE81DD7C4E}"/>
                </a:ext>
              </a:extLst>
            </p:cNvPr>
            <p:cNvSpPr>
              <a:spLocks noChangeArrowheads="1"/>
            </p:cNvSpPr>
            <p:nvPr/>
          </p:nvSpPr>
          <p:spPr bwMode="auto">
            <a:xfrm>
              <a:off x="2124"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Rectangle 95">
              <a:extLst>
                <a:ext uri="{FF2B5EF4-FFF2-40B4-BE49-F238E27FC236}">
                  <a16:creationId xmlns:a16="http://schemas.microsoft.com/office/drawing/2014/main" id="{4AEDFF99-AAD5-4993-9698-F49A8ABA39B9}"/>
                </a:ext>
              </a:extLst>
            </p:cNvPr>
            <p:cNvSpPr>
              <a:spLocks noChangeArrowheads="1"/>
            </p:cNvSpPr>
            <p:nvPr/>
          </p:nvSpPr>
          <p:spPr bwMode="auto">
            <a:xfrm>
              <a:off x="2142"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Rectangle 96">
              <a:extLst>
                <a:ext uri="{FF2B5EF4-FFF2-40B4-BE49-F238E27FC236}">
                  <a16:creationId xmlns:a16="http://schemas.microsoft.com/office/drawing/2014/main" id="{87E9CDCB-0FB3-434C-BFCA-4A2D300012A9}"/>
                </a:ext>
              </a:extLst>
            </p:cNvPr>
            <p:cNvSpPr>
              <a:spLocks noChangeArrowheads="1"/>
            </p:cNvSpPr>
            <p:nvPr/>
          </p:nvSpPr>
          <p:spPr bwMode="auto">
            <a:xfrm>
              <a:off x="2159" y="2319"/>
              <a:ext cx="7"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9" name="Rectangle 97">
              <a:extLst>
                <a:ext uri="{FF2B5EF4-FFF2-40B4-BE49-F238E27FC236}">
                  <a16:creationId xmlns:a16="http://schemas.microsoft.com/office/drawing/2014/main" id="{3B51A98A-2743-4092-BA2C-A0EF2655CB2B}"/>
                </a:ext>
              </a:extLst>
            </p:cNvPr>
            <p:cNvSpPr>
              <a:spLocks noChangeArrowheads="1"/>
            </p:cNvSpPr>
            <p:nvPr/>
          </p:nvSpPr>
          <p:spPr bwMode="auto">
            <a:xfrm>
              <a:off x="2176"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0" name="Rectangle 98">
              <a:extLst>
                <a:ext uri="{FF2B5EF4-FFF2-40B4-BE49-F238E27FC236}">
                  <a16:creationId xmlns:a16="http://schemas.microsoft.com/office/drawing/2014/main" id="{B4258761-09A1-4246-A053-C2280B0A8535}"/>
                </a:ext>
              </a:extLst>
            </p:cNvPr>
            <p:cNvSpPr>
              <a:spLocks noChangeArrowheads="1"/>
            </p:cNvSpPr>
            <p:nvPr/>
          </p:nvSpPr>
          <p:spPr bwMode="auto">
            <a:xfrm>
              <a:off x="2194"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1" name="Rectangle 99">
              <a:extLst>
                <a:ext uri="{FF2B5EF4-FFF2-40B4-BE49-F238E27FC236}">
                  <a16:creationId xmlns:a16="http://schemas.microsoft.com/office/drawing/2014/main" id="{8AA7A619-D3C3-4933-ACF1-945C118693A2}"/>
                </a:ext>
              </a:extLst>
            </p:cNvPr>
            <p:cNvSpPr>
              <a:spLocks noChangeArrowheads="1"/>
            </p:cNvSpPr>
            <p:nvPr/>
          </p:nvSpPr>
          <p:spPr bwMode="auto">
            <a:xfrm>
              <a:off x="2212" y="2319"/>
              <a:ext cx="7"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2" name="Rectangle 100">
              <a:extLst>
                <a:ext uri="{FF2B5EF4-FFF2-40B4-BE49-F238E27FC236}">
                  <a16:creationId xmlns:a16="http://schemas.microsoft.com/office/drawing/2014/main" id="{03D60884-280F-467B-8F01-D005E3CB1CDE}"/>
                </a:ext>
              </a:extLst>
            </p:cNvPr>
            <p:cNvSpPr>
              <a:spLocks noChangeArrowheads="1"/>
            </p:cNvSpPr>
            <p:nvPr/>
          </p:nvSpPr>
          <p:spPr bwMode="auto">
            <a:xfrm>
              <a:off x="2229"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3" name="Rectangle 101">
              <a:extLst>
                <a:ext uri="{FF2B5EF4-FFF2-40B4-BE49-F238E27FC236}">
                  <a16:creationId xmlns:a16="http://schemas.microsoft.com/office/drawing/2014/main" id="{A9E81FA4-B62F-4A9E-AF0B-54286E2677FA}"/>
                </a:ext>
              </a:extLst>
            </p:cNvPr>
            <p:cNvSpPr>
              <a:spLocks noChangeArrowheads="1"/>
            </p:cNvSpPr>
            <p:nvPr/>
          </p:nvSpPr>
          <p:spPr bwMode="auto">
            <a:xfrm>
              <a:off x="2246"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4" name="Rectangle 102">
              <a:extLst>
                <a:ext uri="{FF2B5EF4-FFF2-40B4-BE49-F238E27FC236}">
                  <a16:creationId xmlns:a16="http://schemas.microsoft.com/office/drawing/2014/main" id="{D4C46DFF-59AB-4577-8A91-41C8B5E30697}"/>
                </a:ext>
              </a:extLst>
            </p:cNvPr>
            <p:cNvSpPr>
              <a:spLocks noChangeArrowheads="1"/>
            </p:cNvSpPr>
            <p:nvPr/>
          </p:nvSpPr>
          <p:spPr bwMode="auto">
            <a:xfrm>
              <a:off x="2263"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5" name="Rectangle 103">
              <a:extLst>
                <a:ext uri="{FF2B5EF4-FFF2-40B4-BE49-F238E27FC236}">
                  <a16:creationId xmlns:a16="http://schemas.microsoft.com/office/drawing/2014/main" id="{F526E4D4-BC5B-4FD1-AB78-5FF3A99E34C5}"/>
                </a:ext>
              </a:extLst>
            </p:cNvPr>
            <p:cNvSpPr>
              <a:spLocks noChangeArrowheads="1"/>
            </p:cNvSpPr>
            <p:nvPr/>
          </p:nvSpPr>
          <p:spPr bwMode="auto">
            <a:xfrm>
              <a:off x="2281"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6" name="Rectangle 104">
              <a:extLst>
                <a:ext uri="{FF2B5EF4-FFF2-40B4-BE49-F238E27FC236}">
                  <a16:creationId xmlns:a16="http://schemas.microsoft.com/office/drawing/2014/main" id="{A4AB88C7-4550-4246-ACFD-939FFC7BFB1C}"/>
                </a:ext>
              </a:extLst>
            </p:cNvPr>
            <p:cNvSpPr>
              <a:spLocks noChangeArrowheads="1"/>
            </p:cNvSpPr>
            <p:nvPr/>
          </p:nvSpPr>
          <p:spPr bwMode="auto">
            <a:xfrm>
              <a:off x="2299"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7" name="Rectangle 105">
              <a:extLst>
                <a:ext uri="{FF2B5EF4-FFF2-40B4-BE49-F238E27FC236}">
                  <a16:creationId xmlns:a16="http://schemas.microsoft.com/office/drawing/2014/main" id="{6850F83C-6268-4ED9-8F67-9416AFF4E8EE}"/>
                </a:ext>
              </a:extLst>
            </p:cNvPr>
            <p:cNvSpPr>
              <a:spLocks noChangeArrowheads="1"/>
            </p:cNvSpPr>
            <p:nvPr/>
          </p:nvSpPr>
          <p:spPr bwMode="auto">
            <a:xfrm>
              <a:off x="2316" y="2319"/>
              <a:ext cx="8" cy="21"/>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8" name="Rectangle 106">
              <a:extLst>
                <a:ext uri="{FF2B5EF4-FFF2-40B4-BE49-F238E27FC236}">
                  <a16:creationId xmlns:a16="http://schemas.microsoft.com/office/drawing/2014/main" id="{888B02C9-3DF6-46F9-814F-9E0161DBD58C}"/>
                </a:ext>
              </a:extLst>
            </p:cNvPr>
            <p:cNvSpPr>
              <a:spLocks noChangeArrowheads="1"/>
            </p:cNvSpPr>
            <p:nvPr/>
          </p:nvSpPr>
          <p:spPr bwMode="auto">
            <a:xfrm>
              <a:off x="1777"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9" name="Rectangle 107">
              <a:extLst>
                <a:ext uri="{FF2B5EF4-FFF2-40B4-BE49-F238E27FC236}">
                  <a16:creationId xmlns:a16="http://schemas.microsoft.com/office/drawing/2014/main" id="{6FD50369-8318-4FF4-A0F1-7520094DE63D}"/>
                </a:ext>
              </a:extLst>
            </p:cNvPr>
            <p:cNvSpPr>
              <a:spLocks noChangeArrowheads="1"/>
            </p:cNvSpPr>
            <p:nvPr/>
          </p:nvSpPr>
          <p:spPr bwMode="auto">
            <a:xfrm>
              <a:off x="1795"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0" name="Rectangle 108">
              <a:extLst>
                <a:ext uri="{FF2B5EF4-FFF2-40B4-BE49-F238E27FC236}">
                  <a16:creationId xmlns:a16="http://schemas.microsoft.com/office/drawing/2014/main" id="{41287CC0-4B8F-4B92-A500-AFEA281AD174}"/>
                </a:ext>
              </a:extLst>
            </p:cNvPr>
            <p:cNvSpPr>
              <a:spLocks noChangeArrowheads="1"/>
            </p:cNvSpPr>
            <p:nvPr/>
          </p:nvSpPr>
          <p:spPr bwMode="auto">
            <a:xfrm>
              <a:off x="1812"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1" name="Rectangle 109">
              <a:extLst>
                <a:ext uri="{FF2B5EF4-FFF2-40B4-BE49-F238E27FC236}">
                  <a16:creationId xmlns:a16="http://schemas.microsoft.com/office/drawing/2014/main" id="{76113B0C-8162-4895-BBF2-16658E09DEF9}"/>
                </a:ext>
              </a:extLst>
            </p:cNvPr>
            <p:cNvSpPr>
              <a:spLocks noChangeArrowheads="1"/>
            </p:cNvSpPr>
            <p:nvPr/>
          </p:nvSpPr>
          <p:spPr bwMode="auto">
            <a:xfrm>
              <a:off x="1830"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2" name="Rectangle 110">
              <a:extLst>
                <a:ext uri="{FF2B5EF4-FFF2-40B4-BE49-F238E27FC236}">
                  <a16:creationId xmlns:a16="http://schemas.microsoft.com/office/drawing/2014/main" id="{BA72D663-1718-45A4-9672-F35932432ADE}"/>
                </a:ext>
              </a:extLst>
            </p:cNvPr>
            <p:cNvSpPr>
              <a:spLocks noChangeArrowheads="1"/>
            </p:cNvSpPr>
            <p:nvPr/>
          </p:nvSpPr>
          <p:spPr bwMode="auto">
            <a:xfrm>
              <a:off x="1848"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3" name="Rectangle 111">
              <a:extLst>
                <a:ext uri="{FF2B5EF4-FFF2-40B4-BE49-F238E27FC236}">
                  <a16:creationId xmlns:a16="http://schemas.microsoft.com/office/drawing/2014/main" id="{6CDED3A0-E54E-446A-BF94-E04FB3AA1442}"/>
                </a:ext>
              </a:extLst>
            </p:cNvPr>
            <p:cNvSpPr>
              <a:spLocks noChangeArrowheads="1"/>
            </p:cNvSpPr>
            <p:nvPr/>
          </p:nvSpPr>
          <p:spPr bwMode="auto">
            <a:xfrm>
              <a:off x="1865" y="2376"/>
              <a:ext cx="7"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4" name="Rectangle 112">
              <a:extLst>
                <a:ext uri="{FF2B5EF4-FFF2-40B4-BE49-F238E27FC236}">
                  <a16:creationId xmlns:a16="http://schemas.microsoft.com/office/drawing/2014/main" id="{A15D07D0-6BD1-42A6-85F3-C0DEC1ACBD1F}"/>
                </a:ext>
              </a:extLst>
            </p:cNvPr>
            <p:cNvSpPr>
              <a:spLocks noChangeArrowheads="1"/>
            </p:cNvSpPr>
            <p:nvPr/>
          </p:nvSpPr>
          <p:spPr bwMode="auto">
            <a:xfrm>
              <a:off x="1882"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Rectangle 113">
              <a:extLst>
                <a:ext uri="{FF2B5EF4-FFF2-40B4-BE49-F238E27FC236}">
                  <a16:creationId xmlns:a16="http://schemas.microsoft.com/office/drawing/2014/main" id="{78025409-F7EE-47AA-BB8F-D66DEDCDABFF}"/>
                </a:ext>
              </a:extLst>
            </p:cNvPr>
            <p:cNvSpPr>
              <a:spLocks noChangeArrowheads="1"/>
            </p:cNvSpPr>
            <p:nvPr/>
          </p:nvSpPr>
          <p:spPr bwMode="auto">
            <a:xfrm>
              <a:off x="1900"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6" name="Rectangle 114">
              <a:extLst>
                <a:ext uri="{FF2B5EF4-FFF2-40B4-BE49-F238E27FC236}">
                  <a16:creationId xmlns:a16="http://schemas.microsoft.com/office/drawing/2014/main" id="{6643BF45-B08F-4191-A147-D0778A0A887E}"/>
                </a:ext>
              </a:extLst>
            </p:cNvPr>
            <p:cNvSpPr>
              <a:spLocks noChangeArrowheads="1"/>
            </p:cNvSpPr>
            <p:nvPr/>
          </p:nvSpPr>
          <p:spPr bwMode="auto">
            <a:xfrm>
              <a:off x="1917"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7" name="Rectangle 115">
              <a:extLst>
                <a:ext uri="{FF2B5EF4-FFF2-40B4-BE49-F238E27FC236}">
                  <a16:creationId xmlns:a16="http://schemas.microsoft.com/office/drawing/2014/main" id="{2372178B-9060-47C5-A05D-CEA36FAA8282}"/>
                </a:ext>
              </a:extLst>
            </p:cNvPr>
            <p:cNvSpPr>
              <a:spLocks noChangeArrowheads="1"/>
            </p:cNvSpPr>
            <p:nvPr/>
          </p:nvSpPr>
          <p:spPr bwMode="auto">
            <a:xfrm>
              <a:off x="1935"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8" name="Rectangle 116">
              <a:extLst>
                <a:ext uri="{FF2B5EF4-FFF2-40B4-BE49-F238E27FC236}">
                  <a16:creationId xmlns:a16="http://schemas.microsoft.com/office/drawing/2014/main" id="{D3987578-F518-413C-B25D-EAF06C79C291}"/>
                </a:ext>
              </a:extLst>
            </p:cNvPr>
            <p:cNvSpPr>
              <a:spLocks noChangeArrowheads="1"/>
            </p:cNvSpPr>
            <p:nvPr/>
          </p:nvSpPr>
          <p:spPr bwMode="auto">
            <a:xfrm>
              <a:off x="1953" y="2376"/>
              <a:ext cx="6"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9" name="Rectangle 117">
              <a:extLst>
                <a:ext uri="{FF2B5EF4-FFF2-40B4-BE49-F238E27FC236}">
                  <a16:creationId xmlns:a16="http://schemas.microsoft.com/office/drawing/2014/main" id="{183AB65B-CDA8-40C9-9661-1BD34345D60C}"/>
                </a:ext>
              </a:extLst>
            </p:cNvPr>
            <p:cNvSpPr>
              <a:spLocks noChangeArrowheads="1"/>
            </p:cNvSpPr>
            <p:nvPr/>
          </p:nvSpPr>
          <p:spPr bwMode="auto">
            <a:xfrm>
              <a:off x="1969"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0" name="Rectangle 118">
              <a:extLst>
                <a:ext uri="{FF2B5EF4-FFF2-40B4-BE49-F238E27FC236}">
                  <a16:creationId xmlns:a16="http://schemas.microsoft.com/office/drawing/2014/main" id="{72C1EF69-4F5E-456C-97DD-EB676A1BD33A}"/>
                </a:ext>
              </a:extLst>
            </p:cNvPr>
            <p:cNvSpPr>
              <a:spLocks noChangeArrowheads="1"/>
            </p:cNvSpPr>
            <p:nvPr/>
          </p:nvSpPr>
          <p:spPr bwMode="auto">
            <a:xfrm>
              <a:off x="1987"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1" name="Rectangle 119">
              <a:extLst>
                <a:ext uri="{FF2B5EF4-FFF2-40B4-BE49-F238E27FC236}">
                  <a16:creationId xmlns:a16="http://schemas.microsoft.com/office/drawing/2014/main" id="{5A029D19-A837-4E17-BAEE-D76D82AA2DD8}"/>
                </a:ext>
              </a:extLst>
            </p:cNvPr>
            <p:cNvSpPr>
              <a:spLocks noChangeArrowheads="1"/>
            </p:cNvSpPr>
            <p:nvPr/>
          </p:nvSpPr>
          <p:spPr bwMode="auto">
            <a:xfrm>
              <a:off x="2005" y="2376"/>
              <a:ext cx="7"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2" name="Rectangle 120">
              <a:extLst>
                <a:ext uri="{FF2B5EF4-FFF2-40B4-BE49-F238E27FC236}">
                  <a16:creationId xmlns:a16="http://schemas.microsoft.com/office/drawing/2014/main" id="{F251C694-3CB2-4EDC-8065-11A5DE5E48A4}"/>
                </a:ext>
              </a:extLst>
            </p:cNvPr>
            <p:cNvSpPr>
              <a:spLocks noChangeArrowheads="1"/>
            </p:cNvSpPr>
            <p:nvPr/>
          </p:nvSpPr>
          <p:spPr bwMode="auto">
            <a:xfrm>
              <a:off x="2022"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3" name="Rectangle 121">
              <a:extLst>
                <a:ext uri="{FF2B5EF4-FFF2-40B4-BE49-F238E27FC236}">
                  <a16:creationId xmlns:a16="http://schemas.microsoft.com/office/drawing/2014/main" id="{49AE3671-B81F-4693-B30D-370D4D163CBD}"/>
                </a:ext>
              </a:extLst>
            </p:cNvPr>
            <p:cNvSpPr>
              <a:spLocks noChangeArrowheads="1"/>
            </p:cNvSpPr>
            <p:nvPr/>
          </p:nvSpPr>
          <p:spPr bwMode="auto">
            <a:xfrm>
              <a:off x="2040"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4" name="Rectangle 122">
              <a:extLst>
                <a:ext uri="{FF2B5EF4-FFF2-40B4-BE49-F238E27FC236}">
                  <a16:creationId xmlns:a16="http://schemas.microsoft.com/office/drawing/2014/main" id="{DB5B50CE-EDBD-4E06-8804-5815AE77E0C9}"/>
                </a:ext>
              </a:extLst>
            </p:cNvPr>
            <p:cNvSpPr>
              <a:spLocks noChangeArrowheads="1"/>
            </p:cNvSpPr>
            <p:nvPr/>
          </p:nvSpPr>
          <p:spPr bwMode="auto">
            <a:xfrm>
              <a:off x="2057" y="2376"/>
              <a:ext cx="7"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5" name="Rectangle 123">
              <a:extLst>
                <a:ext uri="{FF2B5EF4-FFF2-40B4-BE49-F238E27FC236}">
                  <a16:creationId xmlns:a16="http://schemas.microsoft.com/office/drawing/2014/main" id="{D538FED5-1E56-4563-8CE4-7E05F5F92F0B}"/>
                </a:ext>
              </a:extLst>
            </p:cNvPr>
            <p:cNvSpPr>
              <a:spLocks noChangeArrowheads="1"/>
            </p:cNvSpPr>
            <p:nvPr/>
          </p:nvSpPr>
          <p:spPr bwMode="auto">
            <a:xfrm>
              <a:off x="2074"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6" name="Rectangle 124">
              <a:extLst>
                <a:ext uri="{FF2B5EF4-FFF2-40B4-BE49-F238E27FC236}">
                  <a16:creationId xmlns:a16="http://schemas.microsoft.com/office/drawing/2014/main" id="{AE5CB221-C8EE-483F-B98C-DC2678059A21}"/>
                </a:ext>
              </a:extLst>
            </p:cNvPr>
            <p:cNvSpPr>
              <a:spLocks noChangeArrowheads="1"/>
            </p:cNvSpPr>
            <p:nvPr/>
          </p:nvSpPr>
          <p:spPr bwMode="auto">
            <a:xfrm>
              <a:off x="2092"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7" name="Rectangle 125">
              <a:extLst>
                <a:ext uri="{FF2B5EF4-FFF2-40B4-BE49-F238E27FC236}">
                  <a16:creationId xmlns:a16="http://schemas.microsoft.com/office/drawing/2014/main" id="{F39FC488-01CA-4BBF-85BD-5A80C065D51E}"/>
                </a:ext>
              </a:extLst>
            </p:cNvPr>
            <p:cNvSpPr>
              <a:spLocks noChangeArrowheads="1"/>
            </p:cNvSpPr>
            <p:nvPr/>
          </p:nvSpPr>
          <p:spPr bwMode="auto">
            <a:xfrm>
              <a:off x="2110" y="2376"/>
              <a:ext cx="7"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8" name="Rectangle 126">
              <a:extLst>
                <a:ext uri="{FF2B5EF4-FFF2-40B4-BE49-F238E27FC236}">
                  <a16:creationId xmlns:a16="http://schemas.microsoft.com/office/drawing/2014/main" id="{DAE2B863-FC64-415A-B5DA-D899C69789D0}"/>
                </a:ext>
              </a:extLst>
            </p:cNvPr>
            <p:cNvSpPr>
              <a:spLocks noChangeArrowheads="1"/>
            </p:cNvSpPr>
            <p:nvPr/>
          </p:nvSpPr>
          <p:spPr bwMode="auto">
            <a:xfrm>
              <a:off x="2127"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9" name="Rectangle 127">
              <a:extLst>
                <a:ext uri="{FF2B5EF4-FFF2-40B4-BE49-F238E27FC236}">
                  <a16:creationId xmlns:a16="http://schemas.microsoft.com/office/drawing/2014/main" id="{3413F93A-56EA-4D1A-A71F-7BD7D86767EA}"/>
                </a:ext>
              </a:extLst>
            </p:cNvPr>
            <p:cNvSpPr>
              <a:spLocks noChangeArrowheads="1"/>
            </p:cNvSpPr>
            <p:nvPr/>
          </p:nvSpPr>
          <p:spPr bwMode="auto">
            <a:xfrm>
              <a:off x="2145" y="2376"/>
              <a:ext cx="7"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0" name="Rectangle 128">
              <a:extLst>
                <a:ext uri="{FF2B5EF4-FFF2-40B4-BE49-F238E27FC236}">
                  <a16:creationId xmlns:a16="http://schemas.microsoft.com/office/drawing/2014/main" id="{50ED3892-4F9D-49AC-AB26-1D7837C3B0C6}"/>
                </a:ext>
              </a:extLst>
            </p:cNvPr>
            <p:cNvSpPr>
              <a:spLocks noChangeArrowheads="1"/>
            </p:cNvSpPr>
            <p:nvPr/>
          </p:nvSpPr>
          <p:spPr bwMode="auto">
            <a:xfrm>
              <a:off x="2180" y="2369"/>
              <a:ext cx="388" cy="39"/>
            </a:xfrm>
            <a:prstGeom prst="rect">
              <a:avLst/>
            </a:prstGeom>
            <a:solidFill>
              <a:srgbClr val="D39B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1" name="Rectangle 129">
              <a:extLst>
                <a:ext uri="{FF2B5EF4-FFF2-40B4-BE49-F238E27FC236}">
                  <a16:creationId xmlns:a16="http://schemas.microsoft.com/office/drawing/2014/main" id="{23A7BD86-1E5A-4EF0-BEA3-90AB8F544611}"/>
                </a:ext>
              </a:extLst>
            </p:cNvPr>
            <p:cNvSpPr>
              <a:spLocks noChangeArrowheads="1"/>
            </p:cNvSpPr>
            <p:nvPr/>
          </p:nvSpPr>
          <p:spPr bwMode="auto">
            <a:xfrm>
              <a:off x="2187"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2" name="Rectangle 130">
              <a:extLst>
                <a:ext uri="{FF2B5EF4-FFF2-40B4-BE49-F238E27FC236}">
                  <a16:creationId xmlns:a16="http://schemas.microsoft.com/office/drawing/2014/main" id="{D04BECE3-FAE6-490E-81C6-70B114673214}"/>
                </a:ext>
              </a:extLst>
            </p:cNvPr>
            <p:cNvSpPr>
              <a:spLocks noChangeArrowheads="1"/>
            </p:cNvSpPr>
            <p:nvPr/>
          </p:nvSpPr>
          <p:spPr bwMode="auto">
            <a:xfrm>
              <a:off x="2205" y="2376"/>
              <a:ext cx="7"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3" name="Rectangle 131">
              <a:extLst>
                <a:ext uri="{FF2B5EF4-FFF2-40B4-BE49-F238E27FC236}">
                  <a16:creationId xmlns:a16="http://schemas.microsoft.com/office/drawing/2014/main" id="{B4818F82-7601-4F1D-9862-8FD90AA196BC}"/>
                </a:ext>
              </a:extLst>
            </p:cNvPr>
            <p:cNvSpPr>
              <a:spLocks noChangeArrowheads="1"/>
            </p:cNvSpPr>
            <p:nvPr/>
          </p:nvSpPr>
          <p:spPr bwMode="auto">
            <a:xfrm>
              <a:off x="2221"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4" name="Rectangle 132">
              <a:extLst>
                <a:ext uri="{FF2B5EF4-FFF2-40B4-BE49-F238E27FC236}">
                  <a16:creationId xmlns:a16="http://schemas.microsoft.com/office/drawing/2014/main" id="{CEE584BA-4184-4841-95A8-DB40A66A6043}"/>
                </a:ext>
              </a:extLst>
            </p:cNvPr>
            <p:cNvSpPr>
              <a:spLocks noChangeArrowheads="1"/>
            </p:cNvSpPr>
            <p:nvPr/>
          </p:nvSpPr>
          <p:spPr bwMode="auto">
            <a:xfrm>
              <a:off x="2239"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5" name="Rectangle 133">
              <a:extLst>
                <a:ext uri="{FF2B5EF4-FFF2-40B4-BE49-F238E27FC236}">
                  <a16:creationId xmlns:a16="http://schemas.microsoft.com/office/drawing/2014/main" id="{537D3C85-870E-4C79-8BBD-879222E1EF41}"/>
                </a:ext>
              </a:extLst>
            </p:cNvPr>
            <p:cNvSpPr>
              <a:spLocks noChangeArrowheads="1"/>
            </p:cNvSpPr>
            <p:nvPr/>
          </p:nvSpPr>
          <p:spPr bwMode="auto">
            <a:xfrm>
              <a:off x="2257" y="2376"/>
              <a:ext cx="7"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6" name="Rectangle 134">
              <a:extLst>
                <a:ext uri="{FF2B5EF4-FFF2-40B4-BE49-F238E27FC236}">
                  <a16:creationId xmlns:a16="http://schemas.microsoft.com/office/drawing/2014/main" id="{8B10A32E-48C4-4E51-A137-DB643B307A88}"/>
                </a:ext>
              </a:extLst>
            </p:cNvPr>
            <p:cNvSpPr>
              <a:spLocks noChangeArrowheads="1"/>
            </p:cNvSpPr>
            <p:nvPr/>
          </p:nvSpPr>
          <p:spPr bwMode="auto">
            <a:xfrm>
              <a:off x="2274"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 name="Rectangle 135">
              <a:extLst>
                <a:ext uri="{FF2B5EF4-FFF2-40B4-BE49-F238E27FC236}">
                  <a16:creationId xmlns:a16="http://schemas.microsoft.com/office/drawing/2014/main" id="{B525C575-3B88-463D-8A8A-A4A1C1DBAD8C}"/>
                </a:ext>
              </a:extLst>
            </p:cNvPr>
            <p:cNvSpPr>
              <a:spLocks noChangeArrowheads="1"/>
            </p:cNvSpPr>
            <p:nvPr/>
          </p:nvSpPr>
          <p:spPr bwMode="auto">
            <a:xfrm>
              <a:off x="2292"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 name="Rectangle 136">
              <a:extLst>
                <a:ext uri="{FF2B5EF4-FFF2-40B4-BE49-F238E27FC236}">
                  <a16:creationId xmlns:a16="http://schemas.microsoft.com/office/drawing/2014/main" id="{BD21307E-B0DC-4863-B592-37B9EAD82937}"/>
                </a:ext>
              </a:extLst>
            </p:cNvPr>
            <p:cNvSpPr>
              <a:spLocks noChangeArrowheads="1"/>
            </p:cNvSpPr>
            <p:nvPr/>
          </p:nvSpPr>
          <p:spPr bwMode="auto">
            <a:xfrm>
              <a:off x="2310" y="2376"/>
              <a:ext cx="6"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9" name="Rectangle 137">
              <a:extLst>
                <a:ext uri="{FF2B5EF4-FFF2-40B4-BE49-F238E27FC236}">
                  <a16:creationId xmlns:a16="http://schemas.microsoft.com/office/drawing/2014/main" id="{B9530E97-1DE9-4E1F-9730-1474CFDFC24E}"/>
                </a:ext>
              </a:extLst>
            </p:cNvPr>
            <p:cNvSpPr>
              <a:spLocks noChangeArrowheads="1"/>
            </p:cNvSpPr>
            <p:nvPr/>
          </p:nvSpPr>
          <p:spPr bwMode="auto">
            <a:xfrm>
              <a:off x="2326"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0" name="Rectangle 138">
              <a:extLst>
                <a:ext uri="{FF2B5EF4-FFF2-40B4-BE49-F238E27FC236}">
                  <a16:creationId xmlns:a16="http://schemas.microsoft.com/office/drawing/2014/main" id="{F740BEC3-C8F9-4531-9AD6-05C90D6419DD}"/>
                </a:ext>
              </a:extLst>
            </p:cNvPr>
            <p:cNvSpPr>
              <a:spLocks noChangeArrowheads="1"/>
            </p:cNvSpPr>
            <p:nvPr/>
          </p:nvSpPr>
          <p:spPr bwMode="auto">
            <a:xfrm>
              <a:off x="2344"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1" name="Rectangle 139">
              <a:extLst>
                <a:ext uri="{FF2B5EF4-FFF2-40B4-BE49-F238E27FC236}">
                  <a16:creationId xmlns:a16="http://schemas.microsoft.com/office/drawing/2014/main" id="{D02D7EB2-6684-46AA-93DB-E1DA974FB50E}"/>
                </a:ext>
              </a:extLst>
            </p:cNvPr>
            <p:cNvSpPr>
              <a:spLocks noChangeArrowheads="1"/>
            </p:cNvSpPr>
            <p:nvPr/>
          </p:nvSpPr>
          <p:spPr bwMode="auto">
            <a:xfrm>
              <a:off x="2362" y="2376"/>
              <a:ext cx="7"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2" name="Rectangle 140">
              <a:extLst>
                <a:ext uri="{FF2B5EF4-FFF2-40B4-BE49-F238E27FC236}">
                  <a16:creationId xmlns:a16="http://schemas.microsoft.com/office/drawing/2014/main" id="{E7840C4B-16B1-4244-BE9E-56F796BFC6C5}"/>
                </a:ext>
              </a:extLst>
            </p:cNvPr>
            <p:cNvSpPr>
              <a:spLocks noChangeArrowheads="1"/>
            </p:cNvSpPr>
            <p:nvPr/>
          </p:nvSpPr>
          <p:spPr bwMode="auto">
            <a:xfrm>
              <a:off x="2379"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3" name="Rectangle 141">
              <a:extLst>
                <a:ext uri="{FF2B5EF4-FFF2-40B4-BE49-F238E27FC236}">
                  <a16:creationId xmlns:a16="http://schemas.microsoft.com/office/drawing/2014/main" id="{C4B8EDEB-D223-4E30-A1B0-F4823E453268}"/>
                </a:ext>
              </a:extLst>
            </p:cNvPr>
            <p:cNvSpPr>
              <a:spLocks noChangeArrowheads="1"/>
            </p:cNvSpPr>
            <p:nvPr/>
          </p:nvSpPr>
          <p:spPr bwMode="auto">
            <a:xfrm>
              <a:off x="2397"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4" name="Rectangle 142">
              <a:extLst>
                <a:ext uri="{FF2B5EF4-FFF2-40B4-BE49-F238E27FC236}">
                  <a16:creationId xmlns:a16="http://schemas.microsoft.com/office/drawing/2014/main" id="{1A5ACD32-D9F7-4447-8315-B1C8675A2628}"/>
                </a:ext>
              </a:extLst>
            </p:cNvPr>
            <p:cNvSpPr>
              <a:spLocks noChangeArrowheads="1"/>
            </p:cNvSpPr>
            <p:nvPr/>
          </p:nvSpPr>
          <p:spPr bwMode="auto">
            <a:xfrm>
              <a:off x="2414" y="2376"/>
              <a:ext cx="7"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5" name="Rectangle 143">
              <a:extLst>
                <a:ext uri="{FF2B5EF4-FFF2-40B4-BE49-F238E27FC236}">
                  <a16:creationId xmlns:a16="http://schemas.microsoft.com/office/drawing/2014/main" id="{90A80A66-C18D-437F-82D6-A8D5107CB817}"/>
                </a:ext>
              </a:extLst>
            </p:cNvPr>
            <p:cNvSpPr>
              <a:spLocks noChangeArrowheads="1"/>
            </p:cNvSpPr>
            <p:nvPr/>
          </p:nvSpPr>
          <p:spPr bwMode="auto">
            <a:xfrm>
              <a:off x="2431"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6" name="Rectangle 144">
              <a:extLst>
                <a:ext uri="{FF2B5EF4-FFF2-40B4-BE49-F238E27FC236}">
                  <a16:creationId xmlns:a16="http://schemas.microsoft.com/office/drawing/2014/main" id="{F009E723-C12B-42FA-86BD-38CE1631694A}"/>
                </a:ext>
              </a:extLst>
            </p:cNvPr>
            <p:cNvSpPr>
              <a:spLocks noChangeArrowheads="1"/>
            </p:cNvSpPr>
            <p:nvPr/>
          </p:nvSpPr>
          <p:spPr bwMode="auto">
            <a:xfrm>
              <a:off x="2449"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7" name="Rectangle 145">
              <a:extLst>
                <a:ext uri="{FF2B5EF4-FFF2-40B4-BE49-F238E27FC236}">
                  <a16:creationId xmlns:a16="http://schemas.microsoft.com/office/drawing/2014/main" id="{62B83F3B-B37A-490F-BBFC-057EC305EA78}"/>
                </a:ext>
              </a:extLst>
            </p:cNvPr>
            <p:cNvSpPr>
              <a:spLocks noChangeArrowheads="1"/>
            </p:cNvSpPr>
            <p:nvPr/>
          </p:nvSpPr>
          <p:spPr bwMode="auto">
            <a:xfrm>
              <a:off x="2466"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8" name="Rectangle 146">
              <a:extLst>
                <a:ext uri="{FF2B5EF4-FFF2-40B4-BE49-F238E27FC236}">
                  <a16:creationId xmlns:a16="http://schemas.microsoft.com/office/drawing/2014/main" id="{690E32F3-05E1-423F-95EE-DC65ACA2FAFC}"/>
                </a:ext>
              </a:extLst>
            </p:cNvPr>
            <p:cNvSpPr>
              <a:spLocks noChangeArrowheads="1"/>
            </p:cNvSpPr>
            <p:nvPr/>
          </p:nvSpPr>
          <p:spPr bwMode="auto">
            <a:xfrm>
              <a:off x="2484"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9" name="Rectangle 147">
              <a:extLst>
                <a:ext uri="{FF2B5EF4-FFF2-40B4-BE49-F238E27FC236}">
                  <a16:creationId xmlns:a16="http://schemas.microsoft.com/office/drawing/2014/main" id="{65298306-0CC6-4F40-9402-D26B15F31C6B}"/>
                </a:ext>
              </a:extLst>
            </p:cNvPr>
            <p:cNvSpPr>
              <a:spLocks noChangeArrowheads="1"/>
            </p:cNvSpPr>
            <p:nvPr/>
          </p:nvSpPr>
          <p:spPr bwMode="auto">
            <a:xfrm>
              <a:off x="2501"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0" name="Rectangle 148">
              <a:extLst>
                <a:ext uri="{FF2B5EF4-FFF2-40B4-BE49-F238E27FC236}">
                  <a16:creationId xmlns:a16="http://schemas.microsoft.com/office/drawing/2014/main" id="{D8EBB781-CDD5-4439-8EB8-7FFC115422D2}"/>
                </a:ext>
              </a:extLst>
            </p:cNvPr>
            <p:cNvSpPr>
              <a:spLocks noChangeArrowheads="1"/>
            </p:cNvSpPr>
            <p:nvPr/>
          </p:nvSpPr>
          <p:spPr bwMode="auto">
            <a:xfrm>
              <a:off x="2518"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1" name="Rectangle 149">
              <a:extLst>
                <a:ext uri="{FF2B5EF4-FFF2-40B4-BE49-F238E27FC236}">
                  <a16:creationId xmlns:a16="http://schemas.microsoft.com/office/drawing/2014/main" id="{FCD1ECB9-206B-41D6-8228-EF93F4615737}"/>
                </a:ext>
              </a:extLst>
            </p:cNvPr>
            <p:cNvSpPr>
              <a:spLocks noChangeArrowheads="1"/>
            </p:cNvSpPr>
            <p:nvPr/>
          </p:nvSpPr>
          <p:spPr bwMode="auto">
            <a:xfrm>
              <a:off x="2536"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2" name="Rectangle 150">
              <a:extLst>
                <a:ext uri="{FF2B5EF4-FFF2-40B4-BE49-F238E27FC236}">
                  <a16:creationId xmlns:a16="http://schemas.microsoft.com/office/drawing/2014/main" id="{2F3DD7C4-6E6E-4600-AB8E-C0393961E0EE}"/>
                </a:ext>
              </a:extLst>
            </p:cNvPr>
            <p:cNvSpPr>
              <a:spLocks noChangeArrowheads="1"/>
            </p:cNvSpPr>
            <p:nvPr/>
          </p:nvSpPr>
          <p:spPr bwMode="auto">
            <a:xfrm>
              <a:off x="2554" y="2376"/>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3" name="Rectangle 151">
              <a:extLst>
                <a:ext uri="{FF2B5EF4-FFF2-40B4-BE49-F238E27FC236}">
                  <a16:creationId xmlns:a16="http://schemas.microsoft.com/office/drawing/2014/main" id="{0A65F00A-56B5-40F4-B528-08844806CDEF}"/>
                </a:ext>
              </a:extLst>
            </p:cNvPr>
            <p:cNvSpPr>
              <a:spLocks noChangeArrowheads="1"/>
            </p:cNvSpPr>
            <p:nvPr/>
          </p:nvSpPr>
          <p:spPr bwMode="auto">
            <a:xfrm>
              <a:off x="2026"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4" name="Rectangle 152">
              <a:extLst>
                <a:ext uri="{FF2B5EF4-FFF2-40B4-BE49-F238E27FC236}">
                  <a16:creationId xmlns:a16="http://schemas.microsoft.com/office/drawing/2014/main" id="{C6C67993-4688-44A2-B827-7EAFEEA715B8}"/>
                </a:ext>
              </a:extLst>
            </p:cNvPr>
            <p:cNvSpPr>
              <a:spLocks noChangeArrowheads="1"/>
            </p:cNvSpPr>
            <p:nvPr/>
          </p:nvSpPr>
          <p:spPr bwMode="auto">
            <a:xfrm>
              <a:off x="2044"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5" name="Rectangle 153">
              <a:extLst>
                <a:ext uri="{FF2B5EF4-FFF2-40B4-BE49-F238E27FC236}">
                  <a16:creationId xmlns:a16="http://schemas.microsoft.com/office/drawing/2014/main" id="{A722DA4E-4D97-4215-B0FA-2422E9085C55}"/>
                </a:ext>
              </a:extLst>
            </p:cNvPr>
            <p:cNvSpPr>
              <a:spLocks noChangeArrowheads="1"/>
            </p:cNvSpPr>
            <p:nvPr/>
          </p:nvSpPr>
          <p:spPr bwMode="auto">
            <a:xfrm>
              <a:off x="2061"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6" name="Rectangle 154">
              <a:extLst>
                <a:ext uri="{FF2B5EF4-FFF2-40B4-BE49-F238E27FC236}">
                  <a16:creationId xmlns:a16="http://schemas.microsoft.com/office/drawing/2014/main" id="{2C548CB3-91BC-4D1D-AD74-03ECBF840799}"/>
                </a:ext>
              </a:extLst>
            </p:cNvPr>
            <p:cNvSpPr>
              <a:spLocks noChangeArrowheads="1"/>
            </p:cNvSpPr>
            <p:nvPr/>
          </p:nvSpPr>
          <p:spPr bwMode="auto">
            <a:xfrm>
              <a:off x="2078"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7" name="Rectangle 155">
              <a:extLst>
                <a:ext uri="{FF2B5EF4-FFF2-40B4-BE49-F238E27FC236}">
                  <a16:creationId xmlns:a16="http://schemas.microsoft.com/office/drawing/2014/main" id="{1DEAA9FD-71BC-41C9-997D-940EC8B9BC6F}"/>
                </a:ext>
              </a:extLst>
            </p:cNvPr>
            <p:cNvSpPr>
              <a:spLocks noChangeArrowheads="1"/>
            </p:cNvSpPr>
            <p:nvPr/>
          </p:nvSpPr>
          <p:spPr bwMode="auto">
            <a:xfrm>
              <a:off x="2096"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8" name="Rectangle 156">
              <a:extLst>
                <a:ext uri="{FF2B5EF4-FFF2-40B4-BE49-F238E27FC236}">
                  <a16:creationId xmlns:a16="http://schemas.microsoft.com/office/drawing/2014/main" id="{144ABE7A-C56A-4627-8EA4-3CDB4DA424B2}"/>
                </a:ext>
              </a:extLst>
            </p:cNvPr>
            <p:cNvSpPr>
              <a:spLocks noChangeArrowheads="1"/>
            </p:cNvSpPr>
            <p:nvPr/>
          </p:nvSpPr>
          <p:spPr bwMode="auto">
            <a:xfrm>
              <a:off x="2113"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9" name="Rectangle 157">
              <a:extLst>
                <a:ext uri="{FF2B5EF4-FFF2-40B4-BE49-F238E27FC236}">
                  <a16:creationId xmlns:a16="http://schemas.microsoft.com/office/drawing/2014/main" id="{EEBB5F2B-852F-4AB7-8185-92FD21FD9E23}"/>
                </a:ext>
              </a:extLst>
            </p:cNvPr>
            <p:cNvSpPr>
              <a:spLocks noChangeArrowheads="1"/>
            </p:cNvSpPr>
            <p:nvPr/>
          </p:nvSpPr>
          <p:spPr bwMode="auto">
            <a:xfrm>
              <a:off x="2131"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0" name="Rectangle 158">
              <a:extLst>
                <a:ext uri="{FF2B5EF4-FFF2-40B4-BE49-F238E27FC236}">
                  <a16:creationId xmlns:a16="http://schemas.microsoft.com/office/drawing/2014/main" id="{116CAC63-2DB3-4EAE-AEE4-48D692249543}"/>
                </a:ext>
              </a:extLst>
            </p:cNvPr>
            <p:cNvSpPr>
              <a:spLocks noChangeArrowheads="1"/>
            </p:cNvSpPr>
            <p:nvPr/>
          </p:nvSpPr>
          <p:spPr bwMode="auto">
            <a:xfrm>
              <a:off x="2149"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1" name="Rectangle 159">
              <a:extLst>
                <a:ext uri="{FF2B5EF4-FFF2-40B4-BE49-F238E27FC236}">
                  <a16:creationId xmlns:a16="http://schemas.microsoft.com/office/drawing/2014/main" id="{1C63D8FC-74BF-40BA-9BCF-877AE8C52272}"/>
                </a:ext>
              </a:extLst>
            </p:cNvPr>
            <p:cNvSpPr>
              <a:spLocks noChangeArrowheads="1"/>
            </p:cNvSpPr>
            <p:nvPr/>
          </p:nvSpPr>
          <p:spPr bwMode="auto">
            <a:xfrm>
              <a:off x="2165"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2" name="Rectangle 160">
              <a:extLst>
                <a:ext uri="{FF2B5EF4-FFF2-40B4-BE49-F238E27FC236}">
                  <a16:creationId xmlns:a16="http://schemas.microsoft.com/office/drawing/2014/main" id="{5C96C674-8928-4AC5-8A45-9E2F189DBAB9}"/>
                </a:ext>
              </a:extLst>
            </p:cNvPr>
            <p:cNvSpPr>
              <a:spLocks noChangeArrowheads="1"/>
            </p:cNvSpPr>
            <p:nvPr/>
          </p:nvSpPr>
          <p:spPr bwMode="auto">
            <a:xfrm>
              <a:off x="2183"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3" name="Rectangle 161">
              <a:extLst>
                <a:ext uri="{FF2B5EF4-FFF2-40B4-BE49-F238E27FC236}">
                  <a16:creationId xmlns:a16="http://schemas.microsoft.com/office/drawing/2014/main" id="{B7D49D61-06B7-474F-A0E8-AC5FA2BB3FC9}"/>
                </a:ext>
              </a:extLst>
            </p:cNvPr>
            <p:cNvSpPr>
              <a:spLocks noChangeArrowheads="1"/>
            </p:cNvSpPr>
            <p:nvPr/>
          </p:nvSpPr>
          <p:spPr bwMode="auto">
            <a:xfrm>
              <a:off x="2201"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4" name="Rectangle 162">
              <a:extLst>
                <a:ext uri="{FF2B5EF4-FFF2-40B4-BE49-F238E27FC236}">
                  <a16:creationId xmlns:a16="http://schemas.microsoft.com/office/drawing/2014/main" id="{2905F52A-F892-4309-8D55-C5F9172FADBB}"/>
                </a:ext>
              </a:extLst>
            </p:cNvPr>
            <p:cNvSpPr>
              <a:spLocks noChangeArrowheads="1"/>
            </p:cNvSpPr>
            <p:nvPr/>
          </p:nvSpPr>
          <p:spPr bwMode="auto">
            <a:xfrm>
              <a:off x="2218"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5" name="Rectangle 163">
              <a:extLst>
                <a:ext uri="{FF2B5EF4-FFF2-40B4-BE49-F238E27FC236}">
                  <a16:creationId xmlns:a16="http://schemas.microsoft.com/office/drawing/2014/main" id="{B06E4014-99CA-46B0-B2BA-6840D06D477C}"/>
                </a:ext>
              </a:extLst>
            </p:cNvPr>
            <p:cNvSpPr>
              <a:spLocks noChangeArrowheads="1"/>
            </p:cNvSpPr>
            <p:nvPr/>
          </p:nvSpPr>
          <p:spPr bwMode="auto">
            <a:xfrm>
              <a:off x="2236"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6" name="Rectangle 164">
              <a:extLst>
                <a:ext uri="{FF2B5EF4-FFF2-40B4-BE49-F238E27FC236}">
                  <a16:creationId xmlns:a16="http://schemas.microsoft.com/office/drawing/2014/main" id="{AD41BF27-CD1B-4DBF-A937-3E79F22001A1}"/>
                </a:ext>
              </a:extLst>
            </p:cNvPr>
            <p:cNvSpPr>
              <a:spLocks noChangeArrowheads="1"/>
            </p:cNvSpPr>
            <p:nvPr/>
          </p:nvSpPr>
          <p:spPr bwMode="auto">
            <a:xfrm>
              <a:off x="2254" y="2435"/>
              <a:ext cx="7"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7" name="Rectangle 165">
              <a:extLst>
                <a:ext uri="{FF2B5EF4-FFF2-40B4-BE49-F238E27FC236}">
                  <a16:creationId xmlns:a16="http://schemas.microsoft.com/office/drawing/2014/main" id="{1B05E12A-2A53-48C8-B18D-565C22702440}"/>
                </a:ext>
              </a:extLst>
            </p:cNvPr>
            <p:cNvSpPr>
              <a:spLocks noChangeArrowheads="1"/>
            </p:cNvSpPr>
            <p:nvPr/>
          </p:nvSpPr>
          <p:spPr bwMode="auto">
            <a:xfrm>
              <a:off x="2270"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8" name="Rectangle 166">
              <a:extLst>
                <a:ext uri="{FF2B5EF4-FFF2-40B4-BE49-F238E27FC236}">
                  <a16:creationId xmlns:a16="http://schemas.microsoft.com/office/drawing/2014/main" id="{E0F390EC-A074-4268-B149-B3F14E0853F0}"/>
                </a:ext>
              </a:extLst>
            </p:cNvPr>
            <p:cNvSpPr>
              <a:spLocks noChangeArrowheads="1"/>
            </p:cNvSpPr>
            <p:nvPr/>
          </p:nvSpPr>
          <p:spPr bwMode="auto">
            <a:xfrm>
              <a:off x="2288"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9" name="Rectangle 167">
              <a:extLst>
                <a:ext uri="{FF2B5EF4-FFF2-40B4-BE49-F238E27FC236}">
                  <a16:creationId xmlns:a16="http://schemas.microsoft.com/office/drawing/2014/main" id="{D659BBFB-9EBE-4CC4-B70E-9EEDCBE2C600}"/>
                </a:ext>
              </a:extLst>
            </p:cNvPr>
            <p:cNvSpPr>
              <a:spLocks noChangeArrowheads="1"/>
            </p:cNvSpPr>
            <p:nvPr/>
          </p:nvSpPr>
          <p:spPr bwMode="auto">
            <a:xfrm>
              <a:off x="2306"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0" name="Rectangle 168">
              <a:extLst>
                <a:ext uri="{FF2B5EF4-FFF2-40B4-BE49-F238E27FC236}">
                  <a16:creationId xmlns:a16="http://schemas.microsoft.com/office/drawing/2014/main" id="{92419D96-2F11-46A1-9FDB-4BC6089D6EFB}"/>
                </a:ext>
              </a:extLst>
            </p:cNvPr>
            <p:cNvSpPr>
              <a:spLocks noChangeArrowheads="1"/>
            </p:cNvSpPr>
            <p:nvPr/>
          </p:nvSpPr>
          <p:spPr bwMode="auto">
            <a:xfrm>
              <a:off x="2323"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1" name="Rectangle 169">
              <a:extLst>
                <a:ext uri="{FF2B5EF4-FFF2-40B4-BE49-F238E27FC236}">
                  <a16:creationId xmlns:a16="http://schemas.microsoft.com/office/drawing/2014/main" id="{0816E1C0-F671-4BF3-AE29-74D787DE7C52}"/>
                </a:ext>
              </a:extLst>
            </p:cNvPr>
            <p:cNvSpPr>
              <a:spLocks noChangeArrowheads="1"/>
            </p:cNvSpPr>
            <p:nvPr/>
          </p:nvSpPr>
          <p:spPr bwMode="auto">
            <a:xfrm>
              <a:off x="2341"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2" name="Rectangle 170">
              <a:extLst>
                <a:ext uri="{FF2B5EF4-FFF2-40B4-BE49-F238E27FC236}">
                  <a16:creationId xmlns:a16="http://schemas.microsoft.com/office/drawing/2014/main" id="{5B8038B3-4FC9-4E2F-BC0B-B622CC559276}"/>
                </a:ext>
              </a:extLst>
            </p:cNvPr>
            <p:cNvSpPr>
              <a:spLocks noChangeArrowheads="1"/>
            </p:cNvSpPr>
            <p:nvPr/>
          </p:nvSpPr>
          <p:spPr bwMode="auto">
            <a:xfrm>
              <a:off x="2358" y="2435"/>
              <a:ext cx="7"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3" name="Rectangle 171">
              <a:extLst>
                <a:ext uri="{FF2B5EF4-FFF2-40B4-BE49-F238E27FC236}">
                  <a16:creationId xmlns:a16="http://schemas.microsoft.com/office/drawing/2014/main" id="{6BF0AE52-335F-4391-8C17-99143A1A7892}"/>
                </a:ext>
              </a:extLst>
            </p:cNvPr>
            <p:cNvSpPr>
              <a:spLocks noChangeArrowheads="1"/>
            </p:cNvSpPr>
            <p:nvPr/>
          </p:nvSpPr>
          <p:spPr bwMode="auto">
            <a:xfrm>
              <a:off x="2375"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4" name="Rectangle 172">
              <a:extLst>
                <a:ext uri="{FF2B5EF4-FFF2-40B4-BE49-F238E27FC236}">
                  <a16:creationId xmlns:a16="http://schemas.microsoft.com/office/drawing/2014/main" id="{6C990018-D6A7-4139-83A2-5896CC733A9C}"/>
                </a:ext>
              </a:extLst>
            </p:cNvPr>
            <p:cNvSpPr>
              <a:spLocks noChangeArrowheads="1"/>
            </p:cNvSpPr>
            <p:nvPr/>
          </p:nvSpPr>
          <p:spPr bwMode="auto">
            <a:xfrm>
              <a:off x="2393"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5" name="Rectangle 173">
              <a:extLst>
                <a:ext uri="{FF2B5EF4-FFF2-40B4-BE49-F238E27FC236}">
                  <a16:creationId xmlns:a16="http://schemas.microsoft.com/office/drawing/2014/main" id="{DBBF020A-133F-4B5B-934B-9A1174163484}"/>
                </a:ext>
              </a:extLst>
            </p:cNvPr>
            <p:cNvSpPr>
              <a:spLocks noChangeArrowheads="1"/>
            </p:cNvSpPr>
            <p:nvPr/>
          </p:nvSpPr>
          <p:spPr bwMode="auto">
            <a:xfrm>
              <a:off x="1853" y="2494"/>
              <a:ext cx="7"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6" name="Rectangle 174">
              <a:extLst>
                <a:ext uri="{FF2B5EF4-FFF2-40B4-BE49-F238E27FC236}">
                  <a16:creationId xmlns:a16="http://schemas.microsoft.com/office/drawing/2014/main" id="{895645E6-B567-479C-A9CB-5F6043E0F93F}"/>
                </a:ext>
              </a:extLst>
            </p:cNvPr>
            <p:cNvSpPr>
              <a:spLocks noChangeArrowheads="1"/>
            </p:cNvSpPr>
            <p:nvPr/>
          </p:nvSpPr>
          <p:spPr bwMode="auto">
            <a:xfrm>
              <a:off x="1870" y="2494"/>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7" name="Rectangle 175">
              <a:extLst>
                <a:ext uri="{FF2B5EF4-FFF2-40B4-BE49-F238E27FC236}">
                  <a16:creationId xmlns:a16="http://schemas.microsoft.com/office/drawing/2014/main" id="{0150466F-9AD0-4B62-A3F3-D9A69068E926}"/>
                </a:ext>
              </a:extLst>
            </p:cNvPr>
            <p:cNvSpPr>
              <a:spLocks noChangeArrowheads="1"/>
            </p:cNvSpPr>
            <p:nvPr/>
          </p:nvSpPr>
          <p:spPr bwMode="auto">
            <a:xfrm>
              <a:off x="1888" y="2494"/>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8" name="Rectangle 176">
              <a:extLst>
                <a:ext uri="{FF2B5EF4-FFF2-40B4-BE49-F238E27FC236}">
                  <a16:creationId xmlns:a16="http://schemas.microsoft.com/office/drawing/2014/main" id="{7A2781E6-3A37-48CB-A811-22C49B266DC9}"/>
                </a:ext>
              </a:extLst>
            </p:cNvPr>
            <p:cNvSpPr>
              <a:spLocks noChangeArrowheads="1"/>
            </p:cNvSpPr>
            <p:nvPr/>
          </p:nvSpPr>
          <p:spPr bwMode="auto">
            <a:xfrm>
              <a:off x="1906" y="2494"/>
              <a:ext cx="7"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9" name="Rectangle 177">
              <a:extLst>
                <a:ext uri="{FF2B5EF4-FFF2-40B4-BE49-F238E27FC236}">
                  <a16:creationId xmlns:a16="http://schemas.microsoft.com/office/drawing/2014/main" id="{A552A3E6-F5CB-495B-B66A-C12E604A2EE9}"/>
                </a:ext>
              </a:extLst>
            </p:cNvPr>
            <p:cNvSpPr>
              <a:spLocks noChangeArrowheads="1"/>
            </p:cNvSpPr>
            <p:nvPr/>
          </p:nvSpPr>
          <p:spPr bwMode="auto">
            <a:xfrm>
              <a:off x="1923" y="2494"/>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0" name="Rectangle 178">
              <a:extLst>
                <a:ext uri="{FF2B5EF4-FFF2-40B4-BE49-F238E27FC236}">
                  <a16:creationId xmlns:a16="http://schemas.microsoft.com/office/drawing/2014/main" id="{6E534BA9-9378-44C1-8D0C-26DFA19CAC68}"/>
                </a:ext>
              </a:extLst>
            </p:cNvPr>
            <p:cNvSpPr>
              <a:spLocks noChangeArrowheads="1"/>
            </p:cNvSpPr>
            <p:nvPr/>
          </p:nvSpPr>
          <p:spPr bwMode="auto">
            <a:xfrm>
              <a:off x="1940" y="2494"/>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1" name="Rectangle 179">
              <a:extLst>
                <a:ext uri="{FF2B5EF4-FFF2-40B4-BE49-F238E27FC236}">
                  <a16:creationId xmlns:a16="http://schemas.microsoft.com/office/drawing/2014/main" id="{A8679687-0983-45BA-9CDC-5C3306A40ADF}"/>
                </a:ext>
              </a:extLst>
            </p:cNvPr>
            <p:cNvSpPr>
              <a:spLocks noChangeArrowheads="1"/>
            </p:cNvSpPr>
            <p:nvPr/>
          </p:nvSpPr>
          <p:spPr bwMode="auto">
            <a:xfrm>
              <a:off x="1958" y="2494"/>
              <a:ext cx="7"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2" name="Rectangle 180">
              <a:extLst>
                <a:ext uri="{FF2B5EF4-FFF2-40B4-BE49-F238E27FC236}">
                  <a16:creationId xmlns:a16="http://schemas.microsoft.com/office/drawing/2014/main" id="{930E9AD6-68DF-49B3-BB8B-8B47EA86403C}"/>
                </a:ext>
              </a:extLst>
            </p:cNvPr>
            <p:cNvSpPr>
              <a:spLocks noChangeArrowheads="1"/>
            </p:cNvSpPr>
            <p:nvPr/>
          </p:nvSpPr>
          <p:spPr bwMode="auto">
            <a:xfrm>
              <a:off x="1975" y="2494"/>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3" name="Rectangle 181">
              <a:extLst>
                <a:ext uri="{FF2B5EF4-FFF2-40B4-BE49-F238E27FC236}">
                  <a16:creationId xmlns:a16="http://schemas.microsoft.com/office/drawing/2014/main" id="{B24F4F1F-D7D4-4FA7-B02F-9CE85C095459}"/>
                </a:ext>
              </a:extLst>
            </p:cNvPr>
            <p:cNvSpPr>
              <a:spLocks noChangeArrowheads="1"/>
            </p:cNvSpPr>
            <p:nvPr/>
          </p:nvSpPr>
          <p:spPr bwMode="auto">
            <a:xfrm>
              <a:off x="1993" y="2494"/>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4" name="Rectangle 182">
              <a:extLst>
                <a:ext uri="{FF2B5EF4-FFF2-40B4-BE49-F238E27FC236}">
                  <a16:creationId xmlns:a16="http://schemas.microsoft.com/office/drawing/2014/main" id="{331386B1-14BB-46A9-BBBD-9F7BDA2BAFFF}"/>
                </a:ext>
              </a:extLst>
            </p:cNvPr>
            <p:cNvSpPr>
              <a:spLocks noChangeArrowheads="1"/>
            </p:cNvSpPr>
            <p:nvPr/>
          </p:nvSpPr>
          <p:spPr bwMode="auto">
            <a:xfrm>
              <a:off x="2010" y="2494"/>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5" name="Rectangle 183">
              <a:extLst>
                <a:ext uri="{FF2B5EF4-FFF2-40B4-BE49-F238E27FC236}">
                  <a16:creationId xmlns:a16="http://schemas.microsoft.com/office/drawing/2014/main" id="{759E962B-1E45-4DA6-AA41-96969581E90A}"/>
                </a:ext>
              </a:extLst>
            </p:cNvPr>
            <p:cNvSpPr>
              <a:spLocks noChangeArrowheads="1"/>
            </p:cNvSpPr>
            <p:nvPr/>
          </p:nvSpPr>
          <p:spPr bwMode="auto">
            <a:xfrm>
              <a:off x="2027" y="2494"/>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6" name="Rectangle 184">
              <a:extLst>
                <a:ext uri="{FF2B5EF4-FFF2-40B4-BE49-F238E27FC236}">
                  <a16:creationId xmlns:a16="http://schemas.microsoft.com/office/drawing/2014/main" id="{E84E75FB-51FB-4CBA-962E-DBE4AD1607A7}"/>
                </a:ext>
              </a:extLst>
            </p:cNvPr>
            <p:cNvSpPr>
              <a:spLocks noChangeArrowheads="1"/>
            </p:cNvSpPr>
            <p:nvPr/>
          </p:nvSpPr>
          <p:spPr bwMode="auto">
            <a:xfrm>
              <a:off x="2045" y="2494"/>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7" name="Rectangle 185">
              <a:extLst>
                <a:ext uri="{FF2B5EF4-FFF2-40B4-BE49-F238E27FC236}">
                  <a16:creationId xmlns:a16="http://schemas.microsoft.com/office/drawing/2014/main" id="{0F8439E1-6C0E-4E54-AE4C-A5E1EDA44E58}"/>
                </a:ext>
              </a:extLst>
            </p:cNvPr>
            <p:cNvSpPr>
              <a:spLocks noChangeArrowheads="1"/>
            </p:cNvSpPr>
            <p:nvPr/>
          </p:nvSpPr>
          <p:spPr bwMode="auto">
            <a:xfrm>
              <a:off x="2062" y="2494"/>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8" name="Rectangle 186">
              <a:extLst>
                <a:ext uri="{FF2B5EF4-FFF2-40B4-BE49-F238E27FC236}">
                  <a16:creationId xmlns:a16="http://schemas.microsoft.com/office/drawing/2014/main" id="{277C7CA1-E16A-49E4-A5DA-63D97D6AC6D7}"/>
                </a:ext>
              </a:extLst>
            </p:cNvPr>
            <p:cNvSpPr>
              <a:spLocks noChangeArrowheads="1"/>
            </p:cNvSpPr>
            <p:nvPr/>
          </p:nvSpPr>
          <p:spPr bwMode="auto">
            <a:xfrm>
              <a:off x="2080" y="2494"/>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Rectangle 187">
              <a:extLst>
                <a:ext uri="{FF2B5EF4-FFF2-40B4-BE49-F238E27FC236}">
                  <a16:creationId xmlns:a16="http://schemas.microsoft.com/office/drawing/2014/main" id="{BFF29804-2D5D-47FE-B113-627A673174B7}"/>
                </a:ext>
              </a:extLst>
            </p:cNvPr>
            <p:cNvSpPr>
              <a:spLocks noChangeArrowheads="1"/>
            </p:cNvSpPr>
            <p:nvPr/>
          </p:nvSpPr>
          <p:spPr bwMode="auto">
            <a:xfrm>
              <a:off x="2098" y="2494"/>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0" name="Rectangle 188">
              <a:extLst>
                <a:ext uri="{FF2B5EF4-FFF2-40B4-BE49-F238E27FC236}">
                  <a16:creationId xmlns:a16="http://schemas.microsoft.com/office/drawing/2014/main" id="{6C2F8FA9-883A-4C69-AEA1-B98FDE26B125}"/>
                </a:ext>
              </a:extLst>
            </p:cNvPr>
            <p:cNvSpPr>
              <a:spLocks noChangeArrowheads="1"/>
            </p:cNvSpPr>
            <p:nvPr/>
          </p:nvSpPr>
          <p:spPr bwMode="auto">
            <a:xfrm>
              <a:off x="2115" y="2494"/>
              <a:ext cx="7"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1" name="Rectangle 189">
              <a:extLst>
                <a:ext uri="{FF2B5EF4-FFF2-40B4-BE49-F238E27FC236}">
                  <a16:creationId xmlns:a16="http://schemas.microsoft.com/office/drawing/2014/main" id="{6DBA8898-61FD-4FB3-BB37-7E004700AE00}"/>
                </a:ext>
              </a:extLst>
            </p:cNvPr>
            <p:cNvSpPr>
              <a:spLocks noChangeArrowheads="1"/>
            </p:cNvSpPr>
            <p:nvPr/>
          </p:nvSpPr>
          <p:spPr bwMode="auto">
            <a:xfrm>
              <a:off x="2132" y="2494"/>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2" name="Rectangle 190">
              <a:extLst>
                <a:ext uri="{FF2B5EF4-FFF2-40B4-BE49-F238E27FC236}">
                  <a16:creationId xmlns:a16="http://schemas.microsoft.com/office/drawing/2014/main" id="{2AA829A2-EB4F-400E-9C0E-B0E10DC11E55}"/>
                </a:ext>
              </a:extLst>
            </p:cNvPr>
            <p:cNvSpPr>
              <a:spLocks noChangeArrowheads="1"/>
            </p:cNvSpPr>
            <p:nvPr/>
          </p:nvSpPr>
          <p:spPr bwMode="auto">
            <a:xfrm>
              <a:off x="2150" y="2494"/>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3" name="Rectangle 191">
              <a:extLst>
                <a:ext uri="{FF2B5EF4-FFF2-40B4-BE49-F238E27FC236}">
                  <a16:creationId xmlns:a16="http://schemas.microsoft.com/office/drawing/2014/main" id="{C4FDEF3F-1ECE-4330-A905-E12D579EF840}"/>
                </a:ext>
              </a:extLst>
            </p:cNvPr>
            <p:cNvSpPr>
              <a:spLocks noChangeArrowheads="1"/>
            </p:cNvSpPr>
            <p:nvPr/>
          </p:nvSpPr>
          <p:spPr bwMode="auto">
            <a:xfrm>
              <a:off x="2167" y="2494"/>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4" name="Rectangle 192">
              <a:extLst>
                <a:ext uri="{FF2B5EF4-FFF2-40B4-BE49-F238E27FC236}">
                  <a16:creationId xmlns:a16="http://schemas.microsoft.com/office/drawing/2014/main" id="{EFD88419-28DA-4A25-9FB3-336CE01A26B5}"/>
                </a:ext>
              </a:extLst>
            </p:cNvPr>
            <p:cNvSpPr>
              <a:spLocks noChangeArrowheads="1"/>
            </p:cNvSpPr>
            <p:nvPr/>
          </p:nvSpPr>
          <p:spPr bwMode="auto">
            <a:xfrm>
              <a:off x="2185" y="2494"/>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5" name="Rectangle 193">
              <a:extLst>
                <a:ext uri="{FF2B5EF4-FFF2-40B4-BE49-F238E27FC236}">
                  <a16:creationId xmlns:a16="http://schemas.microsoft.com/office/drawing/2014/main" id="{381F776F-F66C-4DAF-ABE2-2AB08E4976DD}"/>
                </a:ext>
              </a:extLst>
            </p:cNvPr>
            <p:cNvSpPr>
              <a:spLocks noChangeArrowheads="1"/>
            </p:cNvSpPr>
            <p:nvPr/>
          </p:nvSpPr>
          <p:spPr bwMode="auto">
            <a:xfrm>
              <a:off x="2203" y="2494"/>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6" name="Rectangle 194">
              <a:extLst>
                <a:ext uri="{FF2B5EF4-FFF2-40B4-BE49-F238E27FC236}">
                  <a16:creationId xmlns:a16="http://schemas.microsoft.com/office/drawing/2014/main" id="{7A5D9B18-A33F-42FB-AD1F-7E22C7976E13}"/>
                </a:ext>
              </a:extLst>
            </p:cNvPr>
            <p:cNvSpPr>
              <a:spLocks noChangeArrowheads="1"/>
            </p:cNvSpPr>
            <p:nvPr/>
          </p:nvSpPr>
          <p:spPr bwMode="auto">
            <a:xfrm>
              <a:off x="2219" y="2494"/>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7" name="Rectangle 195">
              <a:extLst>
                <a:ext uri="{FF2B5EF4-FFF2-40B4-BE49-F238E27FC236}">
                  <a16:creationId xmlns:a16="http://schemas.microsoft.com/office/drawing/2014/main" id="{DCF2CED8-FE02-4EB2-A5E7-AEC49FE1BF7B}"/>
                </a:ext>
              </a:extLst>
            </p:cNvPr>
            <p:cNvSpPr>
              <a:spLocks noChangeArrowheads="1"/>
            </p:cNvSpPr>
            <p:nvPr/>
          </p:nvSpPr>
          <p:spPr bwMode="auto">
            <a:xfrm>
              <a:off x="1604"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8" name="Rectangle 196">
              <a:extLst>
                <a:ext uri="{FF2B5EF4-FFF2-40B4-BE49-F238E27FC236}">
                  <a16:creationId xmlns:a16="http://schemas.microsoft.com/office/drawing/2014/main" id="{8595966E-807B-49FF-90B5-0A2A7E211B18}"/>
                </a:ext>
              </a:extLst>
            </p:cNvPr>
            <p:cNvSpPr>
              <a:spLocks noChangeArrowheads="1"/>
            </p:cNvSpPr>
            <p:nvPr/>
          </p:nvSpPr>
          <p:spPr bwMode="auto">
            <a:xfrm>
              <a:off x="1622"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9" name="Rectangle 197">
              <a:extLst>
                <a:ext uri="{FF2B5EF4-FFF2-40B4-BE49-F238E27FC236}">
                  <a16:creationId xmlns:a16="http://schemas.microsoft.com/office/drawing/2014/main" id="{0E7E3810-E697-4868-BE59-5243C488EF94}"/>
                </a:ext>
              </a:extLst>
            </p:cNvPr>
            <p:cNvSpPr>
              <a:spLocks noChangeArrowheads="1"/>
            </p:cNvSpPr>
            <p:nvPr/>
          </p:nvSpPr>
          <p:spPr bwMode="auto">
            <a:xfrm>
              <a:off x="1639"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0" name="Rectangle 198">
              <a:extLst>
                <a:ext uri="{FF2B5EF4-FFF2-40B4-BE49-F238E27FC236}">
                  <a16:creationId xmlns:a16="http://schemas.microsoft.com/office/drawing/2014/main" id="{1E5CE11F-8C37-43B5-BF7E-03F425554AED}"/>
                </a:ext>
              </a:extLst>
            </p:cNvPr>
            <p:cNvSpPr>
              <a:spLocks noChangeArrowheads="1"/>
            </p:cNvSpPr>
            <p:nvPr/>
          </p:nvSpPr>
          <p:spPr bwMode="auto">
            <a:xfrm>
              <a:off x="1656"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1" name="Rectangle 199">
              <a:extLst>
                <a:ext uri="{FF2B5EF4-FFF2-40B4-BE49-F238E27FC236}">
                  <a16:creationId xmlns:a16="http://schemas.microsoft.com/office/drawing/2014/main" id="{90CE5823-EC3E-450D-B7C8-311E6A061295}"/>
                </a:ext>
              </a:extLst>
            </p:cNvPr>
            <p:cNvSpPr>
              <a:spLocks noChangeArrowheads="1"/>
            </p:cNvSpPr>
            <p:nvPr/>
          </p:nvSpPr>
          <p:spPr bwMode="auto">
            <a:xfrm>
              <a:off x="1674"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2" name="Rectangle 200">
              <a:extLst>
                <a:ext uri="{FF2B5EF4-FFF2-40B4-BE49-F238E27FC236}">
                  <a16:creationId xmlns:a16="http://schemas.microsoft.com/office/drawing/2014/main" id="{F26A7579-5C93-4861-B234-CA942153CE43}"/>
                </a:ext>
              </a:extLst>
            </p:cNvPr>
            <p:cNvSpPr>
              <a:spLocks noChangeArrowheads="1"/>
            </p:cNvSpPr>
            <p:nvPr/>
          </p:nvSpPr>
          <p:spPr bwMode="auto">
            <a:xfrm>
              <a:off x="1692"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3" name="Rectangle 201">
              <a:extLst>
                <a:ext uri="{FF2B5EF4-FFF2-40B4-BE49-F238E27FC236}">
                  <a16:creationId xmlns:a16="http://schemas.microsoft.com/office/drawing/2014/main" id="{24D6B206-0D1B-4411-9443-9DA3806188B6}"/>
                </a:ext>
              </a:extLst>
            </p:cNvPr>
            <p:cNvSpPr>
              <a:spLocks noChangeArrowheads="1"/>
            </p:cNvSpPr>
            <p:nvPr/>
          </p:nvSpPr>
          <p:spPr bwMode="auto">
            <a:xfrm>
              <a:off x="1709"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4" name="Rectangle 202">
              <a:extLst>
                <a:ext uri="{FF2B5EF4-FFF2-40B4-BE49-F238E27FC236}">
                  <a16:creationId xmlns:a16="http://schemas.microsoft.com/office/drawing/2014/main" id="{232226DF-BE93-410A-8507-142326C42B4B}"/>
                </a:ext>
              </a:extLst>
            </p:cNvPr>
            <p:cNvSpPr>
              <a:spLocks noChangeArrowheads="1"/>
            </p:cNvSpPr>
            <p:nvPr/>
          </p:nvSpPr>
          <p:spPr bwMode="auto">
            <a:xfrm>
              <a:off x="1727" y="2435"/>
              <a:ext cx="7"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5" name="Rectangle 203">
              <a:extLst>
                <a:ext uri="{FF2B5EF4-FFF2-40B4-BE49-F238E27FC236}">
                  <a16:creationId xmlns:a16="http://schemas.microsoft.com/office/drawing/2014/main" id="{3F2465D9-5E30-4671-99D6-A529A166918B}"/>
                </a:ext>
              </a:extLst>
            </p:cNvPr>
            <p:cNvSpPr>
              <a:spLocks noChangeArrowheads="1"/>
            </p:cNvSpPr>
            <p:nvPr/>
          </p:nvSpPr>
          <p:spPr bwMode="auto">
            <a:xfrm>
              <a:off x="1744"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6" name="Rectangle 204">
              <a:extLst>
                <a:ext uri="{FF2B5EF4-FFF2-40B4-BE49-F238E27FC236}">
                  <a16:creationId xmlns:a16="http://schemas.microsoft.com/office/drawing/2014/main" id="{21913C78-6437-4A4C-8B16-F3C6FA1AC068}"/>
                </a:ext>
              </a:extLst>
            </p:cNvPr>
            <p:cNvSpPr>
              <a:spLocks noChangeArrowheads="1"/>
            </p:cNvSpPr>
            <p:nvPr/>
          </p:nvSpPr>
          <p:spPr bwMode="auto">
            <a:xfrm>
              <a:off x="1761" y="2435"/>
              <a:ext cx="8" cy="23"/>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11" name="Rectangle 206">
            <a:extLst>
              <a:ext uri="{FF2B5EF4-FFF2-40B4-BE49-F238E27FC236}">
                <a16:creationId xmlns:a16="http://schemas.microsoft.com/office/drawing/2014/main" id="{EA0430A2-D38D-452D-98CE-F1A855F8DA7C}"/>
              </a:ext>
            </a:extLst>
          </p:cNvPr>
          <p:cNvSpPr>
            <a:spLocks noChangeArrowheads="1"/>
          </p:cNvSpPr>
          <p:nvPr/>
        </p:nvSpPr>
        <p:spPr bwMode="auto">
          <a:xfrm>
            <a:off x="3220243" y="4340046"/>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Rectangle 207">
            <a:extLst>
              <a:ext uri="{FF2B5EF4-FFF2-40B4-BE49-F238E27FC236}">
                <a16:creationId xmlns:a16="http://schemas.microsoft.com/office/drawing/2014/main" id="{99F7D7BD-19D6-47EC-AFC9-225DBECA2C6D}"/>
              </a:ext>
            </a:extLst>
          </p:cNvPr>
          <p:cNvSpPr>
            <a:spLocks noChangeArrowheads="1"/>
          </p:cNvSpPr>
          <p:nvPr/>
        </p:nvSpPr>
        <p:spPr bwMode="auto">
          <a:xfrm>
            <a:off x="3252845" y="4340046"/>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Rectangle 208">
            <a:extLst>
              <a:ext uri="{FF2B5EF4-FFF2-40B4-BE49-F238E27FC236}">
                <a16:creationId xmlns:a16="http://schemas.microsoft.com/office/drawing/2014/main" id="{7317B9BE-B80D-4767-9A28-E9532122D30B}"/>
              </a:ext>
            </a:extLst>
          </p:cNvPr>
          <p:cNvSpPr>
            <a:spLocks noChangeArrowheads="1"/>
          </p:cNvSpPr>
          <p:nvPr/>
        </p:nvSpPr>
        <p:spPr bwMode="auto">
          <a:xfrm>
            <a:off x="3283634" y="4340046"/>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209">
            <a:extLst>
              <a:ext uri="{FF2B5EF4-FFF2-40B4-BE49-F238E27FC236}">
                <a16:creationId xmlns:a16="http://schemas.microsoft.com/office/drawing/2014/main" id="{B2C295EE-5F8D-42A6-A6BB-90D46F58AF9D}"/>
              </a:ext>
            </a:extLst>
          </p:cNvPr>
          <p:cNvSpPr>
            <a:spLocks noChangeArrowheads="1"/>
          </p:cNvSpPr>
          <p:nvPr/>
        </p:nvSpPr>
        <p:spPr bwMode="auto">
          <a:xfrm>
            <a:off x="3314424" y="4340046"/>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210">
            <a:extLst>
              <a:ext uri="{FF2B5EF4-FFF2-40B4-BE49-F238E27FC236}">
                <a16:creationId xmlns:a16="http://schemas.microsoft.com/office/drawing/2014/main" id="{14754F46-6F15-45B1-B0A1-FA5812340A60}"/>
              </a:ext>
            </a:extLst>
          </p:cNvPr>
          <p:cNvSpPr>
            <a:spLocks noChangeArrowheads="1"/>
          </p:cNvSpPr>
          <p:nvPr/>
        </p:nvSpPr>
        <p:spPr bwMode="auto">
          <a:xfrm>
            <a:off x="3347025" y="4340046"/>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211">
            <a:extLst>
              <a:ext uri="{FF2B5EF4-FFF2-40B4-BE49-F238E27FC236}">
                <a16:creationId xmlns:a16="http://schemas.microsoft.com/office/drawing/2014/main" id="{361AC85C-C91D-434C-A4EA-809D648285C4}"/>
              </a:ext>
            </a:extLst>
          </p:cNvPr>
          <p:cNvSpPr>
            <a:spLocks noChangeArrowheads="1"/>
          </p:cNvSpPr>
          <p:nvPr/>
        </p:nvSpPr>
        <p:spPr bwMode="auto">
          <a:xfrm>
            <a:off x="3377815" y="4340046"/>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212">
            <a:extLst>
              <a:ext uri="{FF2B5EF4-FFF2-40B4-BE49-F238E27FC236}">
                <a16:creationId xmlns:a16="http://schemas.microsoft.com/office/drawing/2014/main" id="{FBF0B6B8-5CBE-4293-B501-6149B233245D}"/>
              </a:ext>
            </a:extLst>
          </p:cNvPr>
          <p:cNvSpPr>
            <a:spLocks noChangeArrowheads="1"/>
          </p:cNvSpPr>
          <p:nvPr/>
        </p:nvSpPr>
        <p:spPr bwMode="auto">
          <a:xfrm>
            <a:off x="3410416" y="4340046"/>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213">
            <a:extLst>
              <a:ext uri="{FF2B5EF4-FFF2-40B4-BE49-F238E27FC236}">
                <a16:creationId xmlns:a16="http://schemas.microsoft.com/office/drawing/2014/main" id="{43B02E49-7B25-4932-AAF3-FCA9DFDAB11F}"/>
              </a:ext>
            </a:extLst>
          </p:cNvPr>
          <p:cNvSpPr>
            <a:spLocks noChangeArrowheads="1"/>
          </p:cNvSpPr>
          <p:nvPr/>
        </p:nvSpPr>
        <p:spPr bwMode="auto">
          <a:xfrm>
            <a:off x="3443016" y="4340046"/>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214">
            <a:extLst>
              <a:ext uri="{FF2B5EF4-FFF2-40B4-BE49-F238E27FC236}">
                <a16:creationId xmlns:a16="http://schemas.microsoft.com/office/drawing/2014/main" id="{80E5FFDA-74BC-4DA5-BAE9-9E1F9BDEFC96}"/>
              </a:ext>
            </a:extLst>
          </p:cNvPr>
          <p:cNvSpPr>
            <a:spLocks noChangeArrowheads="1"/>
          </p:cNvSpPr>
          <p:nvPr/>
        </p:nvSpPr>
        <p:spPr bwMode="auto">
          <a:xfrm>
            <a:off x="3471995" y="4340046"/>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215">
            <a:extLst>
              <a:ext uri="{FF2B5EF4-FFF2-40B4-BE49-F238E27FC236}">
                <a16:creationId xmlns:a16="http://schemas.microsoft.com/office/drawing/2014/main" id="{848A7EA9-76A7-4E4E-A9E9-9463041407DF}"/>
              </a:ext>
            </a:extLst>
          </p:cNvPr>
          <p:cNvSpPr>
            <a:spLocks noChangeArrowheads="1"/>
          </p:cNvSpPr>
          <p:nvPr/>
        </p:nvSpPr>
        <p:spPr bwMode="auto">
          <a:xfrm>
            <a:off x="3504596" y="4340046"/>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216">
            <a:extLst>
              <a:ext uri="{FF2B5EF4-FFF2-40B4-BE49-F238E27FC236}">
                <a16:creationId xmlns:a16="http://schemas.microsoft.com/office/drawing/2014/main" id="{72EB2A67-F9D0-42D6-B21A-C59C5FCCA4A5}"/>
              </a:ext>
            </a:extLst>
          </p:cNvPr>
          <p:cNvSpPr>
            <a:spLocks noChangeArrowheads="1"/>
          </p:cNvSpPr>
          <p:nvPr/>
        </p:nvSpPr>
        <p:spPr bwMode="auto">
          <a:xfrm>
            <a:off x="3537197" y="4340046"/>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217">
            <a:extLst>
              <a:ext uri="{FF2B5EF4-FFF2-40B4-BE49-F238E27FC236}">
                <a16:creationId xmlns:a16="http://schemas.microsoft.com/office/drawing/2014/main" id="{AE7495A7-029D-462F-895C-B24B3AD684E1}"/>
              </a:ext>
            </a:extLst>
          </p:cNvPr>
          <p:cNvSpPr>
            <a:spLocks noChangeArrowheads="1"/>
          </p:cNvSpPr>
          <p:nvPr/>
        </p:nvSpPr>
        <p:spPr bwMode="auto">
          <a:xfrm>
            <a:off x="3567986" y="4340046"/>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218">
            <a:extLst>
              <a:ext uri="{FF2B5EF4-FFF2-40B4-BE49-F238E27FC236}">
                <a16:creationId xmlns:a16="http://schemas.microsoft.com/office/drawing/2014/main" id="{BCDB1405-DF06-4C26-BBD0-0F99D4450361}"/>
              </a:ext>
            </a:extLst>
          </p:cNvPr>
          <p:cNvSpPr>
            <a:spLocks noChangeArrowheads="1"/>
          </p:cNvSpPr>
          <p:nvPr/>
        </p:nvSpPr>
        <p:spPr bwMode="auto">
          <a:xfrm>
            <a:off x="3341592" y="4656212"/>
            <a:ext cx="591164" cy="62807"/>
          </a:xfrm>
          <a:prstGeom prst="rect">
            <a:avLst/>
          </a:prstGeom>
          <a:solidFill>
            <a:srgbClr val="D39B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Rectangle 219">
            <a:extLst>
              <a:ext uri="{FF2B5EF4-FFF2-40B4-BE49-F238E27FC236}">
                <a16:creationId xmlns:a16="http://schemas.microsoft.com/office/drawing/2014/main" id="{61D03A12-94AE-4D96-B52E-7A38B21992FB}"/>
              </a:ext>
            </a:extLst>
          </p:cNvPr>
          <p:cNvSpPr>
            <a:spLocks noChangeArrowheads="1"/>
          </p:cNvSpPr>
          <p:nvPr/>
        </p:nvSpPr>
        <p:spPr bwMode="auto">
          <a:xfrm>
            <a:off x="3654922" y="4550963"/>
            <a:ext cx="592687" cy="61197"/>
          </a:xfrm>
          <a:prstGeom prst="rect">
            <a:avLst/>
          </a:prstGeom>
          <a:solidFill>
            <a:srgbClr val="D39B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Rectangle 220">
            <a:extLst>
              <a:ext uri="{FF2B5EF4-FFF2-40B4-BE49-F238E27FC236}">
                <a16:creationId xmlns:a16="http://schemas.microsoft.com/office/drawing/2014/main" id="{C9024AD3-9336-4FDC-A174-CA5BA18ECEBE}"/>
              </a:ext>
            </a:extLst>
          </p:cNvPr>
          <p:cNvSpPr>
            <a:spLocks noChangeArrowheads="1"/>
          </p:cNvSpPr>
          <p:nvPr/>
        </p:nvSpPr>
        <p:spPr bwMode="auto">
          <a:xfrm>
            <a:off x="3667600"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Rectangle 221">
            <a:extLst>
              <a:ext uri="{FF2B5EF4-FFF2-40B4-BE49-F238E27FC236}">
                <a16:creationId xmlns:a16="http://schemas.microsoft.com/office/drawing/2014/main" id="{62B2423A-66AF-4CAA-9982-C261CB623A10}"/>
              </a:ext>
            </a:extLst>
          </p:cNvPr>
          <p:cNvSpPr>
            <a:spLocks noChangeArrowheads="1"/>
          </p:cNvSpPr>
          <p:nvPr/>
        </p:nvSpPr>
        <p:spPr bwMode="auto">
          <a:xfrm>
            <a:off x="3700201"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Rectangle 222">
            <a:extLst>
              <a:ext uri="{FF2B5EF4-FFF2-40B4-BE49-F238E27FC236}">
                <a16:creationId xmlns:a16="http://schemas.microsoft.com/office/drawing/2014/main" id="{B5CBDC0E-F0FC-4C7E-B4F3-B840F3E0D81C}"/>
              </a:ext>
            </a:extLst>
          </p:cNvPr>
          <p:cNvSpPr>
            <a:spLocks noChangeArrowheads="1"/>
          </p:cNvSpPr>
          <p:nvPr/>
        </p:nvSpPr>
        <p:spPr bwMode="auto">
          <a:xfrm>
            <a:off x="3730991"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Rectangle 223">
            <a:extLst>
              <a:ext uri="{FF2B5EF4-FFF2-40B4-BE49-F238E27FC236}">
                <a16:creationId xmlns:a16="http://schemas.microsoft.com/office/drawing/2014/main" id="{85D5B20E-B366-40C1-8DBC-5E6FE18EF981}"/>
              </a:ext>
            </a:extLst>
          </p:cNvPr>
          <p:cNvSpPr>
            <a:spLocks noChangeArrowheads="1"/>
          </p:cNvSpPr>
          <p:nvPr/>
        </p:nvSpPr>
        <p:spPr bwMode="auto">
          <a:xfrm>
            <a:off x="3761780"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224">
            <a:extLst>
              <a:ext uri="{FF2B5EF4-FFF2-40B4-BE49-F238E27FC236}">
                <a16:creationId xmlns:a16="http://schemas.microsoft.com/office/drawing/2014/main" id="{D33ED79C-40BB-466A-BD5D-6FDACAB64BEC}"/>
              </a:ext>
            </a:extLst>
          </p:cNvPr>
          <p:cNvSpPr>
            <a:spLocks noChangeArrowheads="1"/>
          </p:cNvSpPr>
          <p:nvPr/>
        </p:nvSpPr>
        <p:spPr bwMode="auto">
          <a:xfrm>
            <a:off x="3794381"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Rectangle 225">
            <a:extLst>
              <a:ext uri="{FF2B5EF4-FFF2-40B4-BE49-F238E27FC236}">
                <a16:creationId xmlns:a16="http://schemas.microsoft.com/office/drawing/2014/main" id="{4AA722AE-C9C0-4943-AB79-BBE72F910DD9}"/>
              </a:ext>
            </a:extLst>
          </p:cNvPr>
          <p:cNvSpPr>
            <a:spLocks noChangeArrowheads="1"/>
          </p:cNvSpPr>
          <p:nvPr/>
        </p:nvSpPr>
        <p:spPr bwMode="auto">
          <a:xfrm>
            <a:off x="3825171"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Rectangle 226">
            <a:extLst>
              <a:ext uri="{FF2B5EF4-FFF2-40B4-BE49-F238E27FC236}">
                <a16:creationId xmlns:a16="http://schemas.microsoft.com/office/drawing/2014/main" id="{5143DAD3-EEEE-4C72-9C4D-B65670EDB9AA}"/>
              </a:ext>
            </a:extLst>
          </p:cNvPr>
          <p:cNvSpPr>
            <a:spLocks noChangeArrowheads="1"/>
          </p:cNvSpPr>
          <p:nvPr/>
        </p:nvSpPr>
        <p:spPr bwMode="auto">
          <a:xfrm>
            <a:off x="3857772"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Rectangle 227">
            <a:extLst>
              <a:ext uri="{FF2B5EF4-FFF2-40B4-BE49-F238E27FC236}">
                <a16:creationId xmlns:a16="http://schemas.microsoft.com/office/drawing/2014/main" id="{A9DAE12C-4C4D-4884-94D1-A2CFED605322}"/>
              </a:ext>
            </a:extLst>
          </p:cNvPr>
          <p:cNvSpPr>
            <a:spLocks noChangeArrowheads="1"/>
          </p:cNvSpPr>
          <p:nvPr/>
        </p:nvSpPr>
        <p:spPr bwMode="auto">
          <a:xfrm>
            <a:off x="3890373"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Rectangle 228">
            <a:extLst>
              <a:ext uri="{FF2B5EF4-FFF2-40B4-BE49-F238E27FC236}">
                <a16:creationId xmlns:a16="http://schemas.microsoft.com/office/drawing/2014/main" id="{AECB592B-B24C-484D-BD7D-407BB5EFDC17}"/>
              </a:ext>
            </a:extLst>
          </p:cNvPr>
          <p:cNvSpPr>
            <a:spLocks noChangeArrowheads="1"/>
          </p:cNvSpPr>
          <p:nvPr/>
        </p:nvSpPr>
        <p:spPr bwMode="auto">
          <a:xfrm>
            <a:off x="3919351"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Rectangle 229">
            <a:extLst>
              <a:ext uri="{FF2B5EF4-FFF2-40B4-BE49-F238E27FC236}">
                <a16:creationId xmlns:a16="http://schemas.microsoft.com/office/drawing/2014/main" id="{65F7CBA8-4181-4651-9885-AEDCDA0D02B6}"/>
              </a:ext>
            </a:extLst>
          </p:cNvPr>
          <p:cNvSpPr>
            <a:spLocks noChangeArrowheads="1"/>
          </p:cNvSpPr>
          <p:nvPr/>
        </p:nvSpPr>
        <p:spPr bwMode="auto">
          <a:xfrm>
            <a:off x="3951953"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Rectangle 230">
            <a:extLst>
              <a:ext uri="{FF2B5EF4-FFF2-40B4-BE49-F238E27FC236}">
                <a16:creationId xmlns:a16="http://schemas.microsoft.com/office/drawing/2014/main" id="{5B5790CE-E9CC-45FF-BFBD-D08AD59505AA}"/>
              </a:ext>
            </a:extLst>
          </p:cNvPr>
          <p:cNvSpPr>
            <a:spLocks noChangeArrowheads="1"/>
          </p:cNvSpPr>
          <p:nvPr/>
        </p:nvSpPr>
        <p:spPr bwMode="auto">
          <a:xfrm>
            <a:off x="3984553"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231">
            <a:extLst>
              <a:ext uri="{FF2B5EF4-FFF2-40B4-BE49-F238E27FC236}">
                <a16:creationId xmlns:a16="http://schemas.microsoft.com/office/drawing/2014/main" id="{678CC8C2-E956-4DE3-A6BA-6DCE6AAD7F79}"/>
              </a:ext>
            </a:extLst>
          </p:cNvPr>
          <p:cNvSpPr>
            <a:spLocks noChangeArrowheads="1"/>
          </p:cNvSpPr>
          <p:nvPr/>
        </p:nvSpPr>
        <p:spPr bwMode="auto">
          <a:xfrm>
            <a:off x="4015344"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Rectangle 232">
            <a:extLst>
              <a:ext uri="{FF2B5EF4-FFF2-40B4-BE49-F238E27FC236}">
                <a16:creationId xmlns:a16="http://schemas.microsoft.com/office/drawing/2014/main" id="{9AA50D17-5163-4B4D-AFB0-59D8F403FDF7}"/>
              </a:ext>
            </a:extLst>
          </p:cNvPr>
          <p:cNvSpPr>
            <a:spLocks noChangeArrowheads="1"/>
          </p:cNvSpPr>
          <p:nvPr/>
        </p:nvSpPr>
        <p:spPr bwMode="auto">
          <a:xfrm>
            <a:off x="4047944"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Rectangle 233">
            <a:extLst>
              <a:ext uri="{FF2B5EF4-FFF2-40B4-BE49-F238E27FC236}">
                <a16:creationId xmlns:a16="http://schemas.microsoft.com/office/drawing/2014/main" id="{E9D54C94-8E9D-4BC2-89B1-3DE16DD71F52}"/>
              </a:ext>
            </a:extLst>
          </p:cNvPr>
          <p:cNvSpPr>
            <a:spLocks noChangeArrowheads="1"/>
          </p:cNvSpPr>
          <p:nvPr/>
        </p:nvSpPr>
        <p:spPr bwMode="auto">
          <a:xfrm>
            <a:off x="4080545"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Rectangle 234">
            <a:extLst>
              <a:ext uri="{FF2B5EF4-FFF2-40B4-BE49-F238E27FC236}">
                <a16:creationId xmlns:a16="http://schemas.microsoft.com/office/drawing/2014/main" id="{6DB4CFA8-A381-4CE0-9241-4BE6BF9FBAAB}"/>
              </a:ext>
            </a:extLst>
          </p:cNvPr>
          <p:cNvSpPr>
            <a:spLocks noChangeArrowheads="1"/>
          </p:cNvSpPr>
          <p:nvPr/>
        </p:nvSpPr>
        <p:spPr bwMode="auto">
          <a:xfrm>
            <a:off x="4109524"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Rectangle 235">
            <a:extLst>
              <a:ext uri="{FF2B5EF4-FFF2-40B4-BE49-F238E27FC236}">
                <a16:creationId xmlns:a16="http://schemas.microsoft.com/office/drawing/2014/main" id="{5492407B-C844-4AE8-BAA3-9CA713890815}"/>
              </a:ext>
            </a:extLst>
          </p:cNvPr>
          <p:cNvSpPr>
            <a:spLocks noChangeArrowheads="1"/>
          </p:cNvSpPr>
          <p:nvPr/>
        </p:nvSpPr>
        <p:spPr bwMode="auto">
          <a:xfrm>
            <a:off x="4142124"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Rectangle 236">
            <a:extLst>
              <a:ext uri="{FF2B5EF4-FFF2-40B4-BE49-F238E27FC236}">
                <a16:creationId xmlns:a16="http://schemas.microsoft.com/office/drawing/2014/main" id="{33E705B0-6740-4D0A-8684-01939E9AE322}"/>
              </a:ext>
            </a:extLst>
          </p:cNvPr>
          <p:cNvSpPr>
            <a:spLocks noChangeArrowheads="1"/>
          </p:cNvSpPr>
          <p:nvPr/>
        </p:nvSpPr>
        <p:spPr bwMode="auto">
          <a:xfrm>
            <a:off x="4174725"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Rectangle 237">
            <a:extLst>
              <a:ext uri="{FF2B5EF4-FFF2-40B4-BE49-F238E27FC236}">
                <a16:creationId xmlns:a16="http://schemas.microsoft.com/office/drawing/2014/main" id="{45ADA638-AB4F-4792-B8D4-BB5721F6C079}"/>
              </a:ext>
            </a:extLst>
          </p:cNvPr>
          <p:cNvSpPr>
            <a:spLocks noChangeArrowheads="1"/>
          </p:cNvSpPr>
          <p:nvPr/>
        </p:nvSpPr>
        <p:spPr bwMode="auto">
          <a:xfrm>
            <a:off x="4205515"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Rectangle 238">
            <a:extLst>
              <a:ext uri="{FF2B5EF4-FFF2-40B4-BE49-F238E27FC236}">
                <a16:creationId xmlns:a16="http://schemas.microsoft.com/office/drawing/2014/main" id="{9B527080-4BE3-451F-9C7A-DCF3DBDA4F33}"/>
              </a:ext>
            </a:extLst>
          </p:cNvPr>
          <p:cNvSpPr>
            <a:spLocks noChangeArrowheads="1"/>
          </p:cNvSpPr>
          <p:nvPr/>
        </p:nvSpPr>
        <p:spPr bwMode="auto">
          <a:xfrm>
            <a:off x="4238116"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Rectangle 239">
            <a:extLst>
              <a:ext uri="{FF2B5EF4-FFF2-40B4-BE49-F238E27FC236}">
                <a16:creationId xmlns:a16="http://schemas.microsoft.com/office/drawing/2014/main" id="{CA43CDE9-D5A5-4FC2-98DF-4C453030C62D}"/>
              </a:ext>
            </a:extLst>
          </p:cNvPr>
          <p:cNvSpPr>
            <a:spLocks noChangeArrowheads="1"/>
          </p:cNvSpPr>
          <p:nvPr/>
        </p:nvSpPr>
        <p:spPr bwMode="auto">
          <a:xfrm>
            <a:off x="4268906"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Rectangle 240">
            <a:extLst>
              <a:ext uri="{FF2B5EF4-FFF2-40B4-BE49-F238E27FC236}">
                <a16:creationId xmlns:a16="http://schemas.microsoft.com/office/drawing/2014/main" id="{A6785FD6-5B76-470C-AAF7-E86F3F3EE026}"/>
              </a:ext>
            </a:extLst>
          </p:cNvPr>
          <p:cNvSpPr>
            <a:spLocks noChangeArrowheads="1"/>
          </p:cNvSpPr>
          <p:nvPr/>
        </p:nvSpPr>
        <p:spPr bwMode="auto">
          <a:xfrm>
            <a:off x="4299695"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Rectangle 241">
            <a:extLst>
              <a:ext uri="{FF2B5EF4-FFF2-40B4-BE49-F238E27FC236}">
                <a16:creationId xmlns:a16="http://schemas.microsoft.com/office/drawing/2014/main" id="{26D0EB97-8E9C-4096-827D-AA7290A6D1E9}"/>
              </a:ext>
            </a:extLst>
          </p:cNvPr>
          <p:cNvSpPr>
            <a:spLocks noChangeArrowheads="1"/>
          </p:cNvSpPr>
          <p:nvPr/>
        </p:nvSpPr>
        <p:spPr bwMode="auto">
          <a:xfrm>
            <a:off x="4332297"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Rectangle 242">
            <a:extLst>
              <a:ext uri="{FF2B5EF4-FFF2-40B4-BE49-F238E27FC236}">
                <a16:creationId xmlns:a16="http://schemas.microsoft.com/office/drawing/2014/main" id="{4D64F3E4-7AFB-44FE-BFAA-BE1D5BDE3325}"/>
              </a:ext>
            </a:extLst>
          </p:cNvPr>
          <p:cNvSpPr>
            <a:spLocks noChangeArrowheads="1"/>
          </p:cNvSpPr>
          <p:nvPr/>
        </p:nvSpPr>
        <p:spPr bwMode="auto">
          <a:xfrm>
            <a:off x="3354269"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Rectangle 243">
            <a:extLst>
              <a:ext uri="{FF2B5EF4-FFF2-40B4-BE49-F238E27FC236}">
                <a16:creationId xmlns:a16="http://schemas.microsoft.com/office/drawing/2014/main" id="{3501B204-9A8F-4A3A-B891-697451110135}"/>
              </a:ext>
            </a:extLst>
          </p:cNvPr>
          <p:cNvSpPr>
            <a:spLocks noChangeArrowheads="1"/>
          </p:cNvSpPr>
          <p:nvPr/>
        </p:nvSpPr>
        <p:spPr bwMode="auto">
          <a:xfrm>
            <a:off x="3385059"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Rectangle 244">
            <a:extLst>
              <a:ext uri="{FF2B5EF4-FFF2-40B4-BE49-F238E27FC236}">
                <a16:creationId xmlns:a16="http://schemas.microsoft.com/office/drawing/2014/main" id="{0C3FD2B7-CDA4-41A5-970F-E7A3586DC79E}"/>
              </a:ext>
            </a:extLst>
          </p:cNvPr>
          <p:cNvSpPr>
            <a:spLocks noChangeArrowheads="1"/>
          </p:cNvSpPr>
          <p:nvPr/>
        </p:nvSpPr>
        <p:spPr bwMode="auto">
          <a:xfrm>
            <a:off x="3417660"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Rectangle 245">
            <a:extLst>
              <a:ext uri="{FF2B5EF4-FFF2-40B4-BE49-F238E27FC236}">
                <a16:creationId xmlns:a16="http://schemas.microsoft.com/office/drawing/2014/main" id="{BD64C584-663E-4B7D-ADE3-4FA65EB400B8}"/>
              </a:ext>
            </a:extLst>
          </p:cNvPr>
          <p:cNvSpPr>
            <a:spLocks noChangeArrowheads="1"/>
          </p:cNvSpPr>
          <p:nvPr/>
        </p:nvSpPr>
        <p:spPr bwMode="auto">
          <a:xfrm>
            <a:off x="3450262"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Rectangle 246">
            <a:extLst>
              <a:ext uri="{FF2B5EF4-FFF2-40B4-BE49-F238E27FC236}">
                <a16:creationId xmlns:a16="http://schemas.microsoft.com/office/drawing/2014/main" id="{9C96BB7F-B103-406D-BB77-C523663AE9B2}"/>
              </a:ext>
            </a:extLst>
          </p:cNvPr>
          <p:cNvSpPr>
            <a:spLocks noChangeArrowheads="1"/>
          </p:cNvSpPr>
          <p:nvPr/>
        </p:nvSpPr>
        <p:spPr bwMode="auto">
          <a:xfrm>
            <a:off x="3481051"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Rectangle 247">
            <a:extLst>
              <a:ext uri="{FF2B5EF4-FFF2-40B4-BE49-F238E27FC236}">
                <a16:creationId xmlns:a16="http://schemas.microsoft.com/office/drawing/2014/main" id="{16803191-C2F6-4EA5-A761-47135F1AFF48}"/>
              </a:ext>
            </a:extLst>
          </p:cNvPr>
          <p:cNvSpPr>
            <a:spLocks noChangeArrowheads="1"/>
          </p:cNvSpPr>
          <p:nvPr/>
        </p:nvSpPr>
        <p:spPr bwMode="auto">
          <a:xfrm>
            <a:off x="3511840"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Rectangle 248">
            <a:extLst>
              <a:ext uri="{FF2B5EF4-FFF2-40B4-BE49-F238E27FC236}">
                <a16:creationId xmlns:a16="http://schemas.microsoft.com/office/drawing/2014/main" id="{4DFDBFB4-6375-4332-AC8B-AD7065867426}"/>
              </a:ext>
            </a:extLst>
          </p:cNvPr>
          <p:cNvSpPr>
            <a:spLocks noChangeArrowheads="1"/>
          </p:cNvSpPr>
          <p:nvPr/>
        </p:nvSpPr>
        <p:spPr bwMode="auto">
          <a:xfrm>
            <a:off x="3544442"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Rectangle 249">
            <a:extLst>
              <a:ext uri="{FF2B5EF4-FFF2-40B4-BE49-F238E27FC236}">
                <a16:creationId xmlns:a16="http://schemas.microsoft.com/office/drawing/2014/main" id="{15C138C6-11C1-480A-98BE-10AC46D468F8}"/>
              </a:ext>
            </a:extLst>
          </p:cNvPr>
          <p:cNvSpPr>
            <a:spLocks noChangeArrowheads="1"/>
          </p:cNvSpPr>
          <p:nvPr/>
        </p:nvSpPr>
        <p:spPr bwMode="auto">
          <a:xfrm>
            <a:off x="3575231"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Rectangle 250">
            <a:extLst>
              <a:ext uri="{FF2B5EF4-FFF2-40B4-BE49-F238E27FC236}">
                <a16:creationId xmlns:a16="http://schemas.microsoft.com/office/drawing/2014/main" id="{21CEDA4E-1E1E-4F18-B403-8883CBBBB602}"/>
              </a:ext>
            </a:extLst>
          </p:cNvPr>
          <p:cNvSpPr>
            <a:spLocks noChangeArrowheads="1"/>
          </p:cNvSpPr>
          <p:nvPr/>
        </p:nvSpPr>
        <p:spPr bwMode="auto">
          <a:xfrm>
            <a:off x="3607832"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Rectangle 251">
            <a:extLst>
              <a:ext uri="{FF2B5EF4-FFF2-40B4-BE49-F238E27FC236}">
                <a16:creationId xmlns:a16="http://schemas.microsoft.com/office/drawing/2014/main" id="{321D392E-5D87-4CD6-B3E4-0C2FBEC5B16E}"/>
              </a:ext>
            </a:extLst>
          </p:cNvPr>
          <p:cNvSpPr>
            <a:spLocks noChangeArrowheads="1"/>
          </p:cNvSpPr>
          <p:nvPr/>
        </p:nvSpPr>
        <p:spPr bwMode="auto">
          <a:xfrm>
            <a:off x="3638622"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Rectangle 252">
            <a:extLst>
              <a:ext uri="{FF2B5EF4-FFF2-40B4-BE49-F238E27FC236}">
                <a16:creationId xmlns:a16="http://schemas.microsoft.com/office/drawing/2014/main" id="{85B8E050-3782-49B7-AB30-404C79B1716F}"/>
              </a:ext>
            </a:extLst>
          </p:cNvPr>
          <p:cNvSpPr>
            <a:spLocks noChangeArrowheads="1"/>
          </p:cNvSpPr>
          <p:nvPr/>
        </p:nvSpPr>
        <p:spPr bwMode="auto">
          <a:xfrm>
            <a:off x="3669412"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Rectangle 253">
            <a:extLst>
              <a:ext uri="{FF2B5EF4-FFF2-40B4-BE49-F238E27FC236}">
                <a16:creationId xmlns:a16="http://schemas.microsoft.com/office/drawing/2014/main" id="{0B9C3191-8774-4DBC-9298-3A5F211F06F8}"/>
              </a:ext>
            </a:extLst>
          </p:cNvPr>
          <p:cNvSpPr>
            <a:spLocks noChangeArrowheads="1"/>
          </p:cNvSpPr>
          <p:nvPr/>
        </p:nvSpPr>
        <p:spPr bwMode="auto">
          <a:xfrm>
            <a:off x="3702012"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Rectangle 254">
            <a:extLst>
              <a:ext uri="{FF2B5EF4-FFF2-40B4-BE49-F238E27FC236}">
                <a16:creationId xmlns:a16="http://schemas.microsoft.com/office/drawing/2014/main" id="{264D212E-B542-4D3C-8933-9FA6A0559E3D}"/>
              </a:ext>
            </a:extLst>
          </p:cNvPr>
          <p:cNvSpPr>
            <a:spLocks noChangeArrowheads="1"/>
          </p:cNvSpPr>
          <p:nvPr/>
        </p:nvSpPr>
        <p:spPr bwMode="auto">
          <a:xfrm>
            <a:off x="3732803"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Rectangle 255">
            <a:extLst>
              <a:ext uri="{FF2B5EF4-FFF2-40B4-BE49-F238E27FC236}">
                <a16:creationId xmlns:a16="http://schemas.microsoft.com/office/drawing/2014/main" id="{124F053D-60D0-41E4-90D1-19A898359435}"/>
              </a:ext>
            </a:extLst>
          </p:cNvPr>
          <p:cNvSpPr>
            <a:spLocks noChangeArrowheads="1"/>
          </p:cNvSpPr>
          <p:nvPr/>
        </p:nvSpPr>
        <p:spPr bwMode="auto">
          <a:xfrm>
            <a:off x="3765403"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256">
            <a:extLst>
              <a:ext uri="{FF2B5EF4-FFF2-40B4-BE49-F238E27FC236}">
                <a16:creationId xmlns:a16="http://schemas.microsoft.com/office/drawing/2014/main" id="{C614305F-4C02-4BC9-8D96-A914083D551F}"/>
              </a:ext>
            </a:extLst>
          </p:cNvPr>
          <p:cNvSpPr>
            <a:spLocks noChangeArrowheads="1"/>
          </p:cNvSpPr>
          <p:nvPr/>
        </p:nvSpPr>
        <p:spPr bwMode="auto">
          <a:xfrm>
            <a:off x="3798004"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Rectangle 257">
            <a:extLst>
              <a:ext uri="{FF2B5EF4-FFF2-40B4-BE49-F238E27FC236}">
                <a16:creationId xmlns:a16="http://schemas.microsoft.com/office/drawing/2014/main" id="{4B7E4DE6-7361-4AB8-BF2E-2343214A2AD4}"/>
              </a:ext>
            </a:extLst>
          </p:cNvPr>
          <p:cNvSpPr>
            <a:spLocks noChangeArrowheads="1"/>
          </p:cNvSpPr>
          <p:nvPr/>
        </p:nvSpPr>
        <p:spPr bwMode="auto">
          <a:xfrm>
            <a:off x="3828794"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Rectangle 258">
            <a:extLst>
              <a:ext uri="{FF2B5EF4-FFF2-40B4-BE49-F238E27FC236}">
                <a16:creationId xmlns:a16="http://schemas.microsoft.com/office/drawing/2014/main" id="{E9E70EFF-4E0D-416C-A948-E40B4B84E22E}"/>
              </a:ext>
            </a:extLst>
          </p:cNvPr>
          <p:cNvSpPr>
            <a:spLocks noChangeArrowheads="1"/>
          </p:cNvSpPr>
          <p:nvPr/>
        </p:nvSpPr>
        <p:spPr bwMode="auto">
          <a:xfrm>
            <a:off x="3859583"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Rectangle 259">
            <a:extLst>
              <a:ext uri="{FF2B5EF4-FFF2-40B4-BE49-F238E27FC236}">
                <a16:creationId xmlns:a16="http://schemas.microsoft.com/office/drawing/2014/main" id="{DEE7751B-9A74-478F-8AF1-A3EA549A2337}"/>
              </a:ext>
            </a:extLst>
          </p:cNvPr>
          <p:cNvSpPr>
            <a:spLocks noChangeArrowheads="1"/>
          </p:cNvSpPr>
          <p:nvPr/>
        </p:nvSpPr>
        <p:spPr bwMode="auto">
          <a:xfrm>
            <a:off x="3892184"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Rectangle 260">
            <a:extLst>
              <a:ext uri="{FF2B5EF4-FFF2-40B4-BE49-F238E27FC236}">
                <a16:creationId xmlns:a16="http://schemas.microsoft.com/office/drawing/2014/main" id="{C2B24A8C-8E54-47D5-9A13-FECD8B68F713}"/>
              </a:ext>
            </a:extLst>
          </p:cNvPr>
          <p:cNvSpPr>
            <a:spLocks noChangeArrowheads="1"/>
          </p:cNvSpPr>
          <p:nvPr/>
        </p:nvSpPr>
        <p:spPr bwMode="auto">
          <a:xfrm>
            <a:off x="3922974"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Rectangle 261">
            <a:extLst>
              <a:ext uri="{FF2B5EF4-FFF2-40B4-BE49-F238E27FC236}">
                <a16:creationId xmlns:a16="http://schemas.microsoft.com/office/drawing/2014/main" id="{26B47187-A05E-413F-A378-D5CB7F5D19DA}"/>
              </a:ext>
            </a:extLst>
          </p:cNvPr>
          <p:cNvSpPr>
            <a:spLocks noChangeArrowheads="1"/>
          </p:cNvSpPr>
          <p:nvPr/>
        </p:nvSpPr>
        <p:spPr bwMode="auto">
          <a:xfrm>
            <a:off x="3955575"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Rectangle 262">
            <a:extLst>
              <a:ext uri="{FF2B5EF4-FFF2-40B4-BE49-F238E27FC236}">
                <a16:creationId xmlns:a16="http://schemas.microsoft.com/office/drawing/2014/main" id="{844C9132-2ADD-4598-B18E-E206ADC3E695}"/>
              </a:ext>
            </a:extLst>
          </p:cNvPr>
          <p:cNvSpPr>
            <a:spLocks noChangeArrowheads="1"/>
          </p:cNvSpPr>
          <p:nvPr/>
        </p:nvSpPr>
        <p:spPr bwMode="auto">
          <a:xfrm>
            <a:off x="3988176"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Rectangle 263">
            <a:extLst>
              <a:ext uri="{FF2B5EF4-FFF2-40B4-BE49-F238E27FC236}">
                <a16:creationId xmlns:a16="http://schemas.microsoft.com/office/drawing/2014/main" id="{C092D5F9-A599-4814-AB5F-D7A16AC691DF}"/>
              </a:ext>
            </a:extLst>
          </p:cNvPr>
          <p:cNvSpPr>
            <a:spLocks noChangeArrowheads="1"/>
          </p:cNvSpPr>
          <p:nvPr/>
        </p:nvSpPr>
        <p:spPr bwMode="auto">
          <a:xfrm>
            <a:off x="4017154" y="4658810"/>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Rectangle 264">
            <a:extLst>
              <a:ext uri="{FF2B5EF4-FFF2-40B4-BE49-F238E27FC236}">
                <a16:creationId xmlns:a16="http://schemas.microsoft.com/office/drawing/2014/main" id="{458EC304-51E0-4174-B19F-90F7C230235C}"/>
              </a:ext>
            </a:extLst>
          </p:cNvPr>
          <p:cNvSpPr>
            <a:spLocks noChangeArrowheads="1"/>
          </p:cNvSpPr>
          <p:nvPr/>
        </p:nvSpPr>
        <p:spPr bwMode="auto">
          <a:xfrm>
            <a:off x="3377815"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265">
            <a:extLst>
              <a:ext uri="{FF2B5EF4-FFF2-40B4-BE49-F238E27FC236}">
                <a16:creationId xmlns:a16="http://schemas.microsoft.com/office/drawing/2014/main" id="{F35BAF14-BB7F-4F0C-ADAB-F23B0DD719F3}"/>
              </a:ext>
            </a:extLst>
          </p:cNvPr>
          <p:cNvSpPr>
            <a:spLocks noChangeArrowheads="1"/>
          </p:cNvSpPr>
          <p:nvPr/>
        </p:nvSpPr>
        <p:spPr bwMode="auto">
          <a:xfrm>
            <a:off x="3410416"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Rectangle 266">
            <a:extLst>
              <a:ext uri="{FF2B5EF4-FFF2-40B4-BE49-F238E27FC236}">
                <a16:creationId xmlns:a16="http://schemas.microsoft.com/office/drawing/2014/main" id="{EDBFBBEA-30AF-42EA-8EF3-95A1298F5504}"/>
              </a:ext>
            </a:extLst>
          </p:cNvPr>
          <p:cNvSpPr>
            <a:spLocks noChangeArrowheads="1"/>
          </p:cNvSpPr>
          <p:nvPr/>
        </p:nvSpPr>
        <p:spPr bwMode="auto">
          <a:xfrm>
            <a:off x="3347025"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Rectangle 267">
            <a:extLst>
              <a:ext uri="{FF2B5EF4-FFF2-40B4-BE49-F238E27FC236}">
                <a16:creationId xmlns:a16="http://schemas.microsoft.com/office/drawing/2014/main" id="{CE1EE54F-04F9-4B87-BE19-26D01E974BDF}"/>
              </a:ext>
            </a:extLst>
          </p:cNvPr>
          <p:cNvSpPr>
            <a:spLocks noChangeArrowheads="1"/>
          </p:cNvSpPr>
          <p:nvPr/>
        </p:nvSpPr>
        <p:spPr bwMode="auto">
          <a:xfrm>
            <a:off x="3314424"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Rectangle 268">
            <a:extLst>
              <a:ext uri="{FF2B5EF4-FFF2-40B4-BE49-F238E27FC236}">
                <a16:creationId xmlns:a16="http://schemas.microsoft.com/office/drawing/2014/main" id="{94163FAA-F6C8-494F-B6F6-042FB55D231E}"/>
              </a:ext>
            </a:extLst>
          </p:cNvPr>
          <p:cNvSpPr>
            <a:spLocks noChangeArrowheads="1"/>
          </p:cNvSpPr>
          <p:nvPr/>
        </p:nvSpPr>
        <p:spPr bwMode="auto">
          <a:xfrm>
            <a:off x="3443016"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Rectangle 269">
            <a:extLst>
              <a:ext uri="{FF2B5EF4-FFF2-40B4-BE49-F238E27FC236}">
                <a16:creationId xmlns:a16="http://schemas.microsoft.com/office/drawing/2014/main" id="{37413169-4129-4666-9803-78DE8AE1794E}"/>
              </a:ext>
            </a:extLst>
          </p:cNvPr>
          <p:cNvSpPr>
            <a:spLocks noChangeArrowheads="1"/>
          </p:cNvSpPr>
          <p:nvPr/>
        </p:nvSpPr>
        <p:spPr bwMode="auto">
          <a:xfrm>
            <a:off x="3537197"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Rectangle 270">
            <a:extLst>
              <a:ext uri="{FF2B5EF4-FFF2-40B4-BE49-F238E27FC236}">
                <a16:creationId xmlns:a16="http://schemas.microsoft.com/office/drawing/2014/main" id="{AAF7F68C-513E-4EB3-8FE9-002CA15CDAB5}"/>
              </a:ext>
            </a:extLst>
          </p:cNvPr>
          <p:cNvSpPr>
            <a:spLocks noChangeArrowheads="1"/>
          </p:cNvSpPr>
          <p:nvPr/>
        </p:nvSpPr>
        <p:spPr bwMode="auto">
          <a:xfrm>
            <a:off x="3471995"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Rectangle 271">
            <a:extLst>
              <a:ext uri="{FF2B5EF4-FFF2-40B4-BE49-F238E27FC236}">
                <a16:creationId xmlns:a16="http://schemas.microsoft.com/office/drawing/2014/main" id="{DEEF026D-FE11-4F76-B99C-2FE86253A5EB}"/>
              </a:ext>
            </a:extLst>
          </p:cNvPr>
          <p:cNvSpPr>
            <a:spLocks noChangeArrowheads="1"/>
          </p:cNvSpPr>
          <p:nvPr/>
        </p:nvSpPr>
        <p:spPr bwMode="auto">
          <a:xfrm>
            <a:off x="3504596"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Rectangle 272">
            <a:extLst>
              <a:ext uri="{FF2B5EF4-FFF2-40B4-BE49-F238E27FC236}">
                <a16:creationId xmlns:a16="http://schemas.microsoft.com/office/drawing/2014/main" id="{A1DDC8E5-202A-4345-ADB7-191EFF825FBE}"/>
              </a:ext>
            </a:extLst>
          </p:cNvPr>
          <p:cNvSpPr>
            <a:spLocks noChangeArrowheads="1"/>
          </p:cNvSpPr>
          <p:nvPr/>
        </p:nvSpPr>
        <p:spPr bwMode="auto">
          <a:xfrm>
            <a:off x="3567986"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Rectangle 273">
            <a:extLst>
              <a:ext uri="{FF2B5EF4-FFF2-40B4-BE49-F238E27FC236}">
                <a16:creationId xmlns:a16="http://schemas.microsoft.com/office/drawing/2014/main" id="{BA4DD074-672B-4782-9F60-65B4FCCAB083}"/>
              </a:ext>
            </a:extLst>
          </p:cNvPr>
          <p:cNvSpPr>
            <a:spLocks noChangeArrowheads="1"/>
          </p:cNvSpPr>
          <p:nvPr/>
        </p:nvSpPr>
        <p:spPr bwMode="auto">
          <a:xfrm>
            <a:off x="3093463"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274">
            <a:extLst>
              <a:ext uri="{FF2B5EF4-FFF2-40B4-BE49-F238E27FC236}">
                <a16:creationId xmlns:a16="http://schemas.microsoft.com/office/drawing/2014/main" id="{378743D2-808E-4EAB-9098-8A0F424FDD6D}"/>
              </a:ext>
            </a:extLst>
          </p:cNvPr>
          <p:cNvSpPr>
            <a:spLocks/>
          </p:cNvSpPr>
          <p:nvPr/>
        </p:nvSpPr>
        <p:spPr bwMode="auto">
          <a:xfrm>
            <a:off x="3062672" y="4551952"/>
            <a:ext cx="45719" cy="45719"/>
          </a:xfrm>
          <a:custGeom>
            <a:avLst/>
            <a:gdLst>
              <a:gd name="T0" fmla="*/ 8 w 8"/>
              <a:gd name="T1" fmla="*/ 22 h 22"/>
              <a:gd name="T2" fmla="*/ 8 w 8"/>
              <a:gd name="T3" fmla="*/ 0 h 22"/>
              <a:gd name="T4" fmla="*/ 0 w 8"/>
              <a:gd name="T5" fmla="*/ 0 h 22"/>
              <a:gd name="T6" fmla="*/ 0 w 8"/>
              <a:gd name="T7" fmla="*/ 16 h 22"/>
              <a:gd name="T8" fmla="*/ 8 w 8"/>
              <a:gd name="T9" fmla="*/ 22 h 22"/>
            </a:gdLst>
            <a:ahLst/>
            <a:cxnLst>
              <a:cxn ang="0">
                <a:pos x="T0" y="T1"/>
              </a:cxn>
              <a:cxn ang="0">
                <a:pos x="T2" y="T3"/>
              </a:cxn>
              <a:cxn ang="0">
                <a:pos x="T4" y="T5"/>
              </a:cxn>
              <a:cxn ang="0">
                <a:pos x="T6" y="T7"/>
              </a:cxn>
              <a:cxn ang="0">
                <a:pos x="T8" y="T9"/>
              </a:cxn>
            </a:cxnLst>
            <a:rect l="0" t="0" r="r" b="b"/>
            <a:pathLst>
              <a:path w="8" h="22">
                <a:moveTo>
                  <a:pt x="8" y="22"/>
                </a:moveTo>
                <a:cubicBezTo>
                  <a:pt x="8" y="0"/>
                  <a:pt x="8" y="0"/>
                  <a:pt x="8" y="0"/>
                </a:cubicBezTo>
                <a:cubicBezTo>
                  <a:pt x="0" y="0"/>
                  <a:pt x="0" y="0"/>
                  <a:pt x="0" y="0"/>
                </a:cubicBezTo>
                <a:cubicBezTo>
                  <a:pt x="0" y="16"/>
                  <a:pt x="0" y="16"/>
                  <a:pt x="0" y="16"/>
                </a:cubicBezTo>
                <a:cubicBezTo>
                  <a:pt x="3" y="18"/>
                  <a:pt x="5" y="20"/>
                  <a:pt x="8" y="22"/>
                </a:cubicBezTo>
                <a:close/>
              </a:path>
            </a:pathLst>
          </a:custGeom>
          <a:solidFill>
            <a:srgbClr val="E5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Rectangle 275">
            <a:extLst>
              <a:ext uri="{FF2B5EF4-FFF2-40B4-BE49-F238E27FC236}">
                <a16:creationId xmlns:a16="http://schemas.microsoft.com/office/drawing/2014/main" id="{B2F4E75D-DE2F-4158-9543-04965C6FB24F}"/>
              </a:ext>
            </a:extLst>
          </p:cNvPr>
          <p:cNvSpPr>
            <a:spLocks noChangeArrowheads="1"/>
          </p:cNvSpPr>
          <p:nvPr/>
        </p:nvSpPr>
        <p:spPr bwMode="auto">
          <a:xfrm>
            <a:off x="3126063"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Rectangle 276">
            <a:extLst>
              <a:ext uri="{FF2B5EF4-FFF2-40B4-BE49-F238E27FC236}">
                <a16:creationId xmlns:a16="http://schemas.microsoft.com/office/drawing/2014/main" id="{21144676-624F-4DF1-8D41-83B170F29EC8}"/>
              </a:ext>
            </a:extLst>
          </p:cNvPr>
          <p:cNvSpPr>
            <a:spLocks noChangeArrowheads="1"/>
          </p:cNvSpPr>
          <p:nvPr/>
        </p:nvSpPr>
        <p:spPr bwMode="auto">
          <a:xfrm>
            <a:off x="3283634"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277">
            <a:extLst>
              <a:ext uri="{FF2B5EF4-FFF2-40B4-BE49-F238E27FC236}">
                <a16:creationId xmlns:a16="http://schemas.microsoft.com/office/drawing/2014/main" id="{11E4D1A3-503D-4EED-AF0C-EBA537DA80E5}"/>
              </a:ext>
            </a:extLst>
          </p:cNvPr>
          <p:cNvSpPr>
            <a:spLocks/>
          </p:cNvSpPr>
          <p:nvPr/>
        </p:nvSpPr>
        <p:spPr bwMode="auto">
          <a:xfrm>
            <a:off x="3030072" y="4528407"/>
            <a:ext cx="45719" cy="45719"/>
          </a:xfrm>
          <a:custGeom>
            <a:avLst/>
            <a:gdLst>
              <a:gd name="T0" fmla="*/ 8 w 8"/>
              <a:gd name="T1" fmla="*/ 9 h 9"/>
              <a:gd name="T2" fmla="*/ 8 w 8"/>
              <a:gd name="T3" fmla="*/ 0 h 9"/>
              <a:gd name="T4" fmla="*/ 0 w 8"/>
              <a:gd name="T5" fmla="*/ 0 h 9"/>
              <a:gd name="T6" fmla="*/ 0 w 8"/>
              <a:gd name="T7" fmla="*/ 4 h 9"/>
              <a:gd name="T8" fmla="*/ 8 w 8"/>
              <a:gd name="T9" fmla="*/ 9 h 9"/>
            </a:gdLst>
            <a:ahLst/>
            <a:cxnLst>
              <a:cxn ang="0">
                <a:pos x="T0" y="T1"/>
              </a:cxn>
              <a:cxn ang="0">
                <a:pos x="T2" y="T3"/>
              </a:cxn>
              <a:cxn ang="0">
                <a:pos x="T4" y="T5"/>
              </a:cxn>
              <a:cxn ang="0">
                <a:pos x="T6" y="T7"/>
              </a:cxn>
              <a:cxn ang="0">
                <a:pos x="T8" y="T9"/>
              </a:cxn>
            </a:cxnLst>
            <a:rect l="0" t="0" r="r" b="b"/>
            <a:pathLst>
              <a:path w="8" h="9">
                <a:moveTo>
                  <a:pt x="8" y="9"/>
                </a:moveTo>
                <a:cubicBezTo>
                  <a:pt x="8" y="0"/>
                  <a:pt x="8" y="0"/>
                  <a:pt x="8" y="0"/>
                </a:cubicBezTo>
                <a:cubicBezTo>
                  <a:pt x="0" y="0"/>
                  <a:pt x="0" y="0"/>
                  <a:pt x="0" y="0"/>
                </a:cubicBezTo>
                <a:cubicBezTo>
                  <a:pt x="0" y="4"/>
                  <a:pt x="0" y="4"/>
                  <a:pt x="0" y="4"/>
                </a:cubicBezTo>
                <a:cubicBezTo>
                  <a:pt x="3" y="6"/>
                  <a:pt x="5" y="8"/>
                  <a:pt x="8" y="9"/>
                </a:cubicBezTo>
                <a:close/>
              </a:path>
            </a:pathLst>
          </a:custGeom>
          <a:solidFill>
            <a:srgbClr val="E5C38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Rectangle 278">
            <a:extLst>
              <a:ext uri="{FF2B5EF4-FFF2-40B4-BE49-F238E27FC236}">
                <a16:creationId xmlns:a16="http://schemas.microsoft.com/office/drawing/2014/main" id="{D8F19401-1B7A-4CCC-8275-266C6EF13A25}"/>
              </a:ext>
            </a:extLst>
          </p:cNvPr>
          <p:cNvSpPr>
            <a:spLocks noChangeArrowheads="1"/>
          </p:cNvSpPr>
          <p:nvPr/>
        </p:nvSpPr>
        <p:spPr bwMode="auto">
          <a:xfrm>
            <a:off x="3156853"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Rectangle 279">
            <a:extLst>
              <a:ext uri="{FF2B5EF4-FFF2-40B4-BE49-F238E27FC236}">
                <a16:creationId xmlns:a16="http://schemas.microsoft.com/office/drawing/2014/main" id="{10A89BCB-E56E-4006-9ADE-A8B41BC3841D}"/>
              </a:ext>
            </a:extLst>
          </p:cNvPr>
          <p:cNvSpPr>
            <a:spLocks noChangeArrowheads="1"/>
          </p:cNvSpPr>
          <p:nvPr/>
        </p:nvSpPr>
        <p:spPr bwMode="auto">
          <a:xfrm>
            <a:off x="3220243"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Rectangle 280">
            <a:extLst>
              <a:ext uri="{FF2B5EF4-FFF2-40B4-BE49-F238E27FC236}">
                <a16:creationId xmlns:a16="http://schemas.microsoft.com/office/drawing/2014/main" id="{CBB4CACB-DBC5-47C5-9CDE-F9918307ABB7}"/>
              </a:ext>
            </a:extLst>
          </p:cNvPr>
          <p:cNvSpPr>
            <a:spLocks noChangeArrowheads="1"/>
          </p:cNvSpPr>
          <p:nvPr/>
        </p:nvSpPr>
        <p:spPr bwMode="auto">
          <a:xfrm>
            <a:off x="3252845"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Rectangle 281">
            <a:extLst>
              <a:ext uri="{FF2B5EF4-FFF2-40B4-BE49-F238E27FC236}">
                <a16:creationId xmlns:a16="http://schemas.microsoft.com/office/drawing/2014/main" id="{CB8F72AB-20D5-427B-B59A-A8B116796B2C}"/>
              </a:ext>
            </a:extLst>
          </p:cNvPr>
          <p:cNvSpPr>
            <a:spLocks noChangeArrowheads="1"/>
          </p:cNvSpPr>
          <p:nvPr/>
        </p:nvSpPr>
        <p:spPr bwMode="auto">
          <a:xfrm>
            <a:off x="3187643" y="4551952"/>
            <a:ext cx="45719" cy="45719"/>
          </a:xfrm>
          <a:prstGeom prst="rect">
            <a:avLst/>
          </a:prstGeom>
          <a:solidFill>
            <a:srgbClr val="E5C3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01" name="Group 400">
            <a:extLst>
              <a:ext uri="{FF2B5EF4-FFF2-40B4-BE49-F238E27FC236}">
                <a16:creationId xmlns:a16="http://schemas.microsoft.com/office/drawing/2014/main" id="{E56A7327-5344-4FAF-A853-758E4DEE5750}"/>
              </a:ext>
            </a:extLst>
          </p:cNvPr>
          <p:cNvGrpSpPr/>
          <p:nvPr/>
        </p:nvGrpSpPr>
        <p:grpSpPr>
          <a:xfrm>
            <a:off x="7915477" y="4427798"/>
            <a:ext cx="1458913" cy="1193800"/>
            <a:chOff x="6375400" y="2736850"/>
            <a:chExt cx="1458913" cy="1193800"/>
          </a:xfrm>
          <a:solidFill>
            <a:srgbClr val="99FF99"/>
          </a:solidFill>
        </p:grpSpPr>
        <p:sp>
          <p:nvSpPr>
            <p:cNvPr id="402" name="Freeform 11">
              <a:extLst>
                <a:ext uri="{FF2B5EF4-FFF2-40B4-BE49-F238E27FC236}">
                  <a16:creationId xmlns:a16="http://schemas.microsoft.com/office/drawing/2014/main" id="{28BB7208-45CF-44DB-AD14-AABD4FD063BA}"/>
                </a:ext>
              </a:extLst>
            </p:cNvPr>
            <p:cNvSpPr>
              <a:spLocks/>
            </p:cNvSpPr>
            <p:nvPr/>
          </p:nvSpPr>
          <p:spPr bwMode="auto">
            <a:xfrm>
              <a:off x="6375400" y="2736850"/>
              <a:ext cx="1458913" cy="161925"/>
            </a:xfrm>
            <a:custGeom>
              <a:avLst/>
              <a:gdLst>
                <a:gd name="T0" fmla="*/ 288 w 298"/>
                <a:gd name="T1" fmla="*/ 0 h 33"/>
                <a:gd name="T2" fmla="*/ 281 w 298"/>
                <a:gd name="T3" fmla="*/ 7 h 33"/>
                <a:gd name="T4" fmla="*/ 18 w 298"/>
                <a:gd name="T5" fmla="*/ 7 h 33"/>
                <a:gd name="T6" fmla="*/ 10 w 298"/>
                <a:gd name="T7" fmla="*/ 0 h 33"/>
                <a:gd name="T8" fmla="*/ 0 w 298"/>
                <a:gd name="T9" fmla="*/ 16 h 33"/>
                <a:gd name="T10" fmla="*/ 10 w 298"/>
                <a:gd name="T11" fmla="*/ 33 h 33"/>
                <a:gd name="T12" fmla="*/ 18 w 298"/>
                <a:gd name="T13" fmla="*/ 26 h 33"/>
                <a:gd name="T14" fmla="*/ 281 w 298"/>
                <a:gd name="T15" fmla="*/ 26 h 33"/>
                <a:gd name="T16" fmla="*/ 288 w 298"/>
                <a:gd name="T17" fmla="*/ 33 h 33"/>
                <a:gd name="T18" fmla="*/ 298 w 298"/>
                <a:gd name="T19" fmla="*/ 16 h 33"/>
                <a:gd name="T20" fmla="*/ 288 w 298"/>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33">
                  <a:moveTo>
                    <a:pt x="288" y="0"/>
                  </a:moveTo>
                  <a:cubicBezTo>
                    <a:pt x="285" y="0"/>
                    <a:pt x="282" y="3"/>
                    <a:pt x="281" y="7"/>
                  </a:cubicBezTo>
                  <a:cubicBezTo>
                    <a:pt x="18" y="7"/>
                    <a:pt x="18" y="7"/>
                    <a:pt x="18" y="7"/>
                  </a:cubicBezTo>
                  <a:cubicBezTo>
                    <a:pt x="16" y="3"/>
                    <a:pt x="13" y="0"/>
                    <a:pt x="10" y="0"/>
                  </a:cubicBezTo>
                  <a:cubicBezTo>
                    <a:pt x="5" y="0"/>
                    <a:pt x="0" y="7"/>
                    <a:pt x="0" y="16"/>
                  </a:cubicBezTo>
                  <a:cubicBezTo>
                    <a:pt x="0" y="26"/>
                    <a:pt x="5" y="33"/>
                    <a:pt x="10" y="33"/>
                  </a:cubicBezTo>
                  <a:cubicBezTo>
                    <a:pt x="13" y="33"/>
                    <a:pt x="16" y="30"/>
                    <a:pt x="18" y="26"/>
                  </a:cubicBezTo>
                  <a:cubicBezTo>
                    <a:pt x="281" y="26"/>
                    <a:pt x="281" y="26"/>
                    <a:pt x="281" y="26"/>
                  </a:cubicBezTo>
                  <a:cubicBezTo>
                    <a:pt x="282" y="30"/>
                    <a:pt x="285" y="33"/>
                    <a:pt x="288" y="33"/>
                  </a:cubicBezTo>
                  <a:cubicBezTo>
                    <a:pt x="294" y="33"/>
                    <a:pt x="298" y="26"/>
                    <a:pt x="298" y="16"/>
                  </a:cubicBezTo>
                  <a:cubicBezTo>
                    <a:pt x="298" y="7"/>
                    <a:pt x="294" y="0"/>
                    <a:pt x="288" y="0"/>
                  </a:cubicBezTo>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Freeform 12">
              <a:extLst>
                <a:ext uri="{FF2B5EF4-FFF2-40B4-BE49-F238E27FC236}">
                  <a16:creationId xmlns:a16="http://schemas.microsoft.com/office/drawing/2014/main" id="{4807636D-E676-45A1-9EE8-DE8D0FAAB40E}"/>
                </a:ext>
              </a:extLst>
            </p:cNvPr>
            <p:cNvSpPr>
              <a:spLocks/>
            </p:cNvSpPr>
            <p:nvPr/>
          </p:nvSpPr>
          <p:spPr bwMode="auto">
            <a:xfrm>
              <a:off x="6497638" y="2771775"/>
              <a:ext cx="1219200" cy="1158875"/>
            </a:xfrm>
            <a:custGeom>
              <a:avLst/>
              <a:gdLst>
                <a:gd name="T0" fmla="*/ 768 w 768"/>
                <a:gd name="T1" fmla="*/ 730 h 730"/>
                <a:gd name="T2" fmla="*/ 382 w 768"/>
                <a:gd name="T3" fmla="*/ 601 h 730"/>
                <a:gd name="T4" fmla="*/ 0 w 768"/>
                <a:gd name="T5" fmla="*/ 730 h 730"/>
                <a:gd name="T6" fmla="*/ 0 w 768"/>
                <a:gd name="T7" fmla="*/ 0 h 730"/>
                <a:gd name="T8" fmla="*/ 768 w 768"/>
                <a:gd name="T9" fmla="*/ 0 h 730"/>
                <a:gd name="T10" fmla="*/ 768 w 768"/>
                <a:gd name="T11" fmla="*/ 730 h 730"/>
              </a:gdLst>
              <a:ahLst/>
              <a:cxnLst>
                <a:cxn ang="0">
                  <a:pos x="T0" y="T1"/>
                </a:cxn>
                <a:cxn ang="0">
                  <a:pos x="T2" y="T3"/>
                </a:cxn>
                <a:cxn ang="0">
                  <a:pos x="T4" y="T5"/>
                </a:cxn>
                <a:cxn ang="0">
                  <a:pos x="T6" y="T7"/>
                </a:cxn>
                <a:cxn ang="0">
                  <a:pos x="T8" y="T9"/>
                </a:cxn>
                <a:cxn ang="0">
                  <a:pos x="T10" y="T11"/>
                </a:cxn>
              </a:cxnLst>
              <a:rect l="0" t="0" r="r" b="b"/>
              <a:pathLst>
                <a:path w="768" h="730">
                  <a:moveTo>
                    <a:pt x="768" y="730"/>
                  </a:moveTo>
                  <a:lnTo>
                    <a:pt x="382" y="601"/>
                  </a:lnTo>
                  <a:lnTo>
                    <a:pt x="0" y="730"/>
                  </a:lnTo>
                  <a:lnTo>
                    <a:pt x="0" y="0"/>
                  </a:lnTo>
                  <a:lnTo>
                    <a:pt x="768" y="0"/>
                  </a:lnTo>
                  <a:lnTo>
                    <a:pt x="768" y="730"/>
                  </a:lnTo>
                  <a:close/>
                </a:path>
              </a:pathLst>
            </a:custGeom>
            <a:solidFill>
              <a:srgbClr val="00B0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0B0F0"/>
                </a:solidFill>
              </a:endParaRPr>
            </a:p>
          </p:txBody>
        </p:sp>
      </p:grpSp>
      <p:sp>
        <p:nvSpPr>
          <p:cNvPr id="417" name="Rectangle 416">
            <a:extLst>
              <a:ext uri="{FF2B5EF4-FFF2-40B4-BE49-F238E27FC236}">
                <a16:creationId xmlns:a16="http://schemas.microsoft.com/office/drawing/2014/main" id="{0FCE5E34-0DAA-43AF-867E-3232C854D74B}"/>
              </a:ext>
            </a:extLst>
          </p:cNvPr>
          <p:cNvSpPr/>
          <p:nvPr/>
        </p:nvSpPr>
        <p:spPr>
          <a:xfrm>
            <a:off x="8053068" y="4655229"/>
            <a:ext cx="1183729" cy="615553"/>
          </a:xfrm>
          <a:prstGeom prst="rect">
            <a:avLst/>
          </a:prstGeom>
        </p:spPr>
        <p:txBody>
          <a:bodyPr wrap="square">
            <a:spAutoFit/>
          </a:bodyPr>
          <a:lstStyle/>
          <a:p>
            <a:pPr algn="ctr">
              <a:buNone/>
            </a:pPr>
            <a:r>
              <a:rPr lang="en-GB" sz="3400" b="1" dirty="0">
                <a:solidFill>
                  <a:srgbClr val="002060"/>
                </a:solidFill>
                <a:latin typeface="Tahoma" panose="020B0604030504040204" pitchFamily="34" charset="0"/>
                <a:ea typeface="Tahoma" panose="020B0604030504040204" pitchFamily="34" charset="0"/>
                <a:cs typeface="Tahoma" panose="020B0604030504040204" pitchFamily="34" charset="0"/>
              </a:rPr>
              <a:t>8.77</a:t>
            </a:r>
          </a:p>
        </p:txBody>
      </p:sp>
      <p:sp>
        <p:nvSpPr>
          <p:cNvPr id="418" name="Rectangle 417">
            <a:extLst>
              <a:ext uri="{FF2B5EF4-FFF2-40B4-BE49-F238E27FC236}">
                <a16:creationId xmlns:a16="http://schemas.microsoft.com/office/drawing/2014/main" id="{D824F704-5D1F-4707-8157-93511F50F6E3}"/>
              </a:ext>
            </a:extLst>
          </p:cNvPr>
          <p:cNvSpPr/>
          <p:nvPr/>
        </p:nvSpPr>
        <p:spPr>
          <a:xfrm>
            <a:off x="8069933" y="4049759"/>
            <a:ext cx="1183337" cy="707886"/>
          </a:xfrm>
          <a:prstGeom prst="rect">
            <a:avLst/>
          </a:prstGeom>
        </p:spPr>
        <p:txBody>
          <a:bodyPr wrap="none">
            <a:spAutoFit/>
          </a:bodyPr>
          <a:lstStyle/>
          <a:p>
            <a:pPr>
              <a:buNone/>
            </a:pPr>
            <a:r>
              <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rPr>
              <a:t>Savings</a:t>
            </a:r>
          </a:p>
          <a:p>
            <a:pPr>
              <a:buNone/>
            </a:pPr>
            <a:endParaRPr lang="en-GB" sz="20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19" name="Rectangle 418">
            <a:extLst>
              <a:ext uri="{FF2B5EF4-FFF2-40B4-BE49-F238E27FC236}">
                <a16:creationId xmlns:a16="http://schemas.microsoft.com/office/drawing/2014/main" id="{EAB39D90-1763-410B-AB50-A1FAECCBB06C}"/>
              </a:ext>
            </a:extLst>
          </p:cNvPr>
          <p:cNvSpPr/>
          <p:nvPr/>
        </p:nvSpPr>
        <p:spPr>
          <a:xfrm>
            <a:off x="5376371" y="5667793"/>
            <a:ext cx="1955985" cy="923330"/>
          </a:xfrm>
          <a:prstGeom prst="rect">
            <a:avLst/>
          </a:prstGeom>
        </p:spPr>
        <p:txBody>
          <a:bodyPr wrap="none">
            <a:spAutoFit/>
          </a:bodyPr>
          <a:lstStyle/>
          <a:p>
            <a:pPr algn="ctr">
              <a:buNone/>
            </a:pPr>
            <a:r>
              <a:rPr lang="en-GB" b="1" dirty="0">
                <a:solidFill>
                  <a:srgbClr val="FF0000"/>
                </a:solidFill>
                <a:latin typeface="Tahoma" panose="020B0604030504040204" pitchFamily="34" charset="0"/>
                <a:ea typeface="Tahoma" panose="020B0604030504040204" pitchFamily="34" charset="0"/>
                <a:cs typeface="Tahoma" panose="020B0604030504040204" pitchFamily="34" charset="0"/>
              </a:rPr>
              <a:t>Cumulative </a:t>
            </a:r>
          </a:p>
          <a:p>
            <a:pPr algn="ctr">
              <a:buNone/>
            </a:pPr>
            <a:r>
              <a:rPr lang="en-GB" b="1" dirty="0">
                <a:solidFill>
                  <a:srgbClr val="FF0000"/>
                </a:solidFill>
                <a:latin typeface="Tahoma" panose="020B0604030504040204" pitchFamily="34" charset="0"/>
                <a:ea typeface="Tahoma" panose="020B0604030504040204" pitchFamily="34" charset="0"/>
                <a:cs typeface="Tahoma" panose="020B0604030504040204" pitchFamily="34" charset="0"/>
              </a:rPr>
              <a:t>Cost (2009-17)</a:t>
            </a:r>
          </a:p>
          <a:p>
            <a:pPr algn="ctr">
              <a:buNone/>
            </a:pPr>
            <a:endParaRPr lang="en-GB"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grpSp>
        <p:nvGrpSpPr>
          <p:cNvPr id="421" name="Group 420">
            <a:extLst>
              <a:ext uri="{FF2B5EF4-FFF2-40B4-BE49-F238E27FC236}">
                <a16:creationId xmlns:a16="http://schemas.microsoft.com/office/drawing/2014/main" id="{64CD685F-3825-4BD0-8897-EF1DB9334344}"/>
              </a:ext>
            </a:extLst>
          </p:cNvPr>
          <p:cNvGrpSpPr/>
          <p:nvPr/>
        </p:nvGrpSpPr>
        <p:grpSpPr>
          <a:xfrm>
            <a:off x="5628014" y="4049759"/>
            <a:ext cx="1460500" cy="1667059"/>
            <a:chOff x="7031163" y="3012351"/>
            <a:chExt cx="1460500" cy="1667059"/>
          </a:xfrm>
        </p:grpSpPr>
        <p:grpSp>
          <p:nvGrpSpPr>
            <p:cNvPr id="422" name="Group 421">
              <a:extLst>
                <a:ext uri="{FF2B5EF4-FFF2-40B4-BE49-F238E27FC236}">
                  <a16:creationId xmlns:a16="http://schemas.microsoft.com/office/drawing/2014/main" id="{0D6FDD1C-77B9-466E-A8F2-2DC4080503A8}"/>
                </a:ext>
              </a:extLst>
            </p:cNvPr>
            <p:cNvGrpSpPr/>
            <p:nvPr/>
          </p:nvGrpSpPr>
          <p:grpSpPr>
            <a:xfrm>
              <a:off x="7031163" y="3373619"/>
              <a:ext cx="1460500" cy="1193800"/>
              <a:chOff x="4640263" y="2736850"/>
              <a:chExt cx="1460500" cy="1193800"/>
            </a:xfrm>
            <a:solidFill>
              <a:srgbClr val="92D050"/>
            </a:solidFill>
          </p:grpSpPr>
          <p:sp>
            <p:nvSpPr>
              <p:cNvPr id="426" name="Freeform 9">
                <a:extLst>
                  <a:ext uri="{FF2B5EF4-FFF2-40B4-BE49-F238E27FC236}">
                    <a16:creationId xmlns:a16="http://schemas.microsoft.com/office/drawing/2014/main" id="{4D97F56A-3FE5-43B8-AC9C-66FF68640461}"/>
                  </a:ext>
                </a:extLst>
              </p:cNvPr>
              <p:cNvSpPr>
                <a:spLocks/>
              </p:cNvSpPr>
              <p:nvPr/>
            </p:nvSpPr>
            <p:spPr bwMode="auto">
              <a:xfrm>
                <a:off x="4640263" y="2736850"/>
                <a:ext cx="1460500" cy="161925"/>
              </a:xfrm>
              <a:custGeom>
                <a:avLst/>
                <a:gdLst>
                  <a:gd name="T0" fmla="*/ 288 w 298"/>
                  <a:gd name="T1" fmla="*/ 0 h 33"/>
                  <a:gd name="T2" fmla="*/ 281 w 298"/>
                  <a:gd name="T3" fmla="*/ 7 h 33"/>
                  <a:gd name="T4" fmla="*/ 18 w 298"/>
                  <a:gd name="T5" fmla="*/ 7 h 33"/>
                  <a:gd name="T6" fmla="*/ 10 w 298"/>
                  <a:gd name="T7" fmla="*/ 0 h 33"/>
                  <a:gd name="T8" fmla="*/ 0 w 298"/>
                  <a:gd name="T9" fmla="*/ 16 h 33"/>
                  <a:gd name="T10" fmla="*/ 10 w 298"/>
                  <a:gd name="T11" fmla="*/ 33 h 33"/>
                  <a:gd name="T12" fmla="*/ 18 w 298"/>
                  <a:gd name="T13" fmla="*/ 26 h 33"/>
                  <a:gd name="T14" fmla="*/ 281 w 298"/>
                  <a:gd name="T15" fmla="*/ 26 h 33"/>
                  <a:gd name="T16" fmla="*/ 288 w 298"/>
                  <a:gd name="T17" fmla="*/ 33 h 33"/>
                  <a:gd name="T18" fmla="*/ 298 w 298"/>
                  <a:gd name="T19" fmla="*/ 16 h 33"/>
                  <a:gd name="T20" fmla="*/ 288 w 298"/>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33">
                    <a:moveTo>
                      <a:pt x="288" y="0"/>
                    </a:moveTo>
                    <a:cubicBezTo>
                      <a:pt x="285" y="0"/>
                      <a:pt x="282" y="3"/>
                      <a:pt x="281" y="7"/>
                    </a:cubicBezTo>
                    <a:cubicBezTo>
                      <a:pt x="18" y="7"/>
                      <a:pt x="18" y="7"/>
                      <a:pt x="18" y="7"/>
                    </a:cubicBezTo>
                    <a:cubicBezTo>
                      <a:pt x="16" y="3"/>
                      <a:pt x="13" y="0"/>
                      <a:pt x="10" y="0"/>
                    </a:cubicBezTo>
                    <a:cubicBezTo>
                      <a:pt x="5" y="0"/>
                      <a:pt x="0" y="7"/>
                      <a:pt x="0" y="16"/>
                    </a:cubicBezTo>
                    <a:cubicBezTo>
                      <a:pt x="0" y="26"/>
                      <a:pt x="5" y="33"/>
                      <a:pt x="10" y="33"/>
                    </a:cubicBezTo>
                    <a:cubicBezTo>
                      <a:pt x="13" y="33"/>
                      <a:pt x="16" y="30"/>
                      <a:pt x="18" y="26"/>
                    </a:cubicBezTo>
                    <a:cubicBezTo>
                      <a:pt x="281" y="26"/>
                      <a:pt x="281" y="26"/>
                      <a:pt x="281" y="26"/>
                    </a:cubicBezTo>
                    <a:cubicBezTo>
                      <a:pt x="282" y="30"/>
                      <a:pt x="285" y="33"/>
                      <a:pt x="288" y="33"/>
                    </a:cubicBezTo>
                    <a:cubicBezTo>
                      <a:pt x="294" y="33"/>
                      <a:pt x="298" y="26"/>
                      <a:pt x="298" y="16"/>
                    </a:cubicBezTo>
                    <a:cubicBezTo>
                      <a:pt x="298" y="7"/>
                      <a:pt x="294" y="0"/>
                      <a:pt x="288" y="0"/>
                    </a:cubicBezTo>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27" name="Freeform 10">
                <a:extLst>
                  <a:ext uri="{FF2B5EF4-FFF2-40B4-BE49-F238E27FC236}">
                    <a16:creationId xmlns:a16="http://schemas.microsoft.com/office/drawing/2014/main" id="{2CB96E35-5EDB-4474-93E7-F96BBED2291C}"/>
                  </a:ext>
                </a:extLst>
              </p:cNvPr>
              <p:cNvSpPr>
                <a:spLocks/>
              </p:cNvSpPr>
              <p:nvPr/>
            </p:nvSpPr>
            <p:spPr bwMode="auto">
              <a:xfrm>
                <a:off x="4764088" y="2771775"/>
                <a:ext cx="1219200" cy="1158875"/>
              </a:xfrm>
              <a:custGeom>
                <a:avLst/>
                <a:gdLst>
                  <a:gd name="T0" fmla="*/ 768 w 768"/>
                  <a:gd name="T1" fmla="*/ 730 h 730"/>
                  <a:gd name="T2" fmla="*/ 382 w 768"/>
                  <a:gd name="T3" fmla="*/ 601 h 730"/>
                  <a:gd name="T4" fmla="*/ 0 w 768"/>
                  <a:gd name="T5" fmla="*/ 730 h 730"/>
                  <a:gd name="T6" fmla="*/ 0 w 768"/>
                  <a:gd name="T7" fmla="*/ 0 h 730"/>
                  <a:gd name="T8" fmla="*/ 768 w 768"/>
                  <a:gd name="T9" fmla="*/ 0 h 730"/>
                  <a:gd name="T10" fmla="*/ 768 w 768"/>
                  <a:gd name="T11" fmla="*/ 730 h 730"/>
                </a:gdLst>
                <a:ahLst/>
                <a:cxnLst>
                  <a:cxn ang="0">
                    <a:pos x="T0" y="T1"/>
                  </a:cxn>
                  <a:cxn ang="0">
                    <a:pos x="T2" y="T3"/>
                  </a:cxn>
                  <a:cxn ang="0">
                    <a:pos x="T4" y="T5"/>
                  </a:cxn>
                  <a:cxn ang="0">
                    <a:pos x="T6" y="T7"/>
                  </a:cxn>
                  <a:cxn ang="0">
                    <a:pos x="T8" y="T9"/>
                  </a:cxn>
                  <a:cxn ang="0">
                    <a:pos x="T10" y="T11"/>
                  </a:cxn>
                </a:cxnLst>
                <a:rect l="0" t="0" r="r" b="b"/>
                <a:pathLst>
                  <a:path w="768" h="730">
                    <a:moveTo>
                      <a:pt x="768" y="730"/>
                    </a:moveTo>
                    <a:lnTo>
                      <a:pt x="382" y="601"/>
                    </a:lnTo>
                    <a:lnTo>
                      <a:pt x="0" y="730"/>
                    </a:lnTo>
                    <a:lnTo>
                      <a:pt x="0" y="0"/>
                    </a:lnTo>
                    <a:lnTo>
                      <a:pt x="768" y="0"/>
                    </a:lnTo>
                    <a:lnTo>
                      <a:pt x="768" y="73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433" name="Freeform 100">
                <a:extLst>
                  <a:ext uri="{FF2B5EF4-FFF2-40B4-BE49-F238E27FC236}">
                    <a16:creationId xmlns:a16="http://schemas.microsoft.com/office/drawing/2014/main" id="{1A1F78F8-5B84-49F4-B913-FB14A3F0991C}"/>
                  </a:ext>
                </a:extLst>
              </p:cNvPr>
              <p:cNvSpPr>
                <a:spLocks/>
              </p:cNvSpPr>
              <p:nvPr/>
            </p:nvSpPr>
            <p:spPr bwMode="auto">
              <a:xfrm>
                <a:off x="5522912" y="31035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Tahoma" panose="020B0604030504040204" pitchFamily="34" charset="0"/>
                  <a:ea typeface="Tahoma" panose="020B0604030504040204" pitchFamily="34" charset="0"/>
                  <a:cs typeface="Tahoma" panose="020B0604030504040204" pitchFamily="34" charset="0"/>
                </a:endParaRPr>
              </a:p>
            </p:txBody>
          </p:sp>
        </p:grpSp>
        <p:sp>
          <p:nvSpPr>
            <p:cNvPr id="424" name="Rectangle 423">
              <a:extLst>
                <a:ext uri="{FF2B5EF4-FFF2-40B4-BE49-F238E27FC236}">
                  <a16:creationId xmlns:a16="http://schemas.microsoft.com/office/drawing/2014/main" id="{B6EA3EBF-C06D-433E-A2AC-27A926FBD8DC}"/>
                </a:ext>
              </a:extLst>
            </p:cNvPr>
            <p:cNvSpPr/>
            <p:nvPr/>
          </p:nvSpPr>
          <p:spPr>
            <a:xfrm>
              <a:off x="7363586" y="3012351"/>
              <a:ext cx="752129" cy="707886"/>
            </a:xfrm>
            <a:prstGeom prst="rect">
              <a:avLst/>
            </a:prstGeom>
          </p:spPr>
          <p:txBody>
            <a:bodyPr wrap="none">
              <a:spAutoFit/>
            </a:bodyPr>
            <a:lstStyle/>
            <a:p>
              <a:pPr>
                <a:buNone/>
              </a:pPr>
              <a:r>
                <a:rPr lang="en-GB" sz="2000" b="1" dirty="0">
                  <a:solidFill>
                    <a:srgbClr val="FF0000"/>
                  </a:solidFill>
                  <a:latin typeface="Tahoma" panose="020B0604030504040204" pitchFamily="34" charset="0"/>
                  <a:ea typeface="Tahoma" panose="020B0604030504040204" pitchFamily="34" charset="0"/>
                  <a:cs typeface="Tahoma" panose="020B0604030504040204" pitchFamily="34" charset="0"/>
                </a:rPr>
                <a:t>Cost</a:t>
              </a:r>
            </a:p>
            <a:p>
              <a:pPr>
                <a:buNone/>
              </a:pPr>
              <a:endParaRPr lang="en-GB" sz="2000"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425" name="Rectangle 424">
              <a:extLst>
                <a:ext uri="{FF2B5EF4-FFF2-40B4-BE49-F238E27FC236}">
                  <a16:creationId xmlns:a16="http://schemas.microsoft.com/office/drawing/2014/main" id="{28B7FCCF-AC12-49D0-B61A-3AD24D13F8B5}"/>
                </a:ext>
              </a:extLst>
            </p:cNvPr>
            <p:cNvSpPr/>
            <p:nvPr/>
          </p:nvSpPr>
          <p:spPr>
            <a:xfrm>
              <a:off x="7360868" y="4063857"/>
              <a:ext cx="742511" cy="615553"/>
            </a:xfrm>
            <a:prstGeom prst="rect">
              <a:avLst/>
            </a:prstGeom>
          </p:spPr>
          <p:txBody>
            <a:bodyPr wrap="none">
              <a:spAutoFit/>
            </a:bodyPr>
            <a:lstStyle/>
            <a:p>
              <a:pPr>
                <a:buNone/>
              </a:pPr>
              <a:r>
                <a:rPr lang="en-GB" sz="1400" b="1" dirty="0">
                  <a:solidFill>
                    <a:srgbClr val="003300"/>
                  </a:solidFill>
                  <a:latin typeface="Tahoma" panose="020B0604030504040204" pitchFamily="34" charset="0"/>
                  <a:ea typeface="Tahoma" panose="020B0604030504040204" pitchFamily="34" charset="0"/>
                  <a:cs typeface="Tahoma" panose="020B0604030504040204" pitchFamily="34" charset="0"/>
                </a:rPr>
                <a:t>billion</a:t>
              </a:r>
            </a:p>
            <a:p>
              <a:pPr>
                <a:buNone/>
              </a:pPr>
              <a:endParaRPr lang="en-GB" sz="2000"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grpSp>
      <p:sp>
        <p:nvSpPr>
          <p:cNvPr id="434" name="Rectangle 433">
            <a:extLst>
              <a:ext uri="{FF2B5EF4-FFF2-40B4-BE49-F238E27FC236}">
                <a16:creationId xmlns:a16="http://schemas.microsoft.com/office/drawing/2014/main" id="{6717E7B7-0D1A-4D0F-B9F5-FC712435E360}"/>
              </a:ext>
            </a:extLst>
          </p:cNvPr>
          <p:cNvSpPr/>
          <p:nvPr/>
        </p:nvSpPr>
        <p:spPr>
          <a:xfrm>
            <a:off x="8381532" y="5118417"/>
            <a:ext cx="652743" cy="615553"/>
          </a:xfrm>
          <a:prstGeom prst="rect">
            <a:avLst/>
          </a:prstGeom>
        </p:spPr>
        <p:txBody>
          <a:bodyPr wrap="none">
            <a:spAutoFit/>
          </a:bodyPr>
          <a:lstStyle/>
          <a:p>
            <a:pPr>
              <a:buNone/>
            </a:pPr>
            <a:r>
              <a:rPr lang="en-GB" sz="1400" b="1" dirty="0">
                <a:solidFill>
                  <a:srgbClr val="002060"/>
                </a:solidFill>
              </a:rPr>
              <a:t>billion</a:t>
            </a:r>
          </a:p>
          <a:p>
            <a:pPr>
              <a:buNone/>
            </a:pPr>
            <a:endParaRPr lang="en-GB" sz="2000" b="1" dirty="0">
              <a:solidFill>
                <a:srgbClr val="002060"/>
              </a:solidFill>
            </a:endParaRPr>
          </a:p>
        </p:txBody>
      </p:sp>
      <p:sp>
        <p:nvSpPr>
          <p:cNvPr id="437" name="Rectangle 436">
            <a:extLst>
              <a:ext uri="{FF2B5EF4-FFF2-40B4-BE49-F238E27FC236}">
                <a16:creationId xmlns:a16="http://schemas.microsoft.com/office/drawing/2014/main" id="{26BEFBBB-C0C7-464B-B4EC-4DD6F66AEF32}"/>
              </a:ext>
            </a:extLst>
          </p:cNvPr>
          <p:cNvSpPr/>
          <p:nvPr/>
        </p:nvSpPr>
        <p:spPr>
          <a:xfrm>
            <a:off x="8446907" y="4480383"/>
            <a:ext cx="571180" cy="615553"/>
          </a:xfrm>
          <a:prstGeom prst="rect">
            <a:avLst/>
          </a:prstGeom>
        </p:spPr>
        <p:txBody>
          <a:bodyPr wrap="square">
            <a:spAutoFit/>
          </a:bodyPr>
          <a:lstStyle/>
          <a:p>
            <a:pPr>
              <a:buNone/>
            </a:pPr>
            <a:r>
              <a:rPr lang="en-GB" sz="1400" b="1" dirty="0">
                <a:solidFill>
                  <a:srgbClr val="002060"/>
                </a:solidFill>
              </a:rPr>
              <a:t>US$</a:t>
            </a:r>
          </a:p>
          <a:p>
            <a:pPr>
              <a:buNone/>
            </a:pPr>
            <a:endParaRPr lang="en-GB" sz="2000" b="1" dirty="0">
              <a:solidFill>
                <a:srgbClr val="002060"/>
              </a:solidFill>
            </a:endParaRPr>
          </a:p>
        </p:txBody>
      </p:sp>
      <p:sp>
        <p:nvSpPr>
          <p:cNvPr id="438" name="Rectangle 437">
            <a:extLst>
              <a:ext uri="{FF2B5EF4-FFF2-40B4-BE49-F238E27FC236}">
                <a16:creationId xmlns:a16="http://schemas.microsoft.com/office/drawing/2014/main" id="{3B35A470-FEA2-44C5-AAA8-52C087934CC1}"/>
              </a:ext>
            </a:extLst>
          </p:cNvPr>
          <p:cNvSpPr/>
          <p:nvPr/>
        </p:nvSpPr>
        <p:spPr>
          <a:xfrm>
            <a:off x="7380984" y="5680707"/>
            <a:ext cx="2475357" cy="1200329"/>
          </a:xfrm>
          <a:prstGeom prst="rect">
            <a:avLst/>
          </a:prstGeom>
        </p:spPr>
        <p:txBody>
          <a:bodyPr wrap="none">
            <a:spAutoFit/>
          </a:bodyPr>
          <a:lstStyle/>
          <a:p>
            <a:pPr algn="ctr">
              <a:buNone/>
            </a:pPr>
            <a:r>
              <a:rPr lang="en-GB" b="1" dirty="0">
                <a:solidFill>
                  <a:srgbClr val="002060"/>
                </a:solidFill>
                <a:latin typeface="Tahoma" panose="020B0604030504040204" pitchFamily="34" charset="0"/>
                <a:ea typeface="Tahoma" panose="020B0604030504040204" pitchFamily="34" charset="0"/>
                <a:cs typeface="Tahoma" panose="020B0604030504040204" pitchFamily="34" charset="0"/>
              </a:rPr>
              <a:t>Plugged LEAKAGES </a:t>
            </a:r>
          </a:p>
          <a:p>
            <a:pPr algn="ctr">
              <a:buNone/>
            </a:pPr>
            <a:r>
              <a:rPr lang="en-GB" b="1" dirty="0">
                <a:solidFill>
                  <a:srgbClr val="002060"/>
                </a:solidFill>
                <a:latin typeface="Tahoma" panose="020B0604030504040204" pitchFamily="34" charset="0"/>
                <a:ea typeface="Tahoma" panose="020B0604030504040204" pitchFamily="34" charset="0"/>
                <a:cs typeface="Tahoma" panose="020B0604030504040204" pitchFamily="34" charset="0"/>
              </a:rPr>
              <a:t>in G2P transfers</a:t>
            </a:r>
          </a:p>
          <a:p>
            <a:pPr algn="ctr">
              <a:buNone/>
            </a:pPr>
            <a:endParaRPr lang="en-GB" b="1"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buNone/>
            </a:pPr>
            <a:endParaRPr lang="en-GB"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39" name="Rectangle 438">
            <a:extLst>
              <a:ext uri="{FF2B5EF4-FFF2-40B4-BE49-F238E27FC236}">
                <a16:creationId xmlns:a16="http://schemas.microsoft.com/office/drawing/2014/main" id="{4B5BDC3B-1EB1-4E44-9ACA-FEE0AF72485D}"/>
              </a:ext>
            </a:extLst>
          </p:cNvPr>
          <p:cNvSpPr/>
          <p:nvPr/>
        </p:nvSpPr>
        <p:spPr>
          <a:xfrm>
            <a:off x="5774294" y="4585352"/>
            <a:ext cx="1197219" cy="615553"/>
          </a:xfrm>
          <a:prstGeom prst="rect">
            <a:avLst/>
          </a:prstGeom>
        </p:spPr>
        <p:txBody>
          <a:bodyPr wrap="square">
            <a:spAutoFit/>
          </a:bodyPr>
          <a:lstStyle/>
          <a:p>
            <a:pPr algn="ctr">
              <a:buNone/>
            </a:pPr>
            <a:r>
              <a:rPr lang="en-GB" sz="3400" b="1" dirty="0">
                <a:latin typeface="Tahoma" panose="020B0604030504040204" pitchFamily="34" charset="0"/>
                <a:ea typeface="Tahoma" panose="020B0604030504040204" pitchFamily="34" charset="0"/>
                <a:cs typeface="Tahoma" panose="020B0604030504040204" pitchFamily="34" charset="0"/>
              </a:rPr>
              <a:t>1.35</a:t>
            </a:r>
          </a:p>
        </p:txBody>
      </p:sp>
      <p:sp>
        <p:nvSpPr>
          <p:cNvPr id="440" name="Rectangle 439">
            <a:extLst>
              <a:ext uri="{FF2B5EF4-FFF2-40B4-BE49-F238E27FC236}">
                <a16:creationId xmlns:a16="http://schemas.microsoft.com/office/drawing/2014/main" id="{0DF9B577-BEDA-47D4-93DA-D4F44C329D04}"/>
              </a:ext>
            </a:extLst>
          </p:cNvPr>
          <p:cNvSpPr/>
          <p:nvPr/>
        </p:nvSpPr>
        <p:spPr>
          <a:xfrm>
            <a:off x="6114506" y="4456202"/>
            <a:ext cx="571180" cy="615553"/>
          </a:xfrm>
          <a:prstGeom prst="rect">
            <a:avLst/>
          </a:prstGeom>
        </p:spPr>
        <p:txBody>
          <a:bodyPr wrap="square">
            <a:spAutoFit/>
          </a:bodyPr>
          <a:lstStyle/>
          <a:p>
            <a:pPr>
              <a:buNone/>
            </a:pPr>
            <a:r>
              <a:rPr lang="en-GB" sz="1400" b="1" dirty="0">
                <a:solidFill>
                  <a:srgbClr val="003300"/>
                </a:solidFill>
              </a:rPr>
              <a:t>US$</a:t>
            </a:r>
          </a:p>
          <a:p>
            <a:pPr>
              <a:buNone/>
            </a:pPr>
            <a:endParaRPr lang="en-GB" sz="2000" b="1" dirty="0">
              <a:solidFill>
                <a:srgbClr val="003300"/>
              </a:solidFill>
            </a:endParaRPr>
          </a:p>
        </p:txBody>
      </p:sp>
      <p:grpSp>
        <p:nvGrpSpPr>
          <p:cNvPr id="441" name="Group 440">
            <a:extLst>
              <a:ext uri="{FF2B5EF4-FFF2-40B4-BE49-F238E27FC236}">
                <a16:creationId xmlns:a16="http://schemas.microsoft.com/office/drawing/2014/main" id="{9ED42E57-C3E1-445B-97EE-7FACEF45C8D1}"/>
              </a:ext>
            </a:extLst>
          </p:cNvPr>
          <p:cNvGrpSpPr/>
          <p:nvPr/>
        </p:nvGrpSpPr>
        <p:grpSpPr>
          <a:xfrm>
            <a:off x="10282941" y="4452831"/>
            <a:ext cx="1460500" cy="1193800"/>
            <a:chOff x="2906713" y="2736850"/>
            <a:chExt cx="1460500" cy="1193800"/>
          </a:xfrm>
          <a:solidFill>
            <a:srgbClr val="00B050"/>
          </a:solidFill>
        </p:grpSpPr>
        <p:sp>
          <p:nvSpPr>
            <p:cNvPr id="442" name="Freeform 7">
              <a:extLst>
                <a:ext uri="{FF2B5EF4-FFF2-40B4-BE49-F238E27FC236}">
                  <a16:creationId xmlns:a16="http://schemas.microsoft.com/office/drawing/2014/main" id="{F06A2EC1-214B-453D-B569-8A8540AD368F}"/>
                </a:ext>
              </a:extLst>
            </p:cNvPr>
            <p:cNvSpPr>
              <a:spLocks/>
            </p:cNvSpPr>
            <p:nvPr/>
          </p:nvSpPr>
          <p:spPr bwMode="auto">
            <a:xfrm>
              <a:off x="2906713" y="2736850"/>
              <a:ext cx="1460500" cy="161925"/>
            </a:xfrm>
            <a:custGeom>
              <a:avLst/>
              <a:gdLst>
                <a:gd name="T0" fmla="*/ 289 w 298"/>
                <a:gd name="T1" fmla="*/ 0 h 33"/>
                <a:gd name="T2" fmla="*/ 281 w 298"/>
                <a:gd name="T3" fmla="*/ 7 h 33"/>
                <a:gd name="T4" fmla="*/ 18 w 298"/>
                <a:gd name="T5" fmla="*/ 7 h 33"/>
                <a:gd name="T6" fmla="*/ 10 w 298"/>
                <a:gd name="T7" fmla="*/ 0 h 33"/>
                <a:gd name="T8" fmla="*/ 0 w 298"/>
                <a:gd name="T9" fmla="*/ 16 h 33"/>
                <a:gd name="T10" fmla="*/ 10 w 298"/>
                <a:gd name="T11" fmla="*/ 33 h 33"/>
                <a:gd name="T12" fmla="*/ 18 w 298"/>
                <a:gd name="T13" fmla="*/ 26 h 33"/>
                <a:gd name="T14" fmla="*/ 281 w 298"/>
                <a:gd name="T15" fmla="*/ 26 h 33"/>
                <a:gd name="T16" fmla="*/ 289 w 298"/>
                <a:gd name="T17" fmla="*/ 33 h 33"/>
                <a:gd name="T18" fmla="*/ 298 w 298"/>
                <a:gd name="T19" fmla="*/ 16 h 33"/>
                <a:gd name="T20" fmla="*/ 289 w 298"/>
                <a:gd name="T2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33">
                  <a:moveTo>
                    <a:pt x="289" y="0"/>
                  </a:moveTo>
                  <a:cubicBezTo>
                    <a:pt x="285" y="0"/>
                    <a:pt x="282" y="3"/>
                    <a:pt x="281" y="7"/>
                  </a:cubicBezTo>
                  <a:cubicBezTo>
                    <a:pt x="18" y="7"/>
                    <a:pt x="18" y="7"/>
                    <a:pt x="18" y="7"/>
                  </a:cubicBezTo>
                  <a:cubicBezTo>
                    <a:pt x="16" y="3"/>
                    <a:pt x="13" y="0"/>
                    <a:pt x="10" y="0"/>
                  </a:cubicBezTo>
                  <a:cubicBezTo>
                    <a:pt x="5" y="0"/>
                    <a:pt x="0" y="7"/>
                    <a:pt x="0" y="16"/>
                  </a:cubicBezTo>
                  <a:cubicBezTo>
                    <a:pt x="0" y="26"/>
                    <a:pt x="5" y="33"/>
                    <a:pt x="10" y="33"/>
                  </a:cubicBezTo>
                  <a:cubicBezTo>
                    <a:pt x="13" y="33"/>
                    <a:pt x="16" y="30"/>
                    <a:pt x="18" y="26"/>
                  </a:cubicBezTo>
                  <a:cubicBezTo>
                    <a:pt x="281" y="26"/>
                    <a:pt x="281" y="26"/>
                    <a:pt x="281" y="26"/>
                  </a:cubicBezTo>
                  <a:cubicBezTo>
                    <a:pt x="282" y="30"/>
                    <a:pt x="285" y="33"/>
                    <a:pt x="289" y="33"/>
                  </a:cubicBezTo>
                  <a:cubicBezTo>
                    <a:pt x="294" y="33"/>
                    <a:pt x="298" y="26"/>
                    <a:pt x="298" y="16"/>
                  </a:cubicBezTo>
                  <a:cubicBezTo>
                    <a:pt x="298" y="7"/>
                    <a:pt x="294" y="0"/>
                    <a:pt x="289" y="0"/>
                  </a:cubicBezTo>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 name="Freeform 8">
              <a:extLst>
                <a:ext uri="{FF2B5EF4-FFF2-40B4-BE49-F238E27FC236}">
                  <a16:creationId xmlns:a16="http://schemas.microsoft.com/office/drawing/2014/main" id="{073E9118-A226-4399-B1EC-D1EAA4995BF5}"/>
                </a:ext>
              </a:extLst>
            </p:cNvPr>
            <p:cNvSpPr>
              <a:spLocks/>
            </p:cNvSpPr>
            <p:nvPr/>
          </p:nvSpPr>
          <p:spPr bwMode="auto">
            <a:xfrm>
              <a:off x="3028950" y="2771775"/>
              <a:ext cx="1220788" cy="1158875"/>
            </a:xfrm>
            <a:custGeom>
              <a:avLst/>
              <a:gdLst>
                <a:gd name="T0" fmla="*/ 769 w 769"/>
                <a:gd name="T1" fmla="*/ 730 h 730"/>
                <a:gd name="T2" fmla="*/ 383 w 769"/>
                <a:gd name="T3" fmla="*/ 601 h 730"/>
                <a:gd name="T4" fmla="*/ 0 w 769"/>
                <a:gd name="T5" fmla="*/ 730 h 730"/>
                <a:gd name="T6" fmla="*/ 0 w 769"/>
                <a:gd name="T7" fmla="*/ 0 h 730"/>
                <a:gd name="T8" fmla="*/ 769 w 769"/>
                <a:gd name="T9" fmla="*/ 0 h 730"/>
                <a:gd name="T10" fmla="*/ 769 w 769"/>
                <a:gd name="T11" fmla="*/ 730 h 730"/>
              </a:gdLst>
              <a:ahLst/>
              <a:cxnLst>
                <a:cxn ang="0">
                  <a:pos x="T0" y="T1"/>
                </a:cxn>
                <a:cxn ang="0">
                  <a:pos x="T2" y="T3"/>
                </a:cxn>
                <a:cxn ang="0">
                  <a:pos x="T4" y="T5"/>
                </a:cxn>
                <a:cxn ang="0">
                  <a:pos x="T6" y="T7"/>
                </a:cxn>
                <a:cxn ang="0">
                  <a:pos x="T8" y="T9"/>
                </a:cxn>
                <a:cxn ang="0">
                  <a:pos x="T10" y="T11"/>
                </a:cxn>
              </a:cxnLst>
              <a:rect l="0" t="0" r="r" b="b"/>
              <a:pathLst>
                <a:path w="769" h="730">
                  <a:moveTo>
                    <a:pt x="769" y="730"/>
                  </a:moveTo>
                  <a:lnTo>
                    <a:pt x="383" y="601"/>
                  </a:lnTo>
                  <a:lnTo>
                    <a:pt x="0" y="730"/>
                  </a:lnTo>
                  <a:lnTo>
                    <a:pt x="0" y="0"/>
                  </a:lnTo>
                  <a:lnTo>
                    <a:pt x="769" y="0"/>
                  </a:lnTo>
                  <a:lnTo>
                    <a:pt x="769" y="7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44" name="Group 443">
              <a:extLst>
                <a:ext uri="{FF2B5EF4-FFF2-40B4-BE49-F238E27FC236}">
                  <a16:creationId xmlns:a16="http://schemas.microsoft.com/office/drawing/2014/main" id="{7D6D125C-2D18-4377-85EF-4D24B3652370}"/>
                </a:ext>
              </a:extLst>
            </p:cNvPr>
            <p:cNvGrpSpPr/>
            <p:nvPr/>
          </p:nvGrpSpPr>
          <p:grpSpPr>
            <a:xfrm>
              <a:off x="3352800" y="3048000"/>
              <a:ext cx="522288" cy="447675"/>
              <a:chOff x="5481642" y="3920089"/>
              <a:chExt cx="522288" cy="447675"/>
            </a:xfrm>
            <a:grpFill/>
          </p:grpSpPr>
          <p:sp>
            <p:nvSpPr>
              <p:cNvPr id="445" name="Freeform 48">
                <a:extLst>
                  <a:ext uri="{FF2B5EF4-FFF2-40B4-BE49-F238E27FC236}">
                    <a16:creationId xmlns:a16="http://schemas.microsoft.com/office/drawing/2014/main" id="{77FF26AB-44AF-43F0-9701-5E4E46CF67E7}"/>
                  </a:ext>
                </a:extLst>
              </p:cNvPr>
              <p:cNvSpPr>
                <a:spLocks noEditPoints="1"/>
              </p:cNvSpPr>
              <p:nvPr/>
            </p:nvSpPr>
            <p:spPr bwMode="auto">
              <a:xfrm>
                <a:off x="5553080" y="3920089"/>
                <a:ext cx="381000" cy="306388"/>
              </a:xfrm>
              <a:custGeom>
                <a:avLst/>
                <a:gdLst>
                  <a:gd name="T0" fmla="*/ 138 w 174"/>
                  <a:gd name="T1" fmla="*/ 140 h 140"/>
                  <a:gd name="T2" fmla="*/ 138 w 174"/>
                  <a:gd name="T3" fmla="*/ 92 h 140"/>
                  <a:gd name="T4" fmla="*/ 161 w 174"/>
                  <a:gd name="T5" fmla="*/ 70 h 140"/>
                  <a:gd name="T6" fmla="*/ 174 w 174"/>
                  <a:gd name="T7" fmla="*/ 70 h 140"/>
                  <a:gd name="T8" fmla="*/ 174 w 174"/>
                  <a:gd name="T9" fmla="*/ 19 h 140"/>
                  <a:gd name="T10" fmla="*/ 156 w 174"/>
                  <a:gd name="T11" fmla="*/ 0 h 140"/>
                  <a:gd name="T12" fmla="*/ 19 w 174"/>
                  <a:gd name="T13" fmla="*/ 0 h 140"/>
                  <a:gd name="T14" fmla="*/ 0 w 174"/>
                  <a:gd name="T15" fmla="*/ 19 h 140"/>
                  <a:gd name="T16" fmla="*/ 0 w 174"/>
                  <a:gd name="T17" fmla="*/ 70 h 140"/>
                  <a:gd name="T18" fmla="*/ 15 w 174"/>
                  <a:gd name="T19" fmla="*/ 70 h 140"/>
                  <a:gd name="T20" fmla="*/ 36 w 174"/>
                  <a:gd name="T21" fmla="*/ 92 h 140"/>
                  <a:gd name="T22" fmla="*/ 36 w 174"/>
                  <a:gd name="T23" fmla="*/ 140 h 140"/>
                  <a:gd name="T24" fmla="*/ 138 w 174"/>
                  <a:gd name="T25" fmla="*/ 140 h 140"/>
                  <a:gd name="T26" fmla="*/ 112 w 174"/>
                  <a:gd name="T27" fmla="*/ 23 h 140"/>
                  <a:gd name="T28" fmla="*/ 128 w 174"/>
                  <a:gd name="T29" fmla="*/ 38 h 140"/>
                  <a:gd name="T30" fmla="*/ 112 w 174"/>
                  <a:gd name="T31" fmla="*/ 54 h 140"/>
                  <a:gd name="T32" fmla="*/ 96 w 174"/>
                  <a:gd name="T33" fmla="*/ 38 h 140"/>
                  <a:gd name="T34" fmla="*/ 112 w 174"/>
                  <a:gd name="T35" fmla="*/ 23 h 140"/>
                  <a:gd name="T36" fmla="*/ 112 w 174"/>
                  <a:gd name="T37" fmla="*/ 64 h 140"/>
                  <a:gd name="T38" fmla="*/ 128 w 174"/>
                  <a:gd name="T39" fmla="*/ 80 h 140"/>
                  <a:gd name="T40" fmla="*/ 112 w 174"/>
                  <a:gd name="T41" fmla="*/ 96 h 140"/>
                  <a:gd name="T42" fmla="*/ 96 w 174"/>
                  <a:gd name="T43" fmla="*/ 80 h 140"/>
                  <a:gd name="T44" fmla="*/ 112 w 174"/>
                  <a:gd name="T45" fmla="*/ 64 h 140"/>
                  <a:gd name="T46" fmla="*/ 62 w 174"/>
                  <a:gd name="T47" fmla="*/ 23 h 140"/>
                  <a:gd name="T48" fmla="*/ 78 w 174"/>
                  <a:gd name="T49" fmla="*/ 38 h 140"/>
                  <a:gd name="T50" fmla="*/ 62 w 174"/>
                  <a:gd name="T51" fmla="*/ 54 h 140"/>
                  <a:gd name="T52" fmla="*/ 46 w 174"/>
                  <a:gd name="T53" fmla="*/ 38 h 140"/>
                  <a:gd name="T54" fmla="*/ 62 w 174"/>
                  <a:gd name="T55" fmla="*/ 23 h 140"/>
                  <a:gd name="T56" fmla="*/ 62 w 174"/>
                  <a:gd name="T57" fmla="*/ 64 h 140"/>
                  <a:gd name="T58" fmla="*/ 78 w 174"/>
                  <a:gd name="T59" fmla="*/ 80 h 140"/>
                  <a:gd name="T60" fmla="*/ 62 w 174"/>
                  <a:gd name="T61" fmla="*/ 96 h 140"/>
                  <a:gd name="T62" fmla="*/ 46 w 174"/>
                  <a:gd name="T63" fmla="*/ 80 h 140"/>
                  <a:gd name="T64" fmla="*/ 62 w 174"/>
                  <a:gd name="T65" fmla="*/ 6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4" h="140">
                    <a:moveTo>
                      <a:pt x="138" y="140"/>
                    </a:moveTo>
                    <a:cubicBezTo>
                      <a:pt x="138" y="92"/>
                      <a:pt x="138" y="92"/>
                      <a:pt x="138" y="92"/>
                    </a:cubicBezTo>
                    <a:cubicBezTo>
                      <a:pt x="138" y="78"/>
                      <a:pt x="147" y="70"/>
                      <a:pt x="161" y="70"/>
                    </a:cubicBezTo>
                    <a:cubicBezTo>
                      <a:pt x="174" y="70"/>
                      <a:pt x="174" y="70"/>
                      <a:pt x="174" y="70"/>
                    </a:cubicBezTo>
                    <a:cubicBezTo>
                      <a:pt x="174" y="19"/>
                      <a:pt x="174" y="19"/>
                      <a:pt x="174" y="19"/>
                    </a:cubicBezTo>
                    <a:cubicBezTo>
                      <a:pt x="174" y="9"/>
                      <a:pt x="166" y="0"/>
                      <a:pt x="156" y="0"/>
                    </a:cubicBezTo>
                    <a:cubicBezTo>
                      <a:pt x="19" y="0"/>
                      <a:pt x="19" y="0"/>
                      <a:pt x="19" y="0"/>
                    </a:cubicBezTo>
                    <a:cubicBezTo>
                      <a:pt x="8" y="0"/>
                      <a:pt x="0" y="9"/>
                      <a:pt x="0" y="19"/>
                    </a:cubicBezTo>
                    <a:cubicBezTo>
                      <a:pt x="0" y="70"/>
                      <a:pt x="0" y="70"/>
                      <a:pt x="0" y="70"/>
                    </a:cubicBezTo>
                    <a:cubicBezTo>
                      <a:pt x="15" y="70"/>
                      <a:pt x="15" y="70"/>
                      <a:pt x="15" y="70"/>
                    </a:cubicBezTo>
                    <a:cubicBezTo>
                      <a:pt x="29" y="70"/>
                      <a:pt x="36" y="78"/>
                      <a:pt x="36" y="92"/>
                    </a:cubicBezTo>
                    <a:cubicBezTo>
                      <a:pt x="36" y="140"/>
                      <a:pt x="36" y="140"/>
                      <a:pt x="36" y="140"/>
                    </a:cubicBezTo>
                    <a:lnTo>
                      <a:pt x="138" y="140"/>
                    </a:lnTo>
                    <a:close/>
                    <a:moveTo>
                      <a:pt x="112" y="23"/>
                    </a:moveTo>
                    <a:cubicBezTo>
                      <a:pt x="121" y="23"/>
                      <a:pt x="128" y="30"/>
                      <a:pt x="128" y="38"/>
                    </a:cubicBezTo>
                    <a:cubicBezTo>
                      <a:pt x="128" y="47"/>
                      <a:pt x="121" y="54"/>
                      <a:pt x="112" y="54"/>
                    </a:cubicBezTo>
                    <a:cubicBezTo>
                      <a:pt x="103" y="54"/>
                      <a:pt x="96" y="47"/>
                      <a:pt x="96" y="38"/>
                    </a:cubicBezTo>
                    <a:cubicBezTo>
                      <a:pt x="96" y="30"/>
                      <a:pt x="103" y="23"/>
                      <a:pt x="112" y="23"/>
                    </a:cubicBezTo>
                    <a:moveTo>
                      <a:pt x="112" y="64"/>
                    </a:moveTo>
                    <a:cubicBezTo>
                      <a:pt x="121" y="64"/>
                      <a:pt x="128" y="71"/>
                      <a:pt x="128" y="80"/>
                    </a:cubicBezTo>
                    <a:cubicBezTo>
                      <a:pt x="128" y="89"/>
                      <a:pt x="121" y="96"/>
                      <a:pt x="112" y="96"/>
                    </a:cubicBezTo>
                    <a:cubicBezTo>
                      <a:pt x="103" y="96"/>
                      <a:pt x="96" y="89"/>
                      <a:pt x="96" y="80"/>
                    </a:cubicBezTo>
                    <a:cubicBezTo>
                      <a:pt x="96" y="71"/>
                      <a:pt x="103" y="64"/>
                      <a:pt x="112" y="64"/>
                    </a:cubicBezTo>
                    <a:moveTo>
                      <a:pt x="62" y="23"/>
                    </a:moveTo>
                    <a:cubicBezTo>
                      <a:pt x="71" y="23"/>
                      <a:pt x="78" y="30"/>
                      <a:pt x="78" y="38"/>
                    </a:cubicBezTo>
                    <a:cubicBezTo>
                      <a:pt x="78" y="47"/>
                      <a:pt x="71" y="54"/>
                      <a:pt x="62" y="54"/>
                    </a:cubicBezTo>
                    <a:cubicBezTo>
                      <a:pt x="53" y="54"/>
                      <a:pt x="46" y="47"/>
                      <a:pt x="46" y="38"/>
                    </a:cubicBezTo>
                    <a:cubicBezTo>
                      <a:pt x="46" y="30"/>
                      <a:pt x="53" y="23"/>
                      <a:pt x="62" y="23"/>
                    </a:cubicBezTo>
                    <a:moveTo>
                      <a:pt x="62" y="64"/>
                    </a:moveTo>
                    <a:cubicBezTo>
                      <a:pt x="71" y="64"/>
                      <a:pt x="78" y="71"/>
                      <a:pt x="78" y="80"/>
                    </a:cubicBezTo>
                    <a:cubicBezTo>
                      <a:pt x="78" y="89"/>
                      <a:pt x="71" y="96"/>
                      <a:pt x="62" y="96"/>
                    </a:cubicBezTo>
                    <a:cubicBezTo>
                      <a:pt x="53" y="96"/>
                      <a:pt x="46" y="89"/>
                      <a:pt x="46" y="80"/>
                    </a:cubicBezTo>
                    <a:cubicBezTo>
                      <a:pt x="46" y="71"/>
                      <a:pt x="53" y="64"/>
                      <a:pt x="62" y="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 name="Freeform 49">
                <a:extLst>
                  <a:ext uri="{FF2B5EF4-FFF2-40B4-BE49-F238E27FC236}">
                    <a16:creationId xmlns:a16="http://schemas.microsoft.com/office/drawing/2014/main" id="{CABD439B-8E90-4D1C-97CD-7F03009C4B77}"/>
                  </a:ext>
                </a:extLst>
              </p:cNvPr>
              <p:cNvSpPr>
                <a:spLocks/>
              </p:cNvSpPr>
              <p:nvPr/>
            </p:nvSpPr>
            <p:spPr bwMode="auto">
              <a:xfrm>
                <a:off x="5481642" y="4088364"/>
                <a:ext cx="522288" cy="279400"/>
              </a:xfrm>
              <a:custGeom>
                <a:avLst/>
                <a:gdLst>
                  <a:gd name="T0" fmla="*/ 223 w 238"/>
                  <a:gd name="T1" fmla="*/ 0 h 127"/>
                  <a:gd name="T2" fmla="*/ 206 w 238"/>
                  <a:gd name="T3" fmla="*/ 0 h 127"/>
                  <a:gd name="T4" fmla="*/ 193 w 238"/>
                  <a:gd name="T5" fmla="*/ 0 h 127"/>
                  <a:gd name="T6" fmla="*/ 176 w 238"/>
                  <a:gd name="T7" fmla="*/ 15 h 127"/>
                  <a:gd name="T8" fmla="*/ 176 w 238"/>
                  <a:gd name="T9" fmla="*/ 69 h 127"/>
                  <a:gd name="T10" fmla="*/ 62 w 238"/>
                  <a:gd name="T11" fmla="*/ 69 h 127"/>
                  <a:gd name="T12" fmla="*/ 62 w 238"/>
                  <a:gd name="T13" fmla="*/ 15 h 127"/>
                  <a:gd name="T14" fmla="*/ 47 w 238"/>
                  <a:gd name="T15" fmla="*/ 0 h 127"/>
                  <a:gd name="T16" fmla="*/ 32 w 238"/>
                  <a:gd name="T17" fmla="*/ 0 h 127"/>
                  <a:gd name="T18" fmla="*/ 17 w 238"/>
                  <a:gd name="T19" fmla="*/ 0 h 127"/>
                  <a:gd name="T20" fmla="*/ 0 w 238"/>
                  <a:gd name="T21" fmla="*/ 15 h 127"/>
                  <a:gd name="T22" fmla="*/ 0 w 238"/>
                  <a:gd name="T23" fmla="*/ 94 h 127"/>
                  <a:gd name="T24" fmla="*/ 23 w 238"/>
                  <a:gd name="T25" fmla="*/ 117 h 127"/>
                  <a:gd name="T26" fmla="*/ 23 w 238"/>
                  <a:gd name="T27" fmla="*/ 119 h 127"/>
                  <a:gd name="T28" fmla="*/ 25 w 238"/>
                  <a:gd name="T29" fmla="*/ 123 h 127"/>
                  <a:gd name="T30" fmla="*/ 33 w 238"/>
                  <a:gd name="T31" fmla="*/ 127 h 127"/>
                  <a:gd name="T32" fmla="*/ 37 w 238"/>
                  <a:gd name="T33" fmla="*/ 127 h 127"/>
                  <a:gd name="T34" fmla="*/ 45 w 238"/>
                  <a:gd name="T35" fmla="*/ 123 h 127"/>
                  <a:gd name="T36" fmla="*/ 46 w 238"/>
                  <a:gd name="T37" fmla="*/ 119 h 127"/>
                  <a:gd name="T38" fmla="*/ 47 w 238"/>
                  <a:gd name="T39" fmla="*/ 117 h 127"/>
                  <a:gd name="T40" fmla="*/ 191 w 238"/>
                  <a:gd name="T41" fmla="*/ 117 h 127"/>
                  <a:gd name="T42" fmla="*/ 192 w 238"/>
                  <a:gd name="T43" fmla="*/ 119 h 127"/>
                  <a:gd name="T44" fmla="*/ 193 w 238"/>
                  <a:gd name="T45" fmla="*/ 123 h 127"/>
                  <a:gd name="T46" fmla="*/ 201 w 238"/>
                  <a:gd name="T47" fmla="*/ 127 h 127"/>
                  <a:gd name="T48" fmla="*/ 205 w 238"/>
                  <a:gd name="T49" fmla="*/ 127 h 127"/>
                  <a:gd name="T50" fmla="*/ 213 w 238"/>
                  <a:gd name="T51" fmla="*/ 123 h 127"/>
                  <a:gd name="T52" fmla="*/ 215 w 238"/>
                  <a:gd name="T53" fmla="*/ 119 h 127"/>
                  <a:gd name="T54" fmla="*/ 215 w 238"/>
                  <a:gd name="T55" fmla="*/ 117 h 127"/>
                  <a:gd name="T56" fmla="*/ 223 w 238"/>
                  <a:gd name="T57" fmla="*/ 117 h 127"/>
                  <a:gd name="T58" fmla="*/ 238 w 238"/>
                  <a:gd name="T59" fmla="*/ 94 h 127"/>
                  <a:gd name="T60" fmla="*/ 238 w 238"/>
                  <a:gd name="T61" fmla="*/ 15 h 127"/>
                  <a:gd name="T62" fmla="*/ 223 w 238"/>
                  <a:gd name="T63"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8" h="127">
                    <a:moveTo>
                      <a:pt x="223" y="0"/>
                    </a:moveTo>
                    <a:cubicBezTo>
                      <a:pt x="206" y="0"/>
                      <a:pt x="206" y="0"/>
                      <a:pt x="206" y="0"/>
                    </a:cubicBezTo>
                    <a:cubicBezTo>
                      <a:pt x="193" y="0"/>
                      <a:pt x="193" y="0"/>
                      <a:pt x="193" y="0"/>
                    </a:cubicBezTo>
                    <a:cubicBezTo>
                      <a:pt x="182" y="0"/>
                      <a:pt x="176" y="4"/>
                      <a:pt x="176" y="15"/>
                    </a:cubicBezTo>
                    <a:cubicBezTo>
                      <a:pt x="176" y="69"/>
                      <a:pt x="176" y="69"/>
                      <a:pt x="176" y="69"/>
                    </a:cubicBezTo>
                    <a:cubicBezTo>
                      <a:pt x="62" y="69"/>
                      <a:pt x="62" y="69"/>
                      <a:pt x="62" y="69"/>
                    </a:cubicBezTo>
                    <a:cubicBezTo>
                      <a:pt x="62" y="15"/>
                      <a:pt x="62" y="15"/>
                      <a:pt x="62" y="15"/>
                    </a:cubicBezTo>
                    <a:cubicBezTo>
                      <a:pt x="62" y="4"/>
                      <a:pt x="57" y="0"/>
                      <a:pt x="47" y="0"/>
                    </a:cubicBezTo>
                    <a:cubicBezTo>
                      <a:pt x="32" y="0"/>
                      <a:pt x="32" y="0"/>
                      <a:pt x="32" y="0"/>
                    </a:cubicBezTo>
                    <a:cubicBezTo>
                      <a:pt x="17" y="0"/>
                      <a:pt x="17" y="0"/>
                      <a:pt x="17" y="0"/>
                    </a:cubicBezTo>
                    <a:cubicBezTo>
                      <a:pt x="6" y="0"/>
                      <a:pt x="0" y="4"/>
                      <a:pt x="0" y="15"/>
                    </a:cubicBezTo>
                    <a:cubicBezTo>
                      <a:pt x="0" y="94"/>
                      <a:pt x="0" y="94"/>
                      <a:pt x="0" y="94"/>
                    </a:cubicBezTo>
                    <a:cubicBezTo>
                      <a:pt x="0" y="104"/>
                      <a:pt x="12" y="117"/>
                      <a:pt x="23" y="117"/>
                    </a:cubicBezTo>
                    <a:cubicBezTo>
                      <a:pt x="23" y="118"/>
                      <a:pt x="23" y="118"/>
                      <a:pt x="23" y="119"/>
                    </a:cubicBezTo>
                    <a:cubicBezTo>
                      <a:pt x="24" y="121"/>
                      <a:pt x="24" y="122"/>
                      <a:pt x="25" y="123"/>
                    </a:cubicBezTo>
                    <a:cubicBezTo>
                      <a:pt x="27" y="125"/>
                      <a:pt x="30" y="127"/>
                      <a:pt x="33" y="127"/>
                    </a:cubicBezTo>
                    <a:cubicBezTo>
                      <a:pt x="37" y="127"/>
                      <a:pt x="37" y="127"/>
                      <a:pt x="37" y="127"/>
                    </a:cubicBezTo>
                    <a:cubicBezTo>
                      <a:pt x="40" y="127"/>
                      <a:pt x="43" y="125"/>
                      <a:pt x="45" y="123"/>
                    </a:cubicBezTo>
                    <a:cubicBezTo>
                      <a:pt x="45" y="122"/>
                      <a:pt x="46" y="121"/>
                      <a:pt x="46" y="119"/>
                    </a:cubicBezTo>
                    <a:cubicBezTo>
                      <a:pt x="47" y="118"/>
                      <a:pt x="47" y="118"/>
                      <a:pt x="47" y="117"/>
                    </a:cubicBezTo>
                    <a:cubicBezTo>
                      <a:pt x="191" y="117"/>
                      <a:pt x="191" y="117"/>
                      <a:pt x="191" y="117"/>
                    </a:cubicBezTo>
                    <a:cubicBezTo>
                      <a:pt x="191" y="118"/>
                      <a:pt x="191" y="118"/>
                      <a:pt x="192" y="119"/>
                    </a:cubicBezTo>
                    <a:cubicBezTo>
                      <a:pt x="192" y="121"/>
                      <a:pt x="193" y="122"/>
                      <a:pt x="193" y="123"/>
                    </a:cubicBezTo>
                    <a:cubicBezTo>
                      <a:pt x="195" y="125"/>
                      <a:pt x="198" y="127"/>
                      <a:pt x="201" y="127"/>
                    </a:cubicBezTo>
                    <a:cubicBezTo>
                      <a:pt x="205" y="127"/>
                      <a:pt x="205" y="127"/>
                      <a:pt x="205" y="127"/>
                    </a:cubicBezTo>
                    <a:cubicBezTo>
                      <a:pt x="208" y="127"/>
                      <a:pt x="211" y="125"/>
                      <a:pt x="213" y="123"/>
                    </a:cubicBezTo>
                    <a:cubicBezTo>
                      <a:pt x="214" y="122"/>
                      <a:pt x="214" y="121"/>
                      <a:pt x="215" y="119"/>
                    </a:cubicBezTo>
                    <a:cubicBezTo>
                      <a:pt x="215" y="118"/>
                      <a:pt x="215" y="118"/>
                      <a:pt x="215" y="117"/>
                    </a:cubicBezTo>
                    <a:cubicBezTo>
                      <a:pt x="223" y="117"/>
                      <a:pt x="223" y="117"/>
                      <a:pt x="223" y="117"/>
                    </a:cubicBezTo>
                    <a:cubicBezTo>
                      <a:pt x="233" y="117"/>
                      <a:pt x="238" y="104"/>
                      <a:pt x="238" y="94"/>
                    </a:cubicBezTo>
                    <a:cubicBezTo>
                      <a:pt x="238" y="15"/>
                      <a:pt x="238" y="15"/>
                      <a:pt x="238" y="15"/>
                    </a:cubicBezTo>
                    <a:cubicBezTo>
                      <a:pt x="238" y="4"/>
                      <a:pt x="233" y="0"/>
                      <a:pt x="2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 name="Oval 50">
                <a:extLst>
                  <a:ext uri="{FF2B5EF4-FFF2-40B4-BE49-F238E27FC236}">
                    <a16:creationId xmlns:a16="http://schemas.microsoft.com/office/drawing/2014/main" id="{9B0CA280-AFBB-4048-A1BD-F63DE549096E}"/>
                  </a:ext>
                </a:extLst>
              </p:cNvPr>
              <p:cNvSpPr>
                <a:spLocks noChangeArrowheads="1"/>
              </p:cNvSpPr>
              <p:nvPr/>
            </p:nvSpPr>
            <p:spPr bwMode="auto">
              <a:xfrm>
                <a:off x="5665792" y="3983589"/>
                <a:ext cx="42863"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 name="Oval 51">
                <a:extLst>
                  <a:ext uri="{FF2B5EF4-FFF2-40B4-BE49-F238E27FC236}">
                    <a16:creationId xmlns:a16="http://schemas.microsoft.com/office/drawing/2014/main" id="{A188F5FD-3D80-4C1C-94A2-13811983E69F}"/>
                  </a:ext>
                </a:extLst>
              </p:cNvPr>
              <p:cNvSpPr>
                <a:spLocks noChangeArrowheads="1"/>
              </p:cNvSpPr>
              <p:nvPr/>
            </p:nvSpPr>
            <p:spPr bwMode="auto">
              <a:xfrm>
                <a:off x="5778505" y="3983589"/>
                <a:ext cx="41275"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 name="Oval 52">
                <a:extLst>
                  <a:ext uri="{FF2B5EF4-FFF2-40B4-BE49-F238E27FC236}">
                    <a16:creationId xmlns:a16="http://schemas.microsoft.com/office/drawing/2014/main" id="{3C6C4630-F430-4AD5-AFAC-458FD8221F67}"/>
                  </a:ext>
                </a:extLst>
              </p:cNvPr>
              <p:cNvSpPr>
                <a:spLocks noChangeArrowheads="1"/>
              </p:cNvSpPr>
              <p:nvPr/>
            </p:nvSpPr>
            <p:spPr bwMode="auto">
              <a:xfrm>
                <a:off x="5665792" y="4074076"/>
                <a:ext cx="42863"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 name="Oval 53">
                <a:extLst>
                  <a:ext uri="{FF2B5EF4-FFF2-40B4-BE49-F238E27FC236}">
                    <a16:creationId xmlns:a16="http://schemas.microsoft.com/office/drawing/2014/main" id="{36FBC2B2-021B-4F10-8E42-E0A5E41F40D9}"/>
                  </a:ext>
                </a:extLst>
              </p:cNvPr>
              <p:cNvSpPr>
                <a:spLocks noChangeArrowheads="1"/>
              </p:cNvSpPr>
              <p:nvPr/>
            </p:nvSpPr>
            <p:spPr bwMode="auto">
              <a:xfrm>
                <a:off x="5778505" y="4074076"/>
                <a:ext cx="41275"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51" name="Rectangle 450">
            <a:extLst>
              <a:ext uri="{FF2B5EF4-FFF2-40B4-BE49-F238E27FC236}">
                <a16:creationId xmlns:a16="http://schemas.microsoft.com/office/drawing/2014/main" id="{4FD9874D-DA13-4AD1-A0BB-909D83C68ED9}"/>
              </a:ext>
            </a:extLst>
          </p:cNvPr>
          <p:cNvSpPr/>
          <p:nvPr/>
        </p:nvSpPr>
        <p:spPr>
          <a:xfrm>
            <a:off x="10421600" y="4662360"/>
            <a:ext cx="1197219" cy="615553"/>
          </a:xfrm>
          <a:prstGeom prst="rect">
            <a:avLst/>
          </a:prstGeom>
        </p:spPr>
        <p:txBody>
          <a:bodyPr wrap="square">
            <a:spAutoFit/>
          </a:bodyPr>
          <a:lstStyle/>
          <a:p>
            <a:pPr algn="ctr">
              <a:buNone/>
            </a:pPr>
            <a:r>
              <a:rPr lang="en-GB" sz="3400" b="1" dirty="0">
                <a:latin typeface="Tahoma" panose="020B0604030504040204" pitchFamily="34" charset="0"/>
                <a:ea typeface="Tahoma" panose="020B0604030504040204" pitchFamily="34" charset="0"/>
                <a:cs typeface="Tahoma" panose="020B0604030504040204" pitchFamily="34" charset="0"/>
              </a:rPr>
              <a:t>28.1</a:t>
            </a:r>
          </a:p>
        </p:txBody>
      </p:sp>
      <p:sp>
        <p:nvSpPr>
          <p:cNvPr id="452" name="Rectangle 451">
            <a:extLst>
              <a:ext uri="{FF2B5EF4-FFF2-40B4-BE49-F238E27FC236}">
                <a16:creationId xmlns:a16="http://schemas.microsoft.com/office/drawing/2014/main" id="{0C2A8FCD-11A1-4B7F-9431-0CD175F2B5AF}"/>
              </a:ext>
            </a:extLst>
          </p:cNvPr>
          <p:cNvSpPr/>
          <p:nvPr/>
        </p:nvSpPr>
        <p:spPr>
          <a:xfrm>
            <a:off x="10136925" y="4073983"/>
            <a:ext cx="1859805" cy="400110"/>
          </a:xfrm>
          <a:prstGeom prst="rect">
            <a:avLst/>
          </a:prstGeom>
        </p:spPr>
        <p:txBody>
          <a:bodyPr wrap="none">
            <a:spAutoFit/>
          </a:bodyPr>
          <a:lstStyle/>
          <a:p>
            <a:pPr>
              <a:buNone/>
            </a:pPr>
            <a:r>
              <a:rPr lang="en-GB" sz="2000" b="1" dirty="0">
                <a:solidFill>
                  <a:srgbClr val="003300"/>
                </a:solidFill>
                <a:latin typeface="Tahoma" panose="020B0604030504040204" pitchFamily="34" charset="0"/>
                <a:ea typeface="Tahoma" panose="020B0604030504040204" pitchFamily="34" charset="0"/>
                <a:cs typeface="Tahoma" panose="020B0604030504040204" pitchFamily="34" charset="0"/>
              </a:rPr>
              <a:t>‘Social Cash’ </a:t>
            </a:r>
          </a:p>
        </p:txBody>
      </p:sp>
      <p:sp>
        <p:nvSpPr>
          <p:cNvPr id="453" name="Rectangle 452">
            <a:extLst>
              <a:ext uri="{FF2B5EF4-FFF2-40B4-BE49-F238E27FC236}">
                <a16:creationId xmlns:a16="http://schemas.microsoft.com/office/drawing/2014/main" id="{EB89028A-FFEF-4735-B894-A40970DDED48}"/>
              </a:ext>
            </a:extLst>
          </p:cNvPr>
          <p:cNvSpPr/>
          <p:nvPr/>
        </p:nvSpPr>
        <p:spPr>
          <a:xfrm>
            <a:off x="10022973" y="5710131"/>
            <a:ext cx="1914307" cy="923330"/>
          </a:xfrm>
          <a:prstGeom prst="rect">
            <a:avLst/>
          </a:prstGeom>
        </p:spPr>
        <p:txBody>
          <a:bodyPr wrap="none">
            <a:spAutoFit/>
          </a:bodyPr>
          <a:lstStyle/>
          <a:p>
            <a:pPr algn="ctr">
              <a:buNone/>
            </a:pPr>
            <a:r>
              <a:rPr lang="en-GB" b="1" dirty="0">
                <a:solidFill>
                  <a:srgbClr val="003300"/>
                </a:solidFill>
                <a:latin typeface="Tahoma" panose="020B0604030504040204" pitchFamily="34" charset="0"/>
                <a:ea typeface="Tahoma" panose="020B0604030504040204" pitchFamily="34" charset="0"/>
                <a:cs typeface="Tahoma" panose="020B0604030504040204" pitchFamily="34" charset="0"/>
              </a:rPr>
              <a:t>G2P transfers*</a:t>
            </a:r>
          </a:p>
          <a:p>
            <a:pPr algn="ctr">
              <a:buNone/>
            </a:pPr>
            <a:endParaRPr lang="en-GB" b="1" dirty="0">
              <a:solidFill>
                <a:srgbClr val="003300"/>
              </a:solidFill>
              <a:latin typeface="Tahoma" panose="020B0604030504040204" pitchFamily="34" charset="0"/>
              <a:ea typeface="Tahoma" panose="020B0604030504040204" pitchFamily="34" charset="0"/>
              <a:cs typeface="Tahoma" panose="020B0604030504040204" pitchFamily="34" charset="0"/>
            </a:endParaRPr>
          </a:p>
          <a:p>
            <a:pPr algn="ctr">
              <a:buNone/>
            </a:pPr>
            <a:endParaRPr lang="en-GB"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454" name="Rectangle 453">
            <a:extLst>
              <a:ext uri="{FF2B5EF4-FFF2-40B4-BE49-F238E27FC236}">
                <a16:creationId xmlns:a16="http://schemas.microsoft.com/office/drawing/2014/main" id="{2FAD8408-35A7-4D9E-8B18-26E227B477B6}"/>
              </a:ext>
            </a:extLst>
          </p:cNvPr>
          <p:cNvSpPr/>
          <p:nvPr/>
        </p:nvSpPr>
        <p:spPr>
          <a:xfrm>
            <a:off x="10681174" y="5142576"/>
            <a:ext cx="652743" cy="615553"/>
          </a:xfrm>
          <a:prstGeom prst="rect">
            <a:avLst/>
          </a:prstGeom>
        </p:spPr>
        <p:txBody>
          <a:bodyPr wrap="none">
            <a:spAutoFit/>
          </a:bodyPr>
          <a:lstStyle/>
          <a:p>
            <a:pPr>
              <a:buNone/>
            </a:pPr>
            <a:r>
              <a:rPr lang="en-GB" sz="1400" b="1" dirty="0">
                <a:solidFill>
                  <a:srgbClr val="003300"/>
                </a:solidFill>
              </a:rPr>
              <a:t>billion</a:t>
            </a:r>
          </a:p>
          <a:p>
            <a:pPr>
              <a:buNone/>
            </a:pPr>
            <a:endParaRPr lang="en-GB" sz="2000" b="1" dirty="0">
              <a:solidFill>
                <a:srgbClr val="003300"/>
              </a:solidFill>
            </a:endParaRPr>
          </a:p>
        </p:txBody>
      </p:sp>
      <p:sp>
        <p:nvSpPr>
          <p:cNvPr id="455" name="Rectangle 454">
            <a:extLst>
              <a:ext uri="{FF2B5EF4-FFF2-40B4-BE49-F238E27FC236}">
                <a16:creationId xmlns:a16="http://schemas.microsoft.com/office/drawing/2014/main" id="{D59C0816-C207-40C6-AD55-B0038940E225}"/>
              </a:ext>
            </a:extLst>
          </p:cNvPr>
          <p:cNvSpPr/>
          <p:nvPr/>
        </p:nvSpPr>
        <p:spPr>
          <a:xfrm>
            <a:off x="10743933" y="4503970"/>
            <a:ext cx="571180" cy="615553"/>
          </a:xfrm>
          <a:prstGeom prst="rect">
            <a:avLst/>
          </a:prstGeom>
        </p:spPr>
        <p:txBody>
          <a:bodyPr wrap="square">
            <a:spAutoFit/>
          </a:bodyPr>
          <a:lstStyle/>
          <a:p>
            <a:pPr>
              <a:buNone/>
            </a:pPr>
            <a:r>
              <a:rPr lang="en-GB" sz="1400" b="1" dirty="0">
                <a:solidFill>
                  <a:srgbClr val="003300"/>
                </a:solidFill>
              </a:rPr>
              <a:t>US$</a:t>
            </a:r>
          </a:p>
          <a:p>
            <a:pPr>
              <a:buNone/>
            </a:pPr>
            <a:endParaRPr lang="en-GB" sz="2000" b="1" dirty="0">
              <a:solidFill>
                <a:srgbClr val="003300"/>
              </a:solidFill>
            </a:endParaRPr>
          </a:p>
        </p:txBody>
      </p:sp>
    </p:spTree>
    <p:extLst>
      <p:ext uri="{BB962C8B-B14F-4D97-AF65-F5344CB8AC3E}">
        <p14:creationId xmlns:p14="http://schemas.microsoft.com/office/powerpoint/2010/main" val="2681742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419166" y="5411978"/>
            <a:ext cx="1595438" cy="378416"/>
          </a:xfrm>
          <a:prstGeom prst="rect">
            <a:avLst/>
          </a:prstGeom>
          <a:solidFill>
            <a:srgbClr val="CC3300"/>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5" name="Group 4">
            <a:extLst>
              <a:ext uri="{FF2B5EF4-FFF2-40B4-BE49-F238E27FC236}">
                <a16:creationId xmlns:a16="http://schemas.microsoft.com/office/drawing/2014/main" id="{7BFE6CB7-62F0-4E26-8578-FC874D6DD5F3}"/>
              </a:ext>
            </a:extLst>
          </p:cNvPr>
          <p:cNvGrpSpPr/>
          <p:nvPr/>
        </p:nvGrpSpPr>
        <p:grpSpPr>
          <a:xfrm>
            <a:off x="506916" y="3147654"/>
            <a:ext cx="1595438" cy="2755901"/>
            <a:chOff x="4656470" y="1327296"/>
            <a:chExt cx="1595438" cy="2755901"/>
          </a:xfrm>
        </p:grpSpPr>
        <p:sp>
          <p:nvSpPr>
            <p:cNvPr id="12" name="Freeform 10"/>
            <p:cNvSpPr>
              <a:spLocks/>
            </p:cNvSpPr>
            <p:nvPr/>
          </p:nvSpPr>
          <p:spPr bwMode="auto">
            <a:xfrm>
              <a:off x="5099382" y="1327296"/>
              <a:ext cx="469900" cy="471488"/>
            </a:xfrm>
            <a:custGeom>
              <a:avLst/>
              <a:gdLst>
                <a:gd name="T0" fmla="*/ 193 w 219"/>
                <a:gd name="T1" fmla="*/ 62 h 220"/>
                <a:gd name="T2" fmla="*/ 157 w 219"/>
                <a:gd name="T3" fmla="*/ 193 h 220"/>
                <a:gd name="T4" fmla="*/ 26 w 219"/>
                <a:gd name="T5" fmla="*/ 158 h 220"/>
                <a:gd name="T6" fmla="*/ 62 w 219"/>
                <a:gd name="T7" fmla="*/ 27 h 220"/>
                <a:gd name="T8" fmla="*/ 193 w 219"/>
                <a:gd name="T9" fmla="*/ 62 h 220"/>
              </a:gdLst>
              <a:ahLst/>
              <a:cxnLst>
                <a:cxn ang="0">
                  <a:pos x="T0" y="T1"/>
                </a:cxn>
                <a:cxn ang="0">
                  <a:pos x="T2" y="T3"/>
                </a:cxn>
                <a:cxn ang="0">
                  <a:pos x="T4" y="T5"/>
                </a:cxn>
                <a:cxn ang="0">
                  <a:pos x="T6" y="T7"/>
                </a:cxn>
                <a:cxn ang="0">
                  <a:pos x="T8" y="T9"/>
                </a:cxn>
              </a:cxnLst>
              <a:rect l="0" t="0" r="r" b="b"/>
              <a:pathLst>
                <a:path w="219" h="220">
                  <a:moveTo>
                    <a:pt x="193" y="62"/>
                  </a:moveTo>
                  <a:cubicBezTo>
                    <a:pt x="219" y="108"/>
                    <a:pt x="203" y="167"/>
                    <a:pt x="157" y="193"/>
                  </a:cubicBezTo>
                  <a:cubicBezTo>
                    <a:pt x="111" y="220"/>
                    <a:pt x="53" y="204"/>
                    <a:pt x="26" y="158"/>
                  </a:cubicBezTo>
                  <a:cubicBezTo>
                    <a:pt x="0" y="112"/>
                    <a:pt x="16" y="53"/>
                    <a:pt x="62" y="27"/>
                  </a:cubicBezTo>
                  <a:cubicBezTo>
                    <a:pt x="108" y="0"/>
                    <a:pt x="167" y="16"/>
                    <a:pt x="193" y="62"/>
                  </a:cubicBezTo>
                </a:path>
              </a:pathLst>
            </a:custGeom>
            <a:solidFill>
              <a:schemeClr val="bg1">
                <a:lumMod val="6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p:nvSpPr>
          <p:spPr bwMode="auto">
            <a:xfrm>
              <a:off x="4656470" y="1827359"/>
              <a:ext cx="1595438" cy="2255838"/>
            </a:xfrm>
            <a:custGeom>
              <a:avLst/>
              <a:gdLst>
                <a:gd name="T0" fmla="*/ 317 w 745"/>
                <a:gd name="T1" fmla="*/ 977 h 1053"/>
                <a:gd name="T2" fmla="*/ 331 w 745"/>
                <a:gd name="T3" fmla="*/ 465 h 1053"/>
                <a:gd name="T4" fmla="*/ 558 w 745"/>
                <a:gd name="T5" fmla="*/ 512 h 1053"/>
                <a:gd name="T6" fmla="*/ 612 w 745"/>
                <a:gd name="T7" fmla="*/ 708 h 1053"/>
                <a:gd name="T8" fmla="*/ 724 w 745"/>
                <a:gd name="T9" fmla="*/ 669 h 1053"/>
                <a:gd name="T10" fmla="*/ 667 w 745"/>
                <a:gd name="T11" fmla="*/ 463 h 1053"/>
                <a:gd name="T12" fmla="*/ 660 w 745"/>
                <a:gd name="T13" fmla="*/ 447 h 1053"/>
                <a:gd name="T14" fmla="*/ 627 w 745"/>
                <a:gd name="T15" fmla="*/ 412 h 1053"/>
                <a:gd name="T16" fmla="*/ 418 w 745"/>
                <a:gd name="T17" fmla="*/ 362 h 1053"/>
                <a:gd name="T18" fmla="*/ 414 w 745"/>
                <a:gd name="T19" fmla="*/ 185 h 1053"/>
                <a:gd name="T20" fmla="*/ 656 w 745"/>
                <a:gd name="T21" fmla="*/ 210 h 1053"/>
                <a:gd name="T22" fmla="*/ 628 w 745"/>
                <a:gd name="T23" fmla="*/ 101 h 1053"/>
                <a:gd name="T24" fmla="*/ 390 w 745"/>
                <a:gd name="T25" fmla="*/ 44 h 1053"/>
                <a:gd name="T26" fmla="*/ 239 w 745"/>
                <a:gd name="T27" fmla="*/ 40 h 1053"/>
                <a:gd name="T28" fmla="*/ 234 w 745"/>
                <a:gd name="T29" fmla="*/ 42 h 1053"/>
                <a:gd name="T30" fmla="*/ 56 w 745"/>
                <a:gd name="T31" fmla="*/ 163 h 1053"/>
                <a:gd name="T32" fmla="*/ 34 w 745"/>
                <a:gd name="T33" fmla="*/ 376 h 1053"/>
                <a:gd name="T34" fmla="*/ 146 w 745"/>
                <a:gd name="T35" fmla="*/ 377 h 1053"/>
                <a:gd name="T36" fmla="*/ 139 w 745"/>
                <a:gd name="T37" fmla="*/ 242 h 1053"/>
                <a:gd name="T38" fmla="*/ 212 w 745"/>
                <a:gd name="T39" fmla="*/ 192 h 1053"/>
                <a:gd name="T40" fmla="*/ 220 w 745"/>
                <a:gd name="T41" fmla="*/ 386 h 1053"/>
                <a:gd name="T42" fmla="*/ 201 w 745"/>
                <a:gd name="T43" fmla="*/ 972 h 1053"/>
                <a:gd name="T44" fmla="*/ 317 w 745"/>
                <a:gd name="T45" fmla="*/ 977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5" h="1053">
                  <a:moveTo>
                    <a:pt x="317" y="977"/>
                  </a:moveTo>
                  <a:cubicBezTo>
                    <a:pt x="335" y="853"/>
                    <a:pt x="323" y="605"/>
                    <a:pt x="331" y="465"/>
                  </a:cubicBezTo>
                  <a:cubicBezTo>
                    <a:pt x="341" y="472"/>
                    <a:pt x="497" y="490"/>
                    <a:pt x="558" y="512"/>
                  </a:cubicBezTo>
                  <a:cubicBezTo>
                    <a:pt x="576" y="577"/>
                    <a:pt x="594" y="643"/>
                    <a:pt x="612" y="708"/>
                  </a:cubicBezTo>
                  <a:cubicBezTo>
                    <a:pt x="633" y="782"/>
                    <a:pt x="745" y="742"/>
                    <a:pt x="724" y="669"/>
                  </a:cubicBezTo>
                  <a:cubicBezTo>
                    <a:pt x="705" y="600"/>
                    <a:pt x="686" y="532"/>
                    <a:pt x="667" y="463"/>
                  </a:cubicBezTo>
                  <a:cubicBezTo>
                    <a:pt x="665" y="457"/>
                    <a:pt x="663" y="452"/>
                    <a:pt x="660" y="447"/>
                  </a:cubicBezTo>
                  <a:cubicBezTo>
                    <a:pt x="656" y="433"/>
                    <a:pt x="646" y="419"/>
                    <a:pt x="627" y="412"/>
                  </a:cubicBezTo>
                  <a:cubicBezTo>
                    <a:pt x="560" y="385"/>
                    <a:pt x="490" y="368"/>
                    <a:pt x="418" y="362"/>
                  </a:cubicBezTo>
                  <a:cubicBezTo>
                    <a:pt x="416" y="303"/>
                    <a:pt x="414" y="244"/>
                    <a:pt x="414" y="185"/>
                  </a:cubicBezTo>
                  <a:cubicBezTo>
                    <a:pt x="488" y="218"/>
                    <a:pt x="567" y="231"/>
                    <a:pt x="656" y="210"/>
                  </a:cubicBezTo>
                  <a:cubicBezTo>
                    <a:pt x="726" y="193"/>
                    <a:pt x="698" y="84"/>
                    <a:pt x="628" y="101"/>
                  </a:cubicBezTo>
                  <a:cubicBezTo>
                    <a:pt x="538" y="122"/>
                    <a:pt x="462" y="95"/>
                    <a:pt x="390" y="44"/>
                  </a:cubicBezTo>
                  <a:cubicBezTo>
                    <a:pt x="353" y="2"/>
                    <a:pt x="279" y="0"/>
                    <a:pt x="239" y="40"/>
                  </a:cubicBezTo>
                  <a:cubicBezTo>
                    <a:pt x="237" y="40"/>
                    <a:pt x="236" y="41"/>
                    <a:pt x="234" y="42"/>
                  </a:cubicBezTo>
                  <a:cubicBezTo>
                    <a:pt x="175" y="82"/>
                    <a:pt x="115" y="123"/>
                    <a:pt x="56" y="163"/>
                  </a:cubicBezTo>
                  <a:cubicBezTo>
                    <a:pt x="0" y="202"/>
                    <a:pt x="31" y="318"/>
                    <a:pt x="34" y="376"/>
                  </a:cubicBezTo>
                  <a:cubicBezTo>
                    <a:pt x="37" y="448"/>
                    <a:pt x="149" y="449"/>
                    <a:pt x="146" y="377"/>
                  </a:cubicBezTo>
                  <a:cubicBezTo>
                    <a:pt x="143" y="332"/>
                    <a:pt x="141" y="287"/>
                    <a:pt x="139" y="242"/>
                  </a:cubicBezTo>
                  <a:cubicBezTo>
                    <a:pt x="163" y="225"/>
                    <a:pt x="188" y="209"/>
                    <a:pt x="212" y="192"/>
                  </a:cubicBezTo>
                  <a:cubicBezTo>
                    <a:pt x="213" y="249"/>
                    <a:pt x="218" y="379"/>
                    <a:pt x="220" y="386"/>
                  </a:cubicBezTo>
                  <a:cubicBezTo>
                    <a:pt x="220" y="429"/>
                    <a:pt x="215" y="767"/>
                    <a:pt x="201" y="972"/>
                  </a:cubicBezTo>
                  <a:cubicBezTo>
                    <a:pt x="203" y="1045"/>
                    <a:pt x="307" y="1053"/>
                    <a:pt x="317" y="977"/>
                  </a:cubicBezTo>
                </a:path>
              </a:pathLst>
            </a:custGeom>
            <a:solidFill>
              <a:schemeClr val="bg1">
                <a:lumMod val="65000"/>
              </a:schemeClr>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14" name="TextBox 13"/>
          <p:cNvSpPr txBox="1"/>
          <p:nvPr/>
        </p:nvSpPr>
        <p:spPr>
          <a:xfrm>
            <a:off x="1337419" y="5790394"/>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FINANCIAL LITERACY</a:t>
            </a:r>
          </a:p>
        </p:txBody>
      </p:sp>
      <p:sp>
        <p:nvSpPr>
          <p:cNvPr id="20" name="Rectangle 19">
            <a:extLst>
              <a:ext uri="{FF2B5EF4-FFF2-40B4-BE49-F238E27FC236}">
                <a16:creationId xmlns:a16="http://schemas.microsoft.com/office/drawing/2014/main" id="{1C5279B7-5C21-4BC4-A6DB-B709C8F7C451}"/>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AADD657-2987-4A3D-AD01-1EE2EA48ECFD}"/>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3AD96EBF-AD9B-4819-9577-C0103E9565C7}"/>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PHASE I &amp; II : CHALLENGES</a:t>
            </a:r>
            <a:endParaRPr lang="en-SG" altLang="en-US" sz="3400" b="1" dirty="0">
              <a:solidFill>
                <a:srgbClr val="003300"/>
              </a:solidFill>
              <a:latin typeface="Tahoma" pitchFamily="34" charset="0"/>
              <a:cs typeface="Tahoma" pitchFamily="34" charset="0"/>
            </a:endParaRPr>
          </a:p>
        </p:txBody>
      </p:sp>
      <p:sp>
        <p:nvSpPr>
          <p:cNvPr id="54" name="Rectangle 5">
            <a:extLst>
              <a:ext uri="{FF2B5EF4-FFF2-40B4-BE49-F238E27FC236}">
                <a16:creationId xmlns:a16="http://schemas.microsoft.com/office/drawing/2014/main" id="{C6730B35-6AF7-49B5-B428-3D5BA9763320}"/>
              </a:ext>
            </a:extLst>
          </p:cNvPr>
          <p:cNvSpPr>
            <a:spLocks noChangeArrowheads="1"/>
          </p:cNvSpPr>
          <p:nvPr/>
        </p:nvSpPr>
        <p:spPr bwMode="auto">
          <a:xfrm>
            <a:off x="3014604" y="4614849"/>
            <a:ext cx="1595438" cy="378416"/>
          </a:xfrm>
          <a:prstGeom prst="rect">
            <a:avLst/>
          </a:pr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5" name="Rectangle 5">
            <a:extLst>
              <a:ext uri="{FF2B5EF4-FFF2-40B4-BE49-F238E27FC236}">
                <a16:creationId xmlns:a16="http://schemas.microsoft.com/office/drawing/2014/main" id="{045E81F1-65E1-48E3-9798-BE07EA809B6D}"/>
              </a:ext>
            </a:extLst>
          </p:cNvPr>
          <p:cNvSpPr>
            <a:spLocks noChangeArrowheads="1"/>
          </p:cNvSpPr>
          <p:nvPr/>
        </p:nvSpPr>
        <p:spPr bwMode="auto">
          <a:xfrm>
            <a:off x="4610042" y="3826118"/>
            <a:ext cx="1595438" cy="378416"/>
          </a:xfrm>
          <a:prstGeom prst="rect">
            <a:avLst/>
          </a:prstGeom>
          <a:solidFill>
            <a:srgbClr val="0099FF"/>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6" name="TextBox 55">
            <a:extLst>
              <a:ext uri="{FF2B5EF4-FFF2-40B4-BE49-F238E27FC236}">
                <a16:creationId xmlns:a16="http://schemas.microsoft.com/office/drawing/2014/main" id="{CBAC9814-3F5E-4F99-AFE9-09E2E923B3C8}"/>
              </a:ext>
            </a:extLst>
          </p:cNvPr>
          <p:cNvSpPr txBox="1"/>
          <p:nvPr/>
        </p:nvSpPr>
        <p:spPr>
          <a:xfrm>
            <a:off x="3014604" y="4993265"/>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FINANCIAL ACCESS</a:t>
            </a:r>
          </a:p>
        </p:txBody>
      </p:sp>
      <p:sp>
        <p:nvSpPr>
          <p:cNvPr id="57" name="TextBox 56">
            <a:extLst>
              <a:ext uri="{FF2B5EF4-FFF2-40B4-BE49-F238E27FC236}">
                <a16:creationId xmlns:a16="http://schemas.microsoft.com/office/drawing/2014/main" id="{7D38811C-BA65-407C-972A-D97414D09291}"/>
              </a:ext>
            </a:extLst>
          </p:cNvPr>
          <p:cNvSpPr txBox="1"/>
          <p:nvPr/>
        </p:nvSpPr>
        <p:spPr>
          <a:xfrm>
            <a:off x="4605555" y="4164356"/>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FINANCIAL USAGE</a:t>
            </a:r>
          </a:p>
        </p:txBody>
      </p:sp>
      <p:sp>
        <p:nvSpPr>
          <p:cNvPr id="59" name="Rectangle 5">
            <a:extLst>
              <a:ext uri="{FF2B5EF4-FFF2-40B4-BE49-F238E27FC236}">
                <a16:creationId xmlns:a16="http://schemas.microsoft.com/office/drawing/2014/main" id="{C44C1FF5-E7B2-4369-A2DC-13A3FEF926C2}"/>
              </a:ext>
            </a:extLst>
          </p:cNvPr>
          <p:cNvSpPr>
            <a:spLocks noChangeArrowheads="1"/>
          </p:cNvSpPr>
          <p:nvPr/>
        </p:nvSpPr>
        <p:spPr bwMode="auto">
          <a:xfrm>
            <a:off x="6193785" y="3020756"/>
            <a:ext cx="1595438" cy="378416"/>
          </a:xfrm>
          <a:prstGeom prst="rect">
            <a:avLst/>
          </a:prstGeom>
          <a:solidFill>
            <a:srgbClr val="CC33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0" name="TextBox 59">
            <a:extLst>
              <a:ext uri="{FF2B5EF4-FFF2-40B4-BE49-F238E27FC236}">
                <a16:creationId xmlns:a16="http://schemas.microsoft.com/office/drawing/2014/main" id="{026594AB-4F10-4A3A-9ACF-732991C234AE}"/>
              </a:ext>
            </a:extLst>
          </p:cNvPr>
          <p:cNvSpPr txBox="1"/>
          <p:nvPr/>
        </p:nvSpPr>
        <p:spPr>
          <a:xfrm>
            <a:off x="6205480" y="3401659"/>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FINANCIAL INCLUSION</a:t>
            </a:r>
          </a:p>
        </p:txBody>
      </p:sp>
      <p:sp>
        <p:nvSpPr>
          <p:cNvPr id="62" name="Rectangle 5">
            <a:extLst>
              <a:ext uri="{FF2B5EF4-FFF2-40B4-BE49-F238E27FC236}">
                <a16:creationId xmlns:a16="http://schemas.microsoft.com/office/drawing/2014/main" id="{958DB414-33EA-42C3-B99C-2DB5BA32AD1C}"/>
              </a:ext>
            </a:extLst>
          </p:cNvPr>
          <p:cNvSpPr>
            <a:spLocks noChangeArrowheads="1"/>
          </p:cNvSpPr>
          <p:nvPr/>
        </p:nvSpPr>
        <p:spPr bwMode="auto">
          <a:xfrm>
            <a:off x="7789223" y="2214754"/>
            <a:ext cx="1595438" cy="378416"/>
          </a:xfrm>
          <a:prstGeom prst="rect">
            <a:avLst/>
          </a:pr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3" name="TextBox 62">
            <a:extLst>
              <a:ext uri="{FF2B5EF4-FFF2-40B4-BE49-F238E27FC236}">
                <a16:creationId xmlns:a16="http://schemas.microsoft.com/office/drawing/2014/main" id="{BA73C624-1F82-4231-9247-D7D58D8DC33D}"/>
              </a:ext>
            </a:extLst>
          </p:cNvPr>
          <p:cNvSpPr txBox="1"/>
          <p:nvPr/>
        </p:nvSpPr>
        <p:spPr>
          <a:xfrm>
            <a:off x="7789223" y="2601735"/>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POVERTY REDUCTION</a:t>
            </a:r>
          </a:p>
        </p:txBody>
      </p:sp>
      <p:pic>
        <p:nvPicPr>
          <p:cNvPr id="9" name="Picture 8" descr="A close up of a plant&#10;&#10;Description generated with very high confidence">
            <a:extLst>
              <a:ext uri="{FF2B5EF4-FFF2-40B4-BE49-F238E27FC236}">
                <a16:creationId xmlns:a16="http://schemas.microsoft.com/office/drawing/2014/main" id="{5C6552D1-05E2-4EA4-B11F-2695D75241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8213" y="3265689"/>
            <a:ext cx="883822" cy="1259917"/>
          </a:xfrm>
          <a:prstGeom prst="rect">
            <a:avLst/>
          </a:prstGeom>
        </p:spPr>
      </p:pic>
      <p:sp>
        <p:nvSpPr>
          <p:cNvPr id="69" name="TextBox 68">
            <a:extLst>
              <a:ext uri="{FF2B5EF4-FFF2-40B4-BE49-F238E27FC236}">
                <a16:creationId xmlns:a16="http://schemas.microsoft.com/office/drawing/2014/main" id="{DD2EAB67-A3A1-4132-AF82-9DCFF2C854C9}"/>
              </a:ext>
            </a:extLst>
          </p:cNvPr>
          <p:cNvSpPr txBox="1"/>
          <p:nvPr/>
        </p:nvSpPr>
        <p:spPr>
          <a:xfrm>
            <a:off x="7027476" y="5202799"/>
            <a:ext cx="3920011" cy="461665"/>
          </a:xfrm>
          <a:prstGeom prst="rect">
            <a:avLst/>
          </a:prstGeom>
          <a:noFill/>
        </p:spPr>
        <p:txBody>
          <a:bodyPr wrap="square">
            <a:spAutoFit/>
          </a:bodyPr>
          <a:lstStyle/>
          <a:p>
            <a:pPr>
              <a:defRPr/>
            </a:pP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Lack of FORMAL IDENTITY</a:t>
            </a:r>
          </a:p>
        </p:txBody>
      </p:sp>
      <p:sp>
        <p:nvSpPr>
          <p:cNvPr id="70" name="TextBox 69">
            <a:extLst>
              <a:ext uri="{FF2B5EF4-FFF2-40B4-BE49-F238E27FC236}">
                <a16:creationId xmlns:a16="http://schemas.microsoft.com/office/drawing/2014/main" id="{66C371D4-09F3-472D-8870-5692CD245783}"/>
              </a:ext>
            </a:extLst>
          </p:cNvPr>
          <p:cNvSpPr txBox="1"/>
          <p:nvPr/>
        </p:nvSpPr>
        <p:spPr>
          <a:xfrm>
            <a:off x="7027476" y="4156703"/>
            <a:ext cx="5164524" cy="830997"/>
          </a:xfrm>
          <a:prstGeom prst="rect">
            <a:avLst/>
          </a:prstGeom>
          <a:noFill/>
        </p:spPr>
        <p:txBody>
          <a:bodyPr wrap="square">
            <a:spAutoFit/>
          </a:bodyPr>
          <a:lstStyle/>
          <a:p>
            <a:pPr>
              <a:defRPr/>
            </a:pP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Inadequate PRODUCTS [Credit Led]</a:t>
            </a:r>
          </a:p>
          <a:p>
            <a:pPr>
              <a:defRPr/>
            </a:pP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INOPERATIVE &amp; DEFUNCT Accounts</a:t>
            </a:r>
          </a:p>
        </p:txBody>
      </p:sp>
      <p:sp>
        <p:nvSpPr>
          <p:cNvPr id="71" name="Rectangle 70">
            <a:extLst>
              <a:ext uri="{FF2B5EF4-FFF2-40B4-BE49-F238E27FC236}">
                <a16:creationId xmlns:a16="http://schemas.microsoft.com/office/drawing/2014/main" id="{CCAB9A71-6285-4FEF-84E8-590DAF7A5250}"/>
              </a:ext>
            </a:extLst>
          </p:cNvPr>
          <p:cNvSpPr/>
          <p:nvPr/>
        </p:nvSpPr>
        <p:spPr>
          <a:xfrm>
            <a:off x="6889392" y="4200340"/>
            <a:ext cx="138084" cy="6719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ahoma" panose="020B0604030504040204" pitchFamily="34" charset="0"/>
              <a:ea typeface="Tahoma" panose="020B0604030504040204" pitchFamily="34" charset="0"/>
              <a:cs typeface="Tahoma" panose="020B0604030504040204" pitchFamily="34" charset="0"/>
            </a:endParaRPr>
          </a:p>
        </p:txBody>
      </p:sp>
      <p:sp>
        <p:nvSpPr>
          <p:cNvPr id="73" name="Rectangle 72">
            <a:extLst>
              <a:ext uri="{FF2B5EF4-FFF2-40B4-BE49-F238E27FC236}">
                <a16:creationId xmlns:a16="http://schemas.microsoft.com/office/drawing/2014/main" id="{6E2F4592-93FE-4822-8D68-72D726DCF943}"/>
              </a:ext>
            </a:extLst>
          </p:cNvPr>
          <p:cNvSpPr/>
          <p:nvPr/>
        </p:nvSpPr>
        <p:spPr>
          <a:xfrm>
            <a:off x="6889392" y="5155641"/>
            <a:ext cx="138084" cy="47775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ahoma" panose="020B0604030504040204" pitchFamily="34" charset="0"/>
              <a:ea typeface="Tahoma" panose="020B0604030504040204" pitchFamily="34" charset="0"/>
              <a:cs typeface="Tahoma" panose="020B0604030504040204" pitchFamily="34" charset="0"/>
            </a:endParaRPr>
          </a:p>
        </p:txBody>
      </p:sp>
      <p:pic>
        <p:nvPicPr>
          <p:cNvPr id="74" name="Picture 73" descr="A close up of a plant&#10;&#10;Description generated with very high confidence">
            <a:extLst>
              <a:ext uri="{FF2B5EF4-FFF2-40B4-BE49-F238E27FC236}">
                <a16:creationId xmlns:a16="http://schemas.microsoft.com/office/drawing/2014/main" id="{EC46AD55-A32E-4F76-A2A8-B1C2D7A4D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3651" y="2517695"/>
            <a:ext cx="883822" cy="1259917"/>
          </a:xfrm>
          <a:prstGeom prst="rect">
            <a:avLst/>
          </a:prstGeom>
        </p:spPr>
      </p:pic>
    </p:spTree>
    <p:extLst>
      <p:ext uri="{BB962C8B-B14F-4D97-AF65-F5344CB8AC3E}">
        <p14:creationId xmlns:p14="http://schemas.microsoft.com/office/powerpoint/2010/main" val="49202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1419166" y="5411978"/>
            <a:ext cx="1595438" cy="378416"/>
          </a:xfrm>
          <a:prstGeom prst="rect">
            <a:avLst/>
          </a:prstGeom>
          <a:solidFill>
            <a:srgbClr val="CC3300"/>
          </a:solidFill>
          <a:ln>
            <a:noFill/>
          </a:ln>
          <a:extLst/>
        </p:spPr>
        <p:txBody>
          <a:bodyPr vert="horz" wrap="square" lIns="91440" tIns="45720" rIns="91440" bIns="45720" numCol="1" anchor="t" anchorCtr="0" compatLnSpc="1">
            <a:prstTxWarp prst="textNoShape">
              <a:avLst/>
            </a:prstTxWarp>
          </a:bodyPr>
          <a:lstStyle/>
          <a:p>
            <a:endParaRPr lang="en-US"/>
          </a:p>
        </p:txBody>
      </p:sp>
      <p:grpSp>
        <p:nvGrpSpPr>
          <p:cNvPr id="5" name="Group 4">
            <a:extLst>
              <a:ext uri="{FF2B5EF4-FFF2-40B4-BE49-F238E27FC236}">
                <a16:creationId xmlns:a16="http://schemas.microsoft.com/office/drawing/2014/main" id="{7BFE6CB7-62F0-4E26-8578-FC874D6DD5F3}"/>
              </a:ext>
            </a:extLst>
          </p:cNvPr>
          <p:cNvGrpSpPr/>
          <p:nvPr/>
        </p:nvGrpSpPr>
        <p:grpSpPr>
          <a:xfrm>
            <a:off x="506916" y="3147654"/>
            <a:ext cx="1595438" cy="2755901"/>
            <a:chOff x="4656470" y="1327296"/>
            <a:chExt cx="1595438" cy="2755901"/>
          </a:xfrm>
        </p:grpSpPr>
        <p:sp>
          <p:nvSpPr>
            <p:cNvPr id="12" name="Freeform 10"/>
            <p:cNvSpPr>
              <a:spLocks/>
            </p:cNvSpPr>
            <p:nvPr/>
          </p:nvSpPr>
          <p:spPr bwMode="auto">
            <a:xfrm>
              <a:off x="5099382" y="1327296"/>
              <a:ext cx="469900" cy="471488"/>
            </a:xfrm>
            <a:custGeom>
              <a:avLst/>
              <a:gdLst>
                <a:gd name="T0" fmla="*/ 193 w 219"/>
                <a:gd name="T1" fmla="*/ 62 h 220"/>
                <a:gd name="T2" fmla="*/ 157 w 219"/>
                <a:gd name="T3" fmla="*/ 193 h 220"/>
                <a:gd name="T4" fmla="*/ 26 w 219"/>
                <a:gd name="T5" fmla="*/ 158 h 220"/>
                <a:gd name="T6" fmla="*/ 62 w 219"/>
                <a:gd name="T7" fmla="*/ 27 h 220"/>
                <a:gd name="T8" fmla="*/ 193 w 219"/>
                <a:gd name="T9" fmla="*/ 62 h 220"/>
              </a:gdLst>
              <a:ahLst/>
              <a:cxnLst>
                <a:cxn ang="0">
                  <a:pos x="T0" y="T1"/>
                </a:cxn>
                <a:cxn ang="0">
                  <a:pos x="T2" y="T3"/>
                </a:cxn>
                <a:cxn ang="0">
                  <a:pos x="T4" y="T5"/>
                </a:cxn>
                <a:cxn ang="0">
                  <a:pos x="T6" y="T7"/>
                </a:cxn>
                <a:cxn ang="0">
                  <a:pos x="T8" y="T9"/>
                </a:cxn>
              </a:cxnLst>
              <a:rect l="0" t="0" r="r" b="b"/>
              <a:pathLst>
                <a:path w="219" h="220">
                  <a:moveTo>
                    <a:pt x="193" y="62"/>
                  </a:moveTo>
                  <a:cubicBezTo>
                    <a:pt x="219" y="108"/>
                    <a:pt x="203" y="167"/>
                    <a:pt x="157" y="193"/>
                  </a:cubicBezTo>
                  <a:cubicBezTo>
                    <a:pt x="111" y="220"/>
                    <a:pt x="53" y="204"/>
                    <a:pt x="26" y="158"/>
                  </a:cubicBezTo>
                  <a:cubicBezTo>
                    <a:pt x="0" y="112"/>
                    <a:pt x="16" y="53"/>
                    <a:pt x="62" y="27"/>
                  </a:cubicBezTo>
                  <a:cubicBezTo>
                    <a:pt x="108" y="0"/>
                    <a:pt x="167" y="16"/>
                    <a:pt x="193" y="62"/>
                  </a:cubicBezTo>
                </a:path>
              </a:pathLst>
            </a:custGeom>
            <a:solidFill>
              <a:schemeClr val="bg1">
                <a:lumMod val="6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p:nvSpPr>
          <p:spPr bwMode="auto">
            <a:xfrm>
              <a:off x="4656470" y="1827359"/>
              <a:ext cx="1595438" cy="2255838"/>
            </a:xfrm>
            <a:custGeom>
              <a:avLst/>
              <a:gdLst>
                <a:gd name="T0" fmla="*/ 317 w 745"/>
                <a:gd name="T1" fmla="*/ 977 h 1053"/>
                <a:gd name="T2" fmla="*/ 331 w 745"/>
                <a:gd name="T3" fmla="*/ 465 h 1053"/>
                <a:gd name="T4" fmla="*/ 558 w 745"/>
                <a:gd name="T5" fmla="*/ 512 h 1053"/>
                <a:gd name="T6" fmla="*/ 612 w 745"/>
                <a:gd name="T7" fmla="*/ 708 h 1053"/>
                <a:gd name="T8" fmla="*/ 724 w 745"/>
                <a:gd name="T9" fmla="*/ 669 h 1053"/>
                <a:gd name="T10" fmla="*/ 667 w 745"/>
                <a:gd name="T11" fmla="*/ 463 h 1053"/>
                <a:gd name="T12" fmla="*/ 660 w 745"/>
                <a:gd name="T13" fmla="*/ 447 h 1053"/>
                <a:gd name="T14" fmla="*/ 627 w 745"/>
                <a:gd name="T15" fmla="*/ 412 h 1053"/>
                <a:gd name="T16" fmla="*/ 418 w 745"/>
                <a:gd name="T17" fmla="*/ 362 h 1053"/>
                <a:gd name="T18" fmla="*/ 414 w 745"/>
                <a:gd name="T19" fmla="*/ 185 h 1053"/>
                <a:gd name="T20" fmla="*/ 656 w 745"/>
                <a:gd name="T21" fmla="*/ 210 h 1053"/>
                <a:gd name="T22" fmla="*/ 628 w 745"/>
                <a:gd name="T23" fmla="*/ 101 h 1053"/>
                <a:gd name="T24" fmla="*/ 390 w 745"/>
                <a:gd name="T25" fmla="*/ 44 h 1053"/>
                <a:gd name="T26" fmla="*/ 239 w 745"/>
                <a:gd name="T27" fmla="*/ 40 h 1053"/>
                <a:gd name="T28" fmla="*/ 234 w 745"/>
                <a:gd name="T29" fmla="*/ 42 h 1053"/>
                <a:gd name="T30" fmla="*/ 56 w 745"/>
                <a:gd name="T31" fmla="*/ 163 h 1053"/>
                <a:gd name="T32" fmla="*/ 34 w 745"/>
                <a:gd name="T33" fmla="*/ 376 h 1053"/>
                <a:gd name="T34" fmla="*/ 146 w 745"/>
                <a:gd name="T35" fmla="*/ 377 h 1053"/>
                <a:gd name="T36" fmla="*/ 139 w 745"/>
                <a:gd name="T37" fmla="*/ 242 h 1053"/>
                <a:gd name="T38" fmla="*/ 212 w 745"/>
                <a:gd name="T39" fmla="*/ 192 h 1053"/>
                <a:gd name="T40" fmla="*/ 220 w 745"/>
                <a:gd name="T41" fmla="*/ 386 h 1053"/>
                <a:gd name="T42" fmla="*/ 201 w 745"/>
                <a:gd name="T43" fmla="*/ 972 h 1053"/>
                <a:gd name="T44" fmla="*/ 317 w 745"/>
                <a:gd name="T45" fmla="*/ 977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5" h="1053">
                  <a:moveTo>
                    <a:pt x="317" y="977"/>
                  </a:moveTo>
                  <a:cubicBezTo>
                    <a:pt x="335" y="853"/>
                    <a:pt x="323" y="605"/>
                    <a:pt x="331" y="465"/>
                  </a:cubicBezTo>
                  <a:cubicBezTo>
                    <a:pt x="341" y="472"/>
                    <a:pt x="497" y="490"/>
                    <a:pt x="558" y="512"/>
                  </a:cubicBezTo>
                  <a:cubicBezTo>
                    <a:pt x="576" y="577"/>
                    <a:pt x="594" y="643"/>
                    <a:pt x="612" y="708"/>
                  </a:cubicBezTo>
                  <a:cubicBezTo>
                    <a:pt x="633" y="782"/>
                    <a:pt x="745" y="742"/>
                    <a:pt x="724" y="669"/>
                  </a:cubicBezTo>
                  <a:cubicBezTo>
                    <a:pt x="705" y="600"/>
                    <a:pt x="686" y="532"/>
                    <a:pt x="667" y="463"/>
                  </a:cubicBezTo>
                  <a:cubicBezTo>
                    <a:pt x="665" y="457"/>
                    <a:pt x="663" y="452"/>
                    <a:pt x="660" y="447"/>
                  </a:cubicBezTo>
                  <a:cubicBezTo>
                    <a:pt x="656" y="433"/>
                    <a:pt x="646" y="419"/>
                    <a:pt x="627" y="412"/>
                  </a:cubicBezTo>
                  <a:cubicBezTo>
                    <a:pt x="560" y="385"/>
                    <a:pt x="490" y="368"/>
                    <a:pt x="418" y="362"/>
                  </a:cubicBezTo>
                  <a:cubicBezTo>
                    <a:pt x="416" y="303"/>
                    <a:pt x="414" y="244"/>
                    <a:pt x="414" y="185"/>
                  </a:cubicBezTo>
                  <a:cubicBezTo>
                    <a:pt x="488" y="218"/>
                    <a:pt x="567" y="231"/>
                    <a:pt x="656" y="210"/>
                  </a:cubicBezTo>
                  <a:cubicBezTo>
                    <a:pt x="726" y="193"/>
                    <a:pt x="698" y="84"/>
                    <a:pt x="628" y="101"/>
                  </a:cubicBezTo>
                  <a:cubicBezTo>
                    <a:pt x="538" y="122"/>
                    <a:pt x="462" y="95"/>
                    <a:pt x="390" y="44"/>
                  </a:cubicBezTo>
                  <a:cubicBezTo>
                    <a:pt x="353" y="2"/>
                    <a:pt x="279" y="0"/>
                    <a:pt x="239" y="40"/>
                  </a:cubicBezTo>
                  <a:cubicBezTo>
                    <a:pt x="237" y="40"/>
                    <a:pt x="236" y="41"/>
                    <a:pt x="234" y="42"/>
                  </a:cubicBezTo>
                  <a:cubicBezTo>
                    <a:pt x="175" y="82"/>
                    <a:pt x="115" y="123"/>
                    <a:pt x="56" y="163"/>
                  </a:cubicBezTo>
                  <a:cubicBezTo>
                    <a:pt x="0" y="202"/>
                    <a:pt x="31" y="318"/>
                    <a:pt x="34" y="376"/>
                  </a:cubicBezTo>
                  <a:cubicBezTo>
                    <a:pt x="37" y="448"/>
                    <a:pt x="149" y="449"/>
                    <a:pt x="146" y="377"/>
                  </a:cubicBezTo>
                  <a:cubicBezTo>
                    <a:pt x="143" y="332"/>
                    <a:pt x="141" y="287"/>
                    <a:pt x="139" y="242"/>
                  </a:cubicBezTo>
                  <a:cubicBezTo>
                    <a:pt x="163" y="225"/>
                    <a:pt x="188" y="209"/>
                    <a:pt x="212" y="192"/>
                  </a:cubicBezTo>
                  <a:cubicBezTo>
                    <a:pt x="213" y="249"/>
                    <a:pt x="218" y="379"/>
                    <a:pt x="220" y="386"/>
                  </a:cubicBezTo>
                  <a:cubicBezTo>
                    <a:pt x="220" y="429"/>
                    <a:pt x="215" y="767"/>
                    <a:pt x="201" y="972"/>
                  </a:cubicBezTo>
                  <a:cubicBezTo>
                    <a:pt x="203" y="1045"/>
                    <a:pt x="307" y="1053"/>
                    <a:pt x="317" y="977"/>
                  </a:cubicBezTo>
                </a:path>
              </a:pathLst>
            </a:custGeom>
            <a:solidFill>
              <a:schemeClr val="bg1">
                <a:lumMod val="65000"/>
              </a:schemeClr>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14" name="TextBox 13"/>
          <p:cNvSpPr txBox="1"/>
          <p:nvPr/>
        </p:nvSpPr>
        <p:spPr>
          <a:xfrm>
            <a:off x="1337419" y="5790394"/>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FINANCIAL LITERACY</a:t>
            </a:r>
          </a:p>
        </p:txBody>
      </p:sp>
      <p:sp>
        <p:nvSpPr>
          <p:cNvPr id="20" name="Rectangle 19">
            <a:extLst>
              <a:ext uri="{FF2B5EF4-FFF2-40B4-BE49-F238E27FC236}">
                <a16:creationId xmlns:a16="http://schemas.microsoft.com/office/drawing/2014/main" id="{1C5279B7-5C21-4BC4-A6DB-B709C8F7C451}"/>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AADD657-2987-4A3D-AD01-1EE2EA48ECFD}"/>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3AD96EBF-AD9B-4819-9577-C0103E9565C7}"/>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PHASE III: CHALLENGES being SOLVED…..</a:t>
            </a:r>
            <a:r>
              <a:rPr lang="en-GB" altLang="en-US" sz="3400" b="1" dirty="0">
                <a:solidFill>
                  <a:srgbClr val="FF0000"/>
                </a:solidFill>
                <a:latin typeface="Tahoma" pitchFamily="34" charset="0"/>
                <a:cs typeface="Tahoma" pitchFamily="34" charset="0"/>
              </a:rPr>
              <a:t>[</a:t>
            </a:r>
            <a:r>
              <a:rPr lang="en-GB" altLang="en-US" sz="3400" b="1" u="sng" dirty="0">
                <a:solidFill>
                  <a:srgbClr val="FF0000"/>
                </a:solidFill>
                <a:latin typeface="Tahoma" pitchFamily="34" charset="0"/>
                <a:cs typeface="Tahoma" pitchFamily="34" charset="0"/>
              </a:rPr>
              <a:t>W-I-P</a:t>
            </a:r>
            <a:r>
              <a:rPr lang="en-GB" altLang="en-US" sz="3400" b="1" dirty="0">
                <a:solidFill>
                  <a:srgbClr val="FF0000"/>
                </a:solidFill>
                <a:latin typeface="Tahoma" pitchFamily="34" charset="0"/>
                <a:cs typeface="Tahoma" pitchFamily="34" charset="0"/>
              </a:rPr>
              <a:t>]</a:t>
            </a:r>
            <a:endParaRPr lang="en-SG" altLang="en-US" sz="3400" b="1" dirty="0">
              <a:solidFill>
                <a:srgbClr val="FF0000"/>
              </a:solidFill>
              <a:latin typeface="Tahoma" pitchFamily="34" charset="0"/>
              <a:cs typeface="Tahoma" pitchFamily="34" charset="0"/>
            </a:endParaRPr>
          </a:p>
        </p:txBody>
      </p:sp>
      <p:sp>
        <p:nvSpPr>
          <p:cNvPr id="54" name="Rectangle 5">
            <a:extLst>
              <a:ext uri="{FF2B5EF4-FFF2-40B4-BE49-F238E27FC236}">
                <a16:creationId xmlns:a16="http://schemas.microsoft.com/office/drawing/2014/main" id="{C6730B35-6AF7-49B5-B428-3D5BA9763320}"/>
              </a:ext>
            </a:extLst>
          </p:cNvPr>
          <p:cNvSpPr>
            <a:spLocks noChangeArrowheads="1"/>
          </p:cNvSpPr>
          <p:nvPr/>
        </p:nvSpPr>
        <p:spPr bwMode="auto">
          <a:xfrm>
            <a:off x="3014604" y="4614849"/>
            <a:ext cx="1595438" cy="378416"/>
          </a:xfrm>
          <a:prstGeom prst="rect">
            <a:avLst/>
          </a:pr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5" name="Rectangle 5">
            <a:extLst>
              <a:ext uri="{FF2B5EF4-FFF2-40B4-BE49-F238E27FC236}">
                <a16:creationId xmlns:a16="http://schemas.microsoft.com/office/drawing/2014/main" id="{045E81F1-65E1-48E3-9798-BE07EA809B6D}"/>
              </a:ext>
            </a:extLst>
          </p:cNvPr>
          <p:cNvSpPr>
            <a:spLocks noChangeArrowheads="1"/>
          </p:cNvSpPr>
          <p:nvPr/>
        </p:nvSpPr>
        <p:spPr bwMode="auto">
          <a:xfrm>
            <a:off x="4610042" y="3826118"/>
            <a:ext cx="1595438" cy="378416"/>
          </a:xfrm>
          <a:prstGeom prst="rect">
            <a:avLst/>
          </a:prstGeom>
          <a:solidFill>
            <a:srgbClr val="0099FF"/>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6" name="TextBox 55">
            <a:extLst>
              <a:ext uri="{FF2B5EF4-FFF2-40B4-BE49-F238E27FC236}">
                <a16:creationId xmlns:a16="http://schemas.microsoft.com/office/drawing/2014/main" id="{CBAC9814-3F5E-4F99-AFE9-09E2E923B3C8}"/>
              </a:ext>
            </a:extLst>
          </p:cNvPr>
          <p:cNvSpPr txBox="1"/>
          <p:nvPr/>
        </p:nvSpPr>
        <p:spPr>
          <a:xfrm>
            <a:off x="3014604" y="4993265"/>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FINANCIAL ACCESS</a:t>
            </a:r>
          </a:p>
        </p:txBody>
      </p:sp>
      <p:sp>
        <p:nvSpPr>
          <p:cNvPr id="57" name="TextBox 56">
            <a:extLst>
              <a:ext uri="{FF2B5EF4-FFF2-40B4-BE49-F238E27FC236}">
                <a16:creationId xmlns:a16="http://schemas.microsoft.com/office/drawing/2014/main" id="{7D38811C-BA65-407C-972A-D97414D09291}"/>
              </a:ext>
            </a:extLst>
          </p:cNvPr>
          <p:cNvSpPr txBox="1"/>
          <p:nvPr/>
        </p:nvSpPr>
        <p:spPr>
          <a:xfrm>
            <a:off x="4605555" y="4164356"/>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FINANCIAL USAGE</a:t>
            </a:r>
          </a:p>
        </p:txBody>
      </p:sp>
      <p:sp>
        <p:nvSpPr>
          <p:cNvPr id="59" name="Rectangle 5">
            <a:extLst>
              <a:ext uri="{FF2B5EF4-FFF2-40B4-BE49-F238E27FC236}">
                <a16:creationId xmlns:a16="http://schemas.microsoft.com/office/drawing/2014/main" id="{C44C1FF5-E7B2-4369-A2DC-13A3FEF926C2}"/>
              </a:ext>
            </a:extLst>
          </p:cNvPr>
          <p:cNvSpPr>
            <a:spLocks noChangeArrowheads="1"/>
          </p:cNvSpPr>
          <p:nvPr/>
        </p:nvSpPr>
        <p:spPr bwMode="auto">
          <a:xfrm>
            <a:off x="6193785" y="3020756"/>
            <a:ext cx="1595438" cy="378416"/>
          </a:xfrm>
          <a:prstGeom prst="rect">
            <a:avLst/>
          </a:prstGeom>
          <a:solidFill>
            <a:srgbClr val="CC33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0" name="TextBox 59">
            <a:extLst>
              <a:ext uri="{FF2B5EF4-FFF2-40B4-BE49-F238E27FC236}">
                <a16:creationId xmlns:a16="http://schemas.microsoft.com/office/drawing/2014/main" id="{026594AB-4F10-4A3A-9ACF-732991C234AE}"/>
              </a:ext>
            </a:extLst>
          </p:cNvPr>
          <p:cNvSpPr txBox="1"/>
          <p:nvPr/>
        </p:nvSpPr>
        <p:spPr>
          <a:xfrm>
            <a:off x="6205480" y="3401659"/>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FINANCIAL INCLUSION</a:t>
            </a:r>
          </a:p>
        </p:txBody>
      </p:sp>
      <p:sp>
        <p:nvSpPr>
          <p:cNvPr id="62" name="Rectangle 5">
            <a:extLst>
              <a:ext uri="{FF2B5EF4-FFF2-40B4-BE49-F238E27FC236}">
                <a16:creationId xmlns:a16="http://schemas.microsoft.com/office/drawing/2014/main" id="{958DB414-33EA-42C3-B99C-2DB5BA32AD1C}"/>
              </a:ext>
            </a:extLst>
          </p:cNvPr>
          <p:cNvSpPr>
            <a:spLocks noChangeArrowheads="1"/>
          </p:cNvSpPr>
          <p:nvPr/>
        </p:nvSpPr>
        <p:spPr bwMode="auto">
          <a:xfrm>
            <a:off x="7789223" y="2214754"/>
            <a:ext cx="1595438" cy="378416"/>
          </a:xfrm>
          <a:prstGeom prst="rect">
            <a:avLst/>
          </a:pr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3" name="TextBox 62">
            <a:extLst>
              <a:ext uri="{FF2B5EF4-FFF2-40B4-BE49-F238E27FC236}">
                <a16:creationId xmlns:a16="http://schemas.microsoft.com/office/drawing/2014/main" id="{BA73C624-1F82-4231-9247-D7D58D8DC33D}"/>
              </a:ext>
            </a:extLst>
          </p:cNvPr>
          <p:cNvSpPr txBox="1"/>
          <p:nvPr/>
        </p:nvSpPr>
        <p:spPr>
          <a:xfrm>
            <a:off x="7789223" y="2601735"/>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POVERTY REDUCTION</a:t>
            </a:r>
          </a:p>
        </p:txBody>
      </p:sp>
      <p:grpSp>
        <p:nvGrpSpPr>
          <p:cNvPr id="25" name="Group 24">
            <a:extLst>
              <a:ext uri="{FF2B5EF4-FFF2-40B4-BE49-F238E27FC236}">
                <a16:creationId xmlns:a16="http://schemas.microsoft.com/office/drawing/2014/main" id="{56460438-8911-4992-8432-D1FEAFF95CAE}"/>
              </a:ext>
            </a:extLst>
          </p:cNvPr>
          <p:cNvGrpSpPr/>
          <p:nvPr/>
        </p:nvGrpSpPr>
        <p:grpSpPr>
          <a:xfrm>
            <a:off x="5029492" y="828409"/>
            <a:ext cx="1595438" cy="2755901"/>
            <a:chOff x="4656470" y="1327296"/>
            <a:chExt cx="1595438" cy="2755901"/>
          </a:xfrm>
        </p:grpSpPr>
        <p:sp>
          <p:nvSpPr>
            <p:cNvPr id="26" name="Freeform 10">
              <a:extLst>
                <a:ext uri="{FF2B5EF4-FFF2-40B4-BE49-F238E27FC236}">
                  <a16:creationId xmlns:a16="http://schemas.microsoft.com/office/drawing/2014/main" id="{A5092D9C-536A-4B98-8EFC-BCFA77498AF3}"/>
                </a:ext>
              </a:extLst>
            </p:cNvPr>
            <p:cNvSpPr>
              <a:spLocks/>
            </p:cNvSpPr>
            <p:nvPr/>
          </p:nvSpPr>
          <p:spPr bwMode="auto">
            <a:xfrm>
              <a:off x="5099382" y="1327296"/>
              <a:ext cx="469900" cy="471488"/>
            </a:xfrm>
            <a:custGeom>
              <a:avLst/>
              <a:gdLst>
                <a:gd name="T0" fmla="*/ 193 w 219"/>
                <a:gd name="T1" fmla="*/ 62 h 220"/>
                <a:gd name="T2" fmla="*/ 157 w 219"/>
                <a:gd name="T3" fmla="*/ 193 h 220"/>
                <a:gd name="T4" fmla="*/ 26 w 219"/>
                <a:gd name="T5" fmla="*/ 158 h 220"/>
                <a:gd name="T6" fmla="*/ 62 w 219"/>
                <a:gd name="T7" fmla="*/ 27 h 220"/>
                <a:gd name="T8" fmla="*/ 193 w 219"/>
                <a:gd name="T9" fmla="*/ 62 h 220"/>
              </a:gdLst>
              <a:ahLst/>
              <a:cxnLst>
                <a:cxn ang="0">
                  <a:pos x="T0" y="T1"/>
                </a:cxn>
                <a:cxn ang="0">
                  <a:pos x="T2" y="T3"/>
                </a:cxn>
                <a:cxn ang="0">
                  <a:pos x="T4" y="T5"/>
                </a:cxn>
                <a:cxn ang="0">
                  <a:pos x="T6" y="T7"/>
                </a:cxn>
                <a:cxn ang="0">
                  <a:pos x="T8" y="T9"/>
                </a:cxn>
              </a:cxnLst>
              <a:rect l="0" t="0" r="r" b="b"/>
              <a:pathLst>
                <a:path w="219" h="220">
                  <a:moveTo>
                    <a:pt x="193" y="62"/>
                  </a:moveTo>
                  <a:cubicBezTo>
                    <a:pt x="219" y="108"/>
                    <a:pt x="203" y="167"/>
                    <a:pt x="157" y="193"/>
                  </a:cubicBezTo>
                  <a:cubicBezTo>
                    <a:pt x="111" y="220"/>
                    <a:pt x="53" y="204"/>
                    <a:pt x="26" y="158"/>
                  </a:cubicBezTo>
                  <a:cubicBezTo>
                    <a:pt x="0" y="112"/>
                    <a:pt x="16" y="53"/>
                    <a:pt x="62" y="27"/>
                  </a:cubicBezTo>
                  <a:cubicBezTo>
                    <a:pt x="108" y="0"/>
                    <a:pt x="167" y="16"/>
                    <a:pt x="193" y="62"/>
                  </a:cubicBezTo>
                </a:path>
              </a:pathLst>
            </a:custGeom>
            <a:solidFill>
              <a:schemeClr val="bg1">
                <a:lumMod val="6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7" name="Freeform 11">
              <a:extLst>
                <a:ext uri="{FF2B5EF4-FFF2-40B4-BE49-F238E27FC236}">
                  <a16:creationId xmlns:a16="http://schemas.microsoft.com/office/drawing/2014/main" id="{949785F2-F993-4189-8046-44DE0C7DAF49}"/>
                </a:ext>
              </a:extLst>
            </p:cNvPr>
            <p:cNvSpPr>
              <a:spLocks/>
            </p:cNvSpPr>
            <p:nvPr/>
          </p:nvSpPr>
          <p:spPr bwMode="auto">
            <a:xfrm>
              <a:off x="4656470" y="1827359"/>
              <a:ext cx="1595438" cy="2255838"/>
            </a:xfrm>
            <a:custGeom>
              <a:avLst/>
              <a:gdLst>
                <a:gd name="T0" fmla="*/ 317 w 745"/>
                <a:gd name="T1" fmla="*/ 977 h 1053"/>
                <a:gd name="T2" fmla="*/ 331 w 745"/>
                <a:gd name="T3" fmla="*/ 465 h 1053"/>
                <a:gd name="T4" fmla="*/ 558 w 745"/>
                <a:gd name="T5" fmla="*/ 512 h 1053"/>
                <a:gd name="T6" fmla="*/ 612 w 745"/>
                <a:gd name="T7" fmla="*/ 708 h 1053"/>
                <a:gd name="T8" fmla="*/ 724 w 745"/>
                <a:gd name="T9" fmla="*/ 669 h 1053"/>
                <a:gd name="T10" fmla="*/ 667 w 745"/>
                <a:gd name="T11" fmla="*/ 463 h 1053"/>
                <a:gd name="T12" fmla="*/ 660 w 745"/>
                <a:gd name="T13" fmla="*/ 447 h 1053"/>
                <a:gd name="T14" fmla="*/ 627 w 745"/>
                <a:gd name="T15" fmla="*/ 412 h 1053"/>
                <a:gd name="T16" fmla="*/ 418 w 745"/>
                <a:gd name="T17" fmla="*/ 362 h 1053"/>
                <a:gd name="T18" fmla="*/ 414 w 745"/>
                <a:gd name="T19" fmla="*/ 185 h 1053"/>
                <a:gd name="T20" fmla="*/ 656 w 745"/>
                <a:gd name="T21" fmla="*/ 210 h 1053"/>
                <a:gd name="T22" fmla="*/ 628 w 745"/>
                <a:gd name="T23" fmla="*/ 101 h 1053"/>
                <a:gd name="T24" fmla="*/ 390 w 745"/>
                <a:gd name="T25" fmla="*/ 44 h 1053"/>
                <a:gd name="T26" fmla="*/ 239 w 745"/>
                <a:gd name="T27" fmla="*/ 40 h 1053"/>
                <a:gd name="T28" fmla="*/ 234 w 745"/>
                <a:gd name="T29" fmla="*/ 42 h 1053"/>
                <a:gd name="T30" fmla="*/ 56 w 745"/>
                <a:gd name="T31" fmla="*/ 163 h 1053"/>
                <a:gd name="T32" fmla="*/ 34 w 745"/>
                <a:gd name="T33" fmla="*/ 376 h 1053"/>
                <a:gd name="T34" fmla="*/ 146 w 745"/>
                <a:gd name="T35" fmla="*/ 377 h 1053"/>
                <a:gd name="T36" fmla="*/ 139 w 745"/>
                <a:gd name="T37" fmla="*/ 242 h 1053"/>
                <a:gd name="T38" fmla="*/ 212 w 745"/>
                <a:gd name="T39" fmla="*/ 192 h 1053"/>
                <a:gd name="T40" fmla="*/ 220 w 745"/>
                <a:gd name="T41" fmla="*/ 386 h 1053"/>
                <a:gd name="T42" fmla="*/ 201 w 745"/>
                <a:gd name="T43" fmla="*/ 972 h 1053"/>
                <a:gd name="T44" fmla="*/ 317 w 745"/>
                <a:gd name="T45" fmla="*/ 977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5" h="1053">
                  <a:moveTo>
                    <a:pt x="317" y="977"/>
                  </a:moveTo>
                  <a:cubicBezTo>
                    <a:pt x="335" y="853"/>
                    <a:pt x="323" y="605"/>
                    <a:pt x="331" y="465"/>
                  </a:cubicBezTo>
                  <a:cubicBezTo>
                    <a:pt x="341" y="472"/>
                    <a:pt x="497" y="490"/>
                    <a:pt x="558" y="512"/>
                  </a:cubicBezTo>
                  <a:cubicBezTo>
                    <a:pt x="576" y="577"/>
                    <a:pt x="594" y="643"/>
                    <a:pt x="612" y="708"/>
                  </a:cubicBezTo>
                  <a:cubicBezTo>
                    <a:pt x="633" y="782"/>
                    <a:pt x="745" y="742"/>
                    <a:pt x="724" y="669"/>
                  </a:cubicBezTo>
                  <a:cubicBezTo>
                    <a:pt x="705" y="600"/>
                    <a:pt x="686" y="532"/>
                    <a:pt x="667" y="463"/>
                  </a:cubicBezTo>
                  <a:cubicBezTo>
                    <a:pt x="665" y="457"/>
                    <a:pt x="663" y="452"/>
                    <a:pt x="660" y="447"/>
                  </a:cubicBezTo>
                  <a:cubicBezTo>
                    <a:pt x="656" y="433"/>
                    <a:pt x="646" y="419"/>
                    <a:pt x="627" y="412"/>
                  </a:cubicBezTo>
                  <a:cubicBezTo>
                    <a:pt x="560" y="385"/>
                    <a:pt x="490" y="368"/>
                    <a:pt x="418" y="362"/>
                  </a:cubicBezTo>
                  <a:cubicBezTo>
                    <a:pt x="416" y="303"/>
                    <a:pt x="414" y="244"/>
                    <a:pt x="414" y="185"/>
                  </a:cubicBezTo>
                  <a:cubicBezTo>
                    <a:pt x="488" y="218"/>
                    <a:pt x="567" y="231"/>
                    <a:pt x="656" y="210"/>
                  </a:cubicBezTo>
                  <a:cubicBezTo>
                    <a:pt x="726" y="193"/>
                    <a:pt x="698" y="84"/>
                    <a:pt x="628" y="101"/>
                  </a:cubicBezTo>
                  <a:cubicBezTo>
                    <a:pt x="538" y="122"/>
                    <a:pt x="462" y="95"/>
                    <a:pt x="390" y="44"/>
                  </a:cubicBezTo>
                  <a:cubicBezTo>
                    <a:pt x="353" y="2"/>
                    <a:pt x="279" y="0"/>
                    <a:pt x="239" y="40"/>
                  </a:cubicBezTo>
                  <a:cubicBezTo>
                    <a:pt x="237" y="40"/>
                    <a:pt x="236" y="41"/>
                    <a:pt x="234" y="42"/>
                  </a:cubicBezTo>
                  <a:cubicBezTo>
                    <a:pt x="175" y="82"/>
                    <a:pt x="115" y="123"/>
                    <a:pt x="56" y="163"/>
                  </a:cubicBezTo>
                  <a:cubicBezTo>
                    <a:pt x="0" y="202"/>
                    <a:pt x="31" y="318"/>
                    <a:pt x="34" y="376"/>
                  </a:cubicBezTo>
                  <a:cubicBezTo>
                    <a:pt x="37" y="448"/>
                    <a:pt x="149" y="449"/>
                    <a:pt x="146" y="377"/>
                  </a:cubicBezTo>
                  <a:cubicBezTo>
                    <a:pt x="143" y="332"/>
                    <a:pt x="141" y="287"/>
                    <a:pt x="139" y="242"/>
                  </a:cubicBezTo>
                  <a:cubicBezTo>
                    <a:pt x="163" y="225"/>
                    <a:pt x="188" y="209"/>
                    <a:pt x="212" y="192"/>
                  </a:cubicBezTo>
                  <a:cubicBezTo>
                    <a:pt x="213" y="249"/>
                    <a:pt x="218" y="379"/>
                    <a:pt x="220" y="386"/>
                  </a:cubicBezTo>
                  <a:cubicBezTo>
                    <a:pt x="220" y="429"/>
                    <a:pt x="215" y="767"/>
                    <a:pt x="201" y="972"/>
                  </a:cubicBezTo>
                  <a:cubicBezTo>
                    <a:pt x="203" y="1045"/>
                    <a:pt x="307" y="1053"/>
                    <a:pt x="317" y="977"/>
                  </a:cubicBezTo>
                </a:path>
              </a:pathLst>
            </a:custGeom>
            <a:solidFill>
              <a:schemeClr val="bg1">
                <a:lumMod val="65000"/>
              </a:schemeClr>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28" name="Freeform 21">
            <a:extLst>
              <a:ext uri="{FF2B5EF4-FFF2-40B4-BE49-F238E27FC236}">
                <a16:creationId xmlns:a16="http://schemas.microsoft.com/office/drawing/2014/main" id="{358CF470-4CBE-4076-B664-D74FFBC5F298}"/>
              </a:ext>
            </a:extLst>
          </p:cNvPr>
          <p:cNvSpPr>
            <a:spLocks/>
          </p:cNvSpPr>
          <p:nvPr/>
        </p:nvSpPr>
        <p:spPr bwMode="auto">
          <a:xfrm>
            <a:off x="2441510" y="4040519"/>
            <a:ext cx="1012825" cy="922338"/>
          </a:xfrm>
          <a:custGeom>
            <a:avLst/>
            <a:gdLst>
              <a:gd name="T0" fmla="*/ 473 w 473"/>
              <a:gd name="T1" fmla="*/ 154 h 430"/>
              <a:gd name="T2" fmla="*/ 465 w 473"/>
              <a:gd name="T3" fmla="*/ 83 h 430"/>
              <a:gd name="T4" fmla="*/ 442 w 473"/>
              <a:gd name="T5" fmla="*/ 102 h 430"/>
              <a:gd name="T6" fmla="*/ 90 w 473"/>
              <a:gd name="T7" fmla="*/ 94 h 430"/>
              <a:gd name="T8" fmla="*/ 2 w 473"/>
              <a:gd name="T9" fmla="*/ 385 h 430"/>
              <a:gd name="T10" fmla="*/ 2 w 473"/>
              <a:gd name="T11" fmla="*/ 430 h 430"/>
              <a:gd name="T12" fmla="*/ 20 w 473"/>
              <a:gd name="T13" fmla="*/ 430 h 430"/>
              <a:gd name="T14" fmla="*/ 20 w 473"/>
              <a:gd name="T15" fmla="*/ 385 h 430"/>
              <a:gd name="T16" fmla="*/ 103 w 473"/>
              <a:gd name="T17" fmla="*/ 107 h 430"/>
              <a:gd name="T18" fmla="*/ 428 w 473"/>
              <a:gd name="T19" fmla="*/ 113 h 430"/>
              <a:gd name="T20" fmla="*/ 408 w 473"/>
              <a:gd name="T21" fmla="*/ 130 h 430"/>
              <a:gd name="T22" fmla="*/ 473 w 473"/>
              <a:gd name="T23" fmla="*/ 154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430">
                <a:moveTo>
                  <a:pt x="473" y="154"/>
                </a:moveTo>
                <a:cubicBezTo>
                  <a:pt x="465" y="83"/>
                  <a:pt x="465" y="83"/>
                  <a:pt x="465" y="83"/>
                </a:cubicBezTo>
                <a:cubicBezTo>
                  <a:pt x="442" y="102"/>
                  <a:pt x="442" y="102"/>
                  <a:pt x="442" y="102"/>
                </a:cubicBezTo>
                <a:cubicBezTo>
                  <a:pt x="347" y="4"/>
                  <a:pt x="190" y="0"/>
                  <a:pt x="90" y="94"/>
                </a:cubicBezTo>
                <a:cubicBezTo>
                  <a:pt x="0" y="179"/>
                  <a:pt x="1" y="257"/>
                  <a:pt x="2" y="385"/>
                </a:cubicBezTo>
                <a:cubicBezTo>
                  <a:pt x="2" y="399"/>
                  <a:pt x="2" y="414"/>
                  <a:pt x="2" y="430"/>
                </a:cubicBezTo>
                <a:cubicBezTo>
                  <a:pt x="20" y="430"/>
                  <a:pt x="20" y="430"/>
                  <a:pt x="20" y="430"/>
                </a:cubicBezTo>
                <a:cubicBezTo>
                  <a:pt x="20" y="414"/>
                  <a:pt x="20" y="399"/>
                  <a:pt x="20" y="385"/>
                </a:cubicBezTo>
                <a:cubicBezTo>
                  <a:pt x="19" y="257"/>
                  <a:pt x="19" y="187"/>
                  <a:pt x="103" y="107"/>
                </a:cubicBezTo>
                <a:cubicBezTo>
                  <a:pt x="195" y="20"/>
                  <a:pt x="340" y="23"/>
                  <a:pt x="428" y="113"/>
                </a:cubicBezTo>
                <a:cubicBezTo>
                  <a:pt x="408" y="130"/>
                  <a:pt x="408" y="130"/>
                  <a:pt x="408" y="130"/>
                </a:cubicBezTo>
                <a:lnTo>
                  <a:pt x="473" y="154"/>
                </a:lnTo>
                <a:close/>
              </a:path>
            </a:pathLst>
          </a:custGeom>
          <a:solidFill>
            <a:srgbClr val="CC33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C7C900E1-B3D8-42C3-B286-8006EE0954D5}"/>
              </a:ext>
            </a:extLst>
          </p:cNvPr>
          <p:cNvSpPr>
            <a:spLocks/>
          </p:cNvSpPr>
          <p:nvPr/>
        </p:nvSpPr>
        <p:spPr bwMode="auto">
          <a:xfrm>
            <a:off x="6991504" y="1648909"/>
            <a:ext cx="1012825" cy="922338"/>
          </a:xfrm>
          <a:custGeom>
            <a:avLst/>
            <a:gdLst>
              <a:gd name="T0" fmla="*/ 473 w 473"/>
              <a:gd name="T1" fmla="*/ 154 h 430"/>
              <a:gd name="T2" fmla="*/ 465 w 473"/>
              <a:gd name="T3" fmla="*/ 83 h 430"/>
              <a:gd name="T4" fmla="*/ 442 w 473"/>
              <a:gd name="T5" fmla="*/ 102 h 430"/>
              <a:gd name="T6" fmla="*/ 90 w 473"/>
              <a:gd name="T7" fmla="*/ 94 h 430"/>
              <a:gd name="T8" fmla="*/ 2 w 473"/>
              <a:gd name="T9" fmla="*/ 385 h 430"/>
              <a:gd name="T10" fmla="*/ 2 w 473"/>
              <a:gd name="T11" fmla="*/ 430 h 430"/>
              <a:gd name="T12" fmla="*/ 20 w 473"/>
              <a:gd name="T13" fmla="*/ 430 h 430"/>
              <a:gd name="T14" fmla="*/ 20 w 473"/>
              <a:gd name="T15" fmla="*/ 385 h 430"/>
              <a:gd name="T16" fmla="*/ 103 w 473"/>
              <a:gd name="T17" fmla="*/ 107 h 430"/>
              <a:gd name="T18" fmla="*/ 428 w 473"/>
              <a:gd name="T19" fmla="*/ 113 h 430"/>
              <a:gd name="T20" fmla="*/ 408 w 473"/>
              <a:gd name="T21" fmla="*/ 130 h 430"/>
              <a:gd name="T22" fmla="*/ 473 w 473"/>
              <a:gd name="T23" fmla="*/ 154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3" h="430">
                <a:moveTo>
                  <a:pt x="473" y="154"/>
                </a:moveTo>
                <a:cubicBezTo>
                  <a:pt x="465" y="83"/>
                  <a:pt x="465" y="83"/>
                  <a:pt x="465" y="83"/>
                </a:cubicBezTo>
                <a:cubicBezTo>
                  <a:pt x="442" y="102"/>
                  <a:pt x="442" y="102"/>
                  <a:pt x="442" y="102"/>
                </a:cubicBezTo>
                <a:cubicBezTo>
                  <a:pt x="347" y="4"/>
                  <a:pt x="190" y="0"/>
                  <a:pt x="90" y="94"/>
                </a:cubicBezTo>
                <a:cubicBezTo>
                  <a:pt x="0" y="179"/>
                  <a:pt x="1" y="257"/>
                  <a:pt x="2" y="385"/>
                </a:cubicBezTo>
                <a:cubicBezTo>
                  <a:pt x="2" y="399"/>
                  <a:pt x="2" y="414"/>
                  <a:pt x="2" y="430"/>
                </a:cubicBezTo>
                <a:cubicBezTo>
                  <a:pt x="20" y="430"/>
                  <a:pt x="20" y="430"/>
                  <a:pt x="20" y="430"/>
                </a:cubicBezTo>
                <a:cubicBezTo>
                  <a:pt x="20" y="414"/>
                  <a:pt x="20" y="399"/>
                  <a:pt x="20" y="385"/>
                </a:cubicBezTo>
                <a:cubicBezTo>
                  <a:pt x="19" y="257"/>
                  <a:pt x="19" y="187"/>
                  <a:pt x="103" y="107"/>
                </a:cubicBezTo>
                <a:cubicBezTo>
                  <a:pt x="195" y="20"/>
                  <a:pt x="340" y="23"/>
                  <a:pt x="428" y="113"/>
                </a:cubicBezTo>
                <a:cubicBezTo>
                  <a:pt x="408" y="130"/>
                  <a:pt x="408" y="130"/>
                  <a:pt x="408" y="130"/>
                </a:cubicBezTo>
                <a:lnTo>
                  <a:pt x="473" y="154"/>
                </a:lnTo>
                <a:close/>
              </a:path>
            </a:pathLst>
          </a:custGeom>
          <a:solidFill>
            <a:srgbClr val="CC33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0" name="TextBox 29">
            <a:extLst>
              <a:ext uri="{FF2B5EF4-FFF2-40B4-BE49-F238E27FC236}">
                <a16:creationId xmlns:a16="http://schemas.microsoft.com/office/drawing/2014/main" id="{9CAAEC96-3052-4424-938B-5BB40671B0AD}"/>
              </a:ext>
            </a:extLst>
          </p:cNvPr>
          <p:cNvSpPr txBox="1"/>
          <p:nvPr/>
        </p:nvSpPr>
        <p:spPr>
          <a:xfrm>
            <a:off x="7027476" y="5202799"/>
            <a:ext cx="3920011" cy="461665"/>
          </a:xfrm>
          <a:prstGeom prst="rect">
            <a:avLst/>
          </a:prstGeom>
          <a:noFill/>
        </p:spPr>
        <p:txBody>
          <a:bodyPr wrap="square">
            <a:spAutoFit/>
          </a:bodyPr>
          <a:lstStyle/>
          <a:p>
            <a:pPr>
              <a:defRPr/>
            </a:pPr>
            <a:r>
              <a:rPr lang="en-US" sz="2400" strike="sngStrike" dirty="0">
                <a:solidFill>
                  <a:srgbClr val="FF0000"/>
                </a:solidFill>
                <a:latin typeface="Tahoma" panose="020B0604030504040204" pitchFamily="34" charset="0"/>
                <a:ea typeface="Tahoma" panose="020B0604030504040204" pitchFamily="34" charset="0"/>
                <a:cs typeface="Tahoma" panose="020B0604030504040204" pitchFamily="34" charset="0"/>
              </a:rPr>
              <a:t>Lack of FORMAL IDENTITY</a:t>
            </a:r>
          </a:p>
        </p:txBody>
      </p:sp>
      <p:sp>
        <p:nvSpPr>
          <p:cNvPr id="31" name="TextBox 30">
            <a:extLst>
              <a:ext uri="{FF2B5EF4-FFF2-40B4-BE49-F238E27FC236}">
                <a16:creationId xmlns:a16="http://schemas.microsoft.com/office/drawing/2014/main" id="{11581454-40DB-40F8-8BB8-8938B3B250AC}"/>
              </a:ext>
            </a:extLst>
          </p:cNvPr>
          <p:cNvSpPr txBox="1"/>
          <p:nvPr/>
        </p:nvSpPr>
        <p:spPr>
          <a:xfrm>
            <a:off x="7027476" y="4156703"/>
            <a:ext cx="5164524" cy="830997"/>
          </a:xfrm>
          <a:prstGeom prst="rect">
            <a:avLst/>
          </a:prstGeom>
          <a:noFill/>
        </p:spPr>
        <p:txBody>
          <a:bodyPr wrap="square">
            <a:spAutoFit/>
          </a:bodyPr>
          <a:lstStyle/>
          <a:p>
            <a:pPr>
              <a:defRPr/>
            </a:pPr>
            <a:r>
              <a:rPr lang="en-US" sz="2400" strike="sngStrike" dirty="0">
                <a:solidFill>
                  <a:srgbClr val="FF0000"/>
                </a:solidFill>
                <a:latin typeface="Tahoma" panose="020B0604030504040204" pitchFamily="34" charset="0"/>
                <a:ea typeface="Tahoma" panose="020B0604030504040204" pitchFamily="34" charset="0"/>
                <a:cs typeface="Tahoma" panose="020B0604030504040204" pitchFamily="34" charset="0"/>
              </a:rPr>
              <a:t>Inadequate PRODUCTS [Credit Led]</a:t>
            </a:r>
          </a:p>
          <a:p>
            <a:pPr>
              <a:defRPr/>
            </a:pPr>
            <a:r>
              <a:rPr lang="en-US" sz="2400" strike="sngStrike" dirty="0">
                <a:solidFill>
                  <a:srgbClr val="FF0000"/>
                </a:solidFill>
                <a:latin typeface="Tahoma" panose="020B0604030504040204" pitchFamily="34" charset="0"/>
                <a:ea typeface="Tahoma" panose="020B0604030504040204" pitchFamily="34" charset="0"/>
                <a:cs typeface="Tahoma" panose="020B0604030504040204" pitchFamily="34" charset="0"/>
              </a:rPr>
              <a:t>INOPERATIVE &amp; DEFUNCT Accounts</a:t>
            </a:r>
          </a:p>
        </p:txBody>
      </p:sp>
      <p:sp>
        <p:nvSpPr>
          <p:cNvPr id="32" name="Rectangle 31">
            <a:extLst>
              <a:ext uri="{FF2B5EF4-FFF2-40B4-BE49-F238E27FC236}">
                <a16:creationId xmlns:a16="http://schemas.microsoft.com/office/drawing/2014/main" id="{21902127-BB1C-422A-BA50-2F4754453B6A}"/>
              </a:ext>
            </a:extLst>
          </p:cNvPr>
          <p:cNvSpPr/>
          <p:nvPr/>
        </p:nvSpPr>
        <p:spPr>
          <a:xfrm>
            <a:off x="6889392" y="4200340"/>
            <a:ext cx="138084" cy="6719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a16="http://schemas.microsoft.com/office/drawing/2014/main" id="{CCA252DC-3EF5-486B-9FD4-302E11648508}"/>
              </a:ext>
            </a:extLst>
          </p:cNvPr>
          <p:cNvSpPr/>
          <p:nvPr/>
        </p:nvSpPr>
        <p:spPr>
          <a:xfrm>
            <a:off x="6889392" y="5155641"/>
            <a:ext cx="138084" cy="47775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58388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FE5E6142-5BA5-45CC-8E16-9B971A865A12}"/>
              </a:ext>
            </a:extLst>
          </p:cNvPr>
          <p:cNvSpPr>
            <a:spLocks noGrp="1"/>
          </p:cNvSpPr>
          <p:nvPr>
            <p:ph type="title"/>
          </p:nvPr>
        </p:nvSpPr>
        <p:spPr>
          <a:xfrm>
            <a:off x="596552" y="259266"/>
            <a:ext cx="11199930" cy="505736"/>
          </a:xfrm>
        </p:spPr>
        <p:txBody>
          <a:bodyPr>
            <a:noAutofit/>
          </a:bodyPr>
          <a:lstStyle/>
          <a:p>
            <a:r>
              <a:rPr lang="en-US" altLang="en-US" sz="3400" b="1" dirty="0">
                <a:solidFill>
                  <a:srgbClr val="003300"/>
                </a:solidFill>
                <a:latin typeface="Tahoma" pitchFamily="34" charset="0"/>
                <a:cs typeface="Tahoma" pitchFamily="34" charset="0"/>
              </a:rPr>
              <a:t>MESSAGES, that we bring…</a:t>
            </a:r>
            <a:endParaRPr lang="en-SG" altLang="en-US" sz="3400" b="1" dirty="0">
              <a:solidFill>
                <a:srgbClr val="003300"/>
              </a:solidFill>
              <a:latin typeface="Tahoma" pitchFamily="34" charset="0"/>
              <a:cs typeface="Tahoma" pitchFamily="34" charset="0"/>
            </a:endParaRPr>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17C4F7A7-9A9C-484C-AF38-FD9B66D28D2A}"/>
              </a:ext>
            </a:extLst>
          </p:cNvPr>
          <p:cNvGrpSpPr/>
          <p:nvPr/>
        </p:nvGrpSpPr>
        <p:grpSpPr>
          <a:xfrm>
            <a:off x="0" y="1328076"/>
            <a:ext cx="11946591" cy="1938992"/>
            <a:chOff x="0" y="1328076"/>
            <a:chExt cx="11946591" cy="1938992"/>
          </a:xfrm>
        </p:grpSpPr>
        <p:sp>
          <p:nvSpPr>
            <p:cNvPr id="20" name="Rectangle 19">
              <a:extLst>
                <a:ext uri="{FF2B5EF4-FFF2-40B4-BE49-F238E27FC236}">
                  <a16:creationId xmlns:a16="http://schemas.microsoft.com/office/drawing/2014/main" id="{92D218D0-A470-4CDE-A8BF-4A909EB32F01}"/>
                </a:ext>
              </a:extLst>
            </p:cNvPr>
            <p:cNvSpPr/>
            <p:nvPr/>
          </p:nvSpPr>
          <p:spPr>
            <a:xfrm>
              <a:off x="5690480" y="1328076"/>
              <a:ext cx="6256111" cy="1938992"/>
            </a:xfrm>
            <a:prstGeom prst="rect">
              <a:avLst/>
            </a:prstGeom>
          </p:spPr>
          <p:txBody>
            <a:bodyPr wrap="square">
              <a:spAutoFit/>
            </a:bodyPr>
            <a:lstStyle/>
            <a:p>
              <a:pPr>
                <a:lnSpc>
                  <a:spcPct val="100000"/>
                </a:lnSpc>
                <a:buClrTx/>
                <a:buSzTx/>
                <a:buFontTx/>
                <a:buNone/>
              </a:pPr>
              <a:r>
                <a:rPr lang="en-US" altLang="en-US" sz="2400" b="1" kern="0" dirty="0">
                  <a:solidFill>
                    <a:srgbClr val="003300"/>
                  </a:solidFill>
                  <a:latin typeface="Tahoma" panose="020B0604030504040204" pitchFamily="34" charset="0"/>
                  <a:ea typeface="Tahoma" panose="020B0604030504040204" pitchFamily="34" charset="0"/>
                  <a:cs typeface="Tahoma" panose="020B0604030504040204" pitchFamily="34" charset="0"/>
                </a:rPr>
                <a:t>Integrated approach </a:t>
              </a:r>
            </a:p>
            <a:p>
              <a:pPr>
                <a:lnSpc>
                  <a:spcPct val="100000"/>
                </a:lnSpc>
                <a:buClrTx/>
                <a:buSzTx/>
                <a:buFontTx/>
                <a:buNone/>
              </a:pPr>
              <a:r>
                <a:rPr lang="en-US" altLang="en-US" kern="0" dirty="0">
                  <a:solidFill>
                    <a:srgbClr val="003300"/>
                  </a:solidFill>
                  <a:latin typeface="Tahoma" panose="020B0604030504040204" pitchFamily="34" charset="0"/>
                  <a:ea typeface="Tahoma" panose="020B0604030504040204" pitchFamily="34" charset="0"/>
                  <a:cs typeface="Tahoma" panose="020B0604030504040204" pitchFamily="34" charset="0"/>
                </a:rPr>
                <a:t>(Regulatory framework, IT Infrastructure, Identification system, various </a:t>
              </a:r>
              <a:r>
                <a:rPr lang="en-SG" kern="0" dirty="0">
                  <a:solidFill>
                    <a:srgbClr val="003300"/>
                  </a:solidFill>
                  <a:latin typeface="Tahoma" panose="020B0604030504040204" pitchFamily="34" charset="0"/>
                  <a:ea typeface="Tahoma" panose="020B0604030504040204" pitchFamily="34" charset="0"/>
                  <a:cs typeface="Tahoma" panose="020B0604030504040204" pitchFamily="34" charset="0"/>
                </a:rPr>
                <a:t>Social Schemes &amp; Programs </a:t>
              </a:r>
              <a:r>
                <a:rPr lang="en-US" altLang="en-US" kern="0" dirty="0">
                  <a:solidFill>
                    <a:srgbClr val="003300"/>
                  </a:solidFill>
                  <a:latin typeface="Tahoma" panose="020B0604030504040204" pitchFamily="34" charset="0"/>
                  <a:ea typeface="Tahoma" panose="020B0604030504040204" pitchFamily="34" charset="0"/>
                  <a:cs typeface="Tahoma" panose="020B0604030504040204" pitchFamily="34" charset="0"/>
                </a:rPr>
                <a:t>…)</a:t>
              </a:r>
            </a:p>
            <a:p>
              <a:pPr>
                <a:lnSpc>
                  <a:spcPct val="100000"/>
                </a:lnSpc>
                <a:buClrTx/>
                <a:buSzTx/>
                <a:buFontTx/>
                <a:buNone/>
              </a:pPr>
              <a:r>
                <a:rPr lang="en-US" altLang="en-US" sz="2400" b="1" kern="0" dirty="0">
                  <a:solidFill>
                    <a:srgbClr val="003300"/>
                  </a:solidFill>
                  <a:latin typeface="Tahoma" panose="020B0604030504040204" pitchFamily="34" charset="0"/>
                  <a:ea typeface="Tahoma" panose="020B0604030504040204" pitchFamily="34" charset="0"/>
                  <a:cs typeface="Tahoma" panose="020B0604030504040204" pitchFamily="34" charset="0"/>
                </a:rPr>
                <a:t>Partnerships </a:t>
              </a:r>
            </a:p>
            <a:p>
              <a:pPr>
                <a:lnSpc>
                  <a:spcPct val="100000"/>
                </a:lnSpc>
                <a:buClrTx/>
                <a:buSzTx/>
                <a:buFontTx/>
                <a:buNone/>
              </a:pPr>
              <a:r>
                <a:rPr lang="en-US" altLang="en-US" kern="0" dirty="0">
                  <a:solidFill>
                    <a:srgbClr val="003300"/>
                  </a:solidFill>
                  <a:latin typeface="Tahoma" panose="020B0604030504040204" pitchFamily="34" charset="0"/>
                  <a:ea typeface="Tahoma" panose="020B0604030504040204" pitchFamily="34" charset="0"/>
                  <a:cs typeface="Tahoma" panose="020B0604030504040204" pitchFamily="34" charset="0"/>
                </a:rPr>
                <a:t>(Government, Financial Institutions, Development Partners, MNOs, ISPs, Global IT firms, Card networks….)</a:t>
              </a:r>
            </a:p>
          </p:txBody>
        </p:sp>
        <p:grpSp>
          <p:nvGrpSpPr>
            <p:cNvPr id="2" name="Group 1">
              <a:extLst>
                <a:ext uri="{FF2B5EF4-FFF2-40B4-BE49-F238E27FC236}">
                  <a16:creationId xmlns:a16="http://schemas.microsoft.com/office/drawing/2014/main" id="{8D522CD7-C170-4D13-A80C-BD7CD0B603B6}"/>
                </a:ext>
              </a:extLst>
            </p:cNvPr>
            <p:cNvGrpSpPr/>
            <p:nvPr/>
          </p:nvGrpSpPr>
          <p:grpSpPr>
            <a:xfrm>
              <a:off x="0" y="1793631"/>
              <a:ext cx="5528687" cy="1220131"/>
              <a:chOff x="0" y="1793631"/>
              <a:chExt cx="5528687" cy="1220131"/>
            </a:xfrm>
          </p:grpSpPr>
          <p:sp>
            <p:nvSpPr>
              <p:cNvPr id="17" name="Rectangle 16">
                <a:extLst>
                  <a:ext uri="{FF2B5EF4-FFF2-40B4-BE49-F238E27FC236}">
                    <a16:creationId xmlns:a16="http://schemas.microsoft.com/office/drawing/2014/main" id="{BAA380CE-DF45-4C8D-A592-EE498007445C}"/>
                  </a:ext>
                </a:extLst>
              </p:cNvPr>
              <p:cNvSpPr>
                <a:spLocks noChangeArrowheads="1"/>
              </p:cNvSpPr>
              <p:nvPr/>
            </p:nvSpPr>
            <p:spPr bwMode="auto">
              <a:xfrm>
                <a:off x="3422925" y="2403131"/>
                <a:ext cx="1130" cy="1131"/>
              </a:xfrm>
              <a:prstGeom prst="rect">
                <a:avLst/>
              </a:prstGeom>
              <a:solidFill>
                <a:srgbClr val="F9B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12">
                <a:extLst>
                  <a:ext uri="{FF2B5EF4-FFF2-40B4-BE49-F238E27FC236}">
                    <a16:creationId xmlns:a16="http://schemas.microsoft.com/office/drawing/2014/main" id="{D85A51B0-227C-4DE7-B5BF-4F768F0C42AB}"/>
                  </a:ext>
                </a:extLst>
              </p:cNvPr>
              <p:cNvSpPr>
                <a:spLocks/>
              </p:cNvSpPr>
              <p:nvPr/>
            </p:nvSpPr>
            <p:spPr bwMode="auto">
              <a:xfrm>
                <a:off x="3448935" y="1793631"/>
                <a:ext cx="958917" cy="1220131"/>
              </a:xfrm>
              <a:custGeom>
                <a:avLst/>
                <a:gdLst>
                  <a:gd name="T0" fmla="*/ 598 w 598"/>
                  <a:gd name="T1" fmla="*/ 377 h 760"/>
                  <a:gd name="T2" fmla="*/ 594 w 598"/>
                  <a:gd name="T3" fmla="*/ 374 h 760"/>
                  <a:gd name="T4" fmla="*/ 593 w 598"/>
                  <a:gd name="T5" fmla="*/ 374 h 760"/>
                  <a:gd name="T6" fmla="*/ 588 w 598"/>
                  <a:gd name="T7" fmla="*/ 371 h 760"/>
                  <a:gd name="T8" fmla="*/ 585 w 598"/>
                  <a:gd name="T9" fmla="*/ 372 h 760"/>
                  <a:gd name="T10" fmla="*/ 582 w 598"/>
                  <a:gd name="T11" fmla="*/ 369 h 760"/>
                  <a:gd name="T12" fmla="*/ 592 w 598"/>
                  <a:gd name="T13" fmla="*/ 320 h 760"/>
                  <a:gd name="T14" fmla="*/ 569 w 598"/>
                  <a:gd name="T15" fmla="*/ 308 h 760"/>
                  <a:gd name="T16" fmla="*/ 566 w 598"/>
                  <a:gd name="T17" fmla="*/ 360 h 760"/>
                  <a:gd name="T18" fmla="*/ 561 w 598"/>
                  <a:gd name="T19" fmla="*/ 361 h 760"/>
                  <a:gd name="T20" fmla="*/ 547 w 598"/>
                  <a:gd name="T21" fmla="*/ 331 h 760"/>
                  <a:gd name="T22" fmla="*/ 446 w 598"/>
                  <a:gd name="T23" fmla="*/ 332 h 760"/>
                  <a:gd name="T24" fmla="*/ 445 w 598"/>
                  <a:gd name="T25" fmla="*/ 325 h 760"/>
                  <a:gd name="T26" fmla="*/ 455 w 598"/>
                  <a:gd name="T27" fmla="*/ 316 h 760"/>
                  <a:gd name="T28" fmla="*/ 470 w 598"/>
                  <a:gd name="T29" fmla="*/ 316 h 760"/>
                  <a:gd name="T30" fmla="*/ 492 w 598"/>
                  <a:gd name="T31" fmla="*/ 304 h 760"/>
                  <a:gd name="T32" fmla="*/ 467 w 598"/>
                  <a:gd name="T33" fmla="*/ 296 h 760"/>
                  <a:gd name="T34" fmla="*/ 444 w 598"/>
                  <a:gd name="T35" fmla="*/ 298 h 760"/>
                  <a:gd name="T36" fmla="*/ 428 w 598"/>
                  <a:gd name="T37" fmla="*/ 8 h 760"/>
                  <a:gd name="T38" fmla="*/ 347 w 598"/>
                  <a:gd name="T39" fmla="*/ 4 h 760"/>
                  <a:gd name="T40" fmla="*/ 332 w 598"/>
                  <a:gd name="T41" fmla="*/ 47 h 760"/>
                  <a:gd name="T42" fmla="*/ 342 w 598"/>
                  <a:gd name="T43" fmla="*/ 47 h 760"/>
                  <a:gd name="T44" fmla="*/ 337 w 598"/>
                  <a:gd name="T45" fmla="*/ 96 h 760"/>
                  <a:gd name="T46" fmla="*/ 324 w 598"/>
                  <a:gd name="T47" fmla="*/ 105 h 760"/>
                  <a:gd name="T48" fmla="*/ 287 w 598"/>
                  <a:gd name="T49" fmla="*/ 341 h 760"/>
                  <a:gd name="T50" fmla="*/ 213 w 598"/>
                  <a:gd name="T51" fmla="*/ 351 h 760"/>
                  <a:gd name="T52" fmla="*/ 85 w 598"/>
                  <a:gd name="T53" fmla="*/ 368 h 760"/>
                  <a:gd name="T54" fmla="*/ 64 w 598"/>
                  <a:gd name="T55" fmla="*/ 241 h 760"/>
                  <a:gd name="T56" fmla="*/ 9 w 598"/>
                  <a:gd name="T57" fmla="*/ 241 h 760"/>
                  <a:gd name="T58" fmla="*/ 0 w 598"/>
                  <a:gd name="T59" fmla="*/ 376 h 760"/>
                  <a:gd name="T60" fmla="*/ 4 w 598"/>
                  <a:gd name="T61" fmla="*/ 377 h 760"/>
                  <a:gd name="T62" fmla="*/ 4 w 598"/>
                  <a:gd name="T63" fmla="*/ 382 h 760"/>
                  <a:gd name="T64" fmla="*/ 0 w 598"/>
                  <a:gd name="T65" fmla="*/ 384 h 760"/>
                  <a:gd name="T66" fmla="*/ 9 w 598"/>
                  <a:gd name="T67" fmla="*/ 518 h 760"/>
                  <a:gd name="T68" fmla="*/ 64 w 598"/>
                  <a:gd name="T69" fmla="*/ 518 h 760"/>
                  <a:gd name="T70" fmla="*/ 85 w 598"/>
                  <a:gd name="T71" fmla="*/ 391 h 760"/>
                  <a:gd name="T72" fmla="*/ 213 w 598"/>
                  <a:gd name="T73" fmla="*/ 408 h 760"/>
                  <a:gd name="T74" fmla="*/ 287 w 598"/>
                  <a:gd name="T75" fmla="*/ 418 h 760"/>
                  <a:gd name="T76" fmla="*/ 324 w 598"/>
                  <a:gd name="T77" fmla="*/ 654 h 760"/>
                  <a:gd name="T78" fmla="*/ 337 w 598"/>
                  <a:gd name="T79" fmla="*/ 663 h 760"/>
                  <a:gd name="T80" fmla="*/ 342 w 598"/>
                  <a:gd name="T81" fmla="*/ 712 h 760"/>
                  <a:gd name="T82" fmla="*/ 332 w 598"/>
                  <a:gd name="T83" fmla="*/ 712 h 760"/>
                  <a:gd name="T84" fmla="*/ 347 w 598"/>
                  <a:gd name="T85" fmla="*/ 755 h 760"/>
                  <a:gd name="T86" fmla="*/ 428 w 598"/>
                  <a:gd name="T87" fmla="*/ 752 h 760"/>
                  <a:gd name="T88" fmla="*/ 444 w 598"/>
                  <a:gd name="T89" fmla="*/ 461 h 760"/>
                  <a:gd name="T90" fmla="*/ 467 w 598"/>
                  <a:gd name="T91" fmla="*/ 463 h 760"/>
                  <a:gd name="T92" fmla="*/ 492 w 598"/>
                  <a:gd name="T93" fmla="*/ 455 h 760"/>
                  <a:gd name="T94" fmla="*/ 470 w 598"/>
                  <a:gd name="T95" fmla="*/ 443 h 760"/>
                  <a:gd name="T96" fmla="*/ 455 w 598"/>
                  <a:gd name="T97" fmla="*/ 443 h 760"/>
                  <a:gd name="T98" fmla="*/ 445 w 598"/>
                  <a:gd name="T99" fmla="*/ 434 h 760"/>
                  <a:gd name="T100" fmla="*/ 446 w 598"/>
                  <a:gd name="T101" fmla="*/ 427 h 760"/>
                  <a:gd name="T102" fmla="*/ 547 w 598"/>
                  <a:gd name="T103" fmla="*/ 429 h 760"/>
                  <a:gd name="T104" fmla="*/ 561 w 598"/>
                  <a:gd name="T105" fmla="*/ 398 h 760"/>
                  <a:gd name="T106" fmla="*/ 566 w 598"/>
                  <a:gd name="T107" fmla="*/ 400 h 760"/>
                  <a:gd name="T108" fmla="*/ 569 w 598"/>
                  <a:gd name="T109" fmla="*/ 452 h 760"/>
                  <a:gd name="T110" fmla="*/ 592 w 598"/>
                  <a:gd name="T111" fmla="*/ 439 h 760"/>
                  <a:gd name="T112" fmla="*/ 582 w 598"/>
                  <a:gd name="T113" fmla="*/ 390 h 760"/>
                  <a:gd name="T114" fmla="*/ 585 w 598"/>
                  <a:gd name="T115" fmla="*/ 387 h 760"/>
                  <a:gd name="T116" fmla="*/ 588 w 598"/>
                  <a:gd name="T117" fmla="*/ 388 h 760"/>
                  <a:gd name="T118" fmla="*/ 593 w 598"/>
                  <a:gd name="T119" fmla="*/ 385 h 760"/>
                  <a:gd name="T120" fmla="*/ 594 w 598"/>
                  <a:gd name="T121" fmla="*/ 385 h 760"/>
                  <a:gd name="T122" fmla="*/ 598 w 598"/>
                  <a:gd name="T123" fmla="*/ 382 h 760"/>
                  <a:gd name="T124" fmla="*/ 598 w 598"/>
                  <a:gd name="T125" fmla="*/ 377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8" h="760">
                    <a:moveTo>
                      <a:pt x="598" y="377"/>
                    </a:moveTo>
                    <a:cubicBezTo>
                      <a:pt x="598" y="375"/>
                      <a:pt x="596" y="374"/>
                      <a:pt x="594" y="374"/>
                    </a:cubicBezTo>
                    <a:cubicBezTo>
                      <a:pt x="594" y="374"/>
                      <a:pt x="593" y="374"/>
                      <a:pt x="593" y="374"/>
                    </a:cubicBezTo>
                    <a:cubicBezTo>
                      <a:pt x="592" y="372"/>
                      <a:pt x="590" y="371"/>
                      <a:pt x="588" y="371"/>
                    </a:cubicBezTo>
                    <a:cubicBezTo>
                      <a:pt x="587" y="371"/>
                      <a:pt x="586" y="372"/>
                      <a:pt x="585" y="372"/>
                    </a:cubicBezTo>
                    <a:cubicBezTo>
                      <a:pt x="584" y="371"/>
                      <a:pt x="583" y="370"/>
                      <a:pt x="582" y="369"/>
                    </a:cubicBezTo>
                    <a:cubicBezTo>
                      <a:pt x="588" y="356"/>
                      <a:pt x="598" y="329"/>
                      <a:pt x="592" y="320"/>
                    </a:cubicBezTo>
                    <a:cubicBezTo>
                      <a:pt x="584" y="307"/>
                      <a:pt x="579" y="301"/>
                      <a:pt x="569" y="308"/>
                    </a:cubicBezTo>
                    <a:cubicBezTo>
                      <a:pt x="563" y="312"/>
                      <a:pt x="564" y="341"/>
                      <a:pt x="566" y="360"/>
                    </a:cubicBezTo>
                    <a:cubicBezTo>
                      <a:pt x="564" y="360"/>
                      <a:pt x="563" y="360"/>
                      <a:pt x="561" y="361"/>
                    </a:cubicBezTo>
                    <a:cubicBezTo>
                      <a:pt x="562" y="347"/>
                      <a:pt x="559" y="330"/>
                      <a:pt x="547" y="331"/>
                    </a:cubicBezTo>
                    <a:cubicBezTo>
                      <a:pt x="526" y="331"/>
                      <a:pt x="446" y="332"/>
                      <a:pt x="446" y="332"/>
                    </a:cubicBezTo>
                    <a:cubicBezTo>
                      <a:pt x="446" y="332"/>
                      <a:pt x="446" y="330"/>
                      <a:pt x="445" y="325"/>
                    </a:cubicBezTo>
                    <a:cubicBezTo>
                      <a:pt x="455" y="316"/>
                      <a:pt x="455" y="316"/>
                      <a:pt x="455" y="316"/>
                    </a:cubicBezTo>
                    <a:cubicBezTo>
                      <a:pt x="470" y="316"/>
                      <a:pt x="470" y="316"/>
                      <a:pt x="470" y="316"/>
                    </a:cubicBezTo>
                    <a:cubicBezTo>
                      <a:pt x="479" y="316"/>
                      <a:pt x="492" y="311"/>
                      <a:pt x="492" y="304"/>
                    </a:cubicBezTo>
                    <a:cubicBezTo>
                      <a:pt x="492" y="297"/>
                      <a:pt x="481" y="296"/>
                      <a:pt x="467" y="296"/>
                    </a:cubicBezTo>
                    <a:cubicBezTo>
                      <a:pt x="460" y="296"/>
                      <a:pt x="451" y="297"/>
                      <a:pt x="444" y="298"/>
                    </a:cubicBezTo>
                    <a:cubicBezTo>
                      <a:pt x="441" y="216"/>
                      <a:pt x="431" y="13"/>
                      <a:pt x="428" y="8"/>
                    </a:cubicBezTo>
                    <a:cubicBezTo>
                      <a:pt x="423" y="0"/>
                      <a:pt x="355" y="0"/>
                      <a:pt x="347" y="4"/>
                    </a:cubicBezTo>
                    <a:cubicBezTo>
                      <a:pt x="339" y="8"/>
                      <a:pt x="332" y="47"/>
                      <a:pt x="332" y="47"/>
                    </a:cubicBezTo>
                    <a:cubicBezTo>
                      <a:pt x="342" y="47"/>
                      <a:pt x="342" y="47"/>
                      <a:pt x="342" y="47"/>
                    </a:cubicBezTo>
                    <a:cubicBezTo>
                      <a:pt x="337" y="96"/>
                      <a:pt x="337" y="96"/>
                      <a:pt x="337" y="96"/>
                    </a:cubicBezTo>
                    <a:cubicBezTo>
                      <a:pt x="324" y="105"/>
                      <a:pt x="324" y="105"/>
                      <a:pt x="324" y="105"/>
                    </a:cubicBezTo>
                    <a:cubicBezTo>
                      <a:pt x="287" y="341"/>
                      <a:pt x="287" y="341"/>
                      <a:pt x="287" y="341"/>
                    </a:cubicBezTo>
                    <a:cubicBezTo>
                      <a:pt x="287" y="341"/>
                      <a:pt x="258" y="344"/>
                      <a:pt x="213" y="351"/>
                    </a:cubicBezTo>
                    <a:cubicBezTo>
                      <a:pt x="191" y="355"/>
                      <a:pt x="136" y="362"/>
                      <a:pt x="85" y="368"/>
                    </a:cubicBezTo>
                    <a:cubicBezTo>
                      <a:pt x="64" y="241"/>
                      <a:pt x="64" y="241"/>
                      <a:pt x="64" y="241"/>
                    </a:cubicBezTo>
                    <a:cubicBezTo>
                      <a:pt x="9" y="241"/>
                      <a:pt x="9" y="241"/>
                      <a:pt x="9" y="241"/>
                    </a:cubicBezTo>
                    <a:cubicBezTo>
                      <a:pt x="0" y="376"/>
                      <a:pt x="0" y="376"/>
                      <a:pt x="0" y="376"/>
                    </a:cubicBezTo>
                    <a:cubicBezTo>
                      <a:pt x="4" y="377"/>
                      <a:pt x="4" y="377"/>
                      <a:pt x="4" y="377"/>
                    </a:cubicBezTo>
                    <a:cubicBezTo>
                      <a:pt x="4" y="382"/>
                      <a:pt x="4" y="382"/>
                      <a:pt x="4" y="382"/>
                    </a:cubicBezTo>
                    <a:cubicBezTo>
                      <a:pt x="0" y="384"/>
                      <a:pt x="0" y="384"/>
                      <a:pt x="0" y="384"/>
                    </a:cubicBezTo>
                    <a:cubicBezTo>
                      <a:pt x="9" y="518"/>
                      <a:pt x="9" y="518"/>
                      <a:pt x="9" y="518"/>
                    </a:cubicBezTo>
                    <a:cubicBezTo>
                      <a:pt x="64" y="518"/>
                      <a:pt x="64" y="518"/>
                      <a:pt x="64" y="518"/>
                    </a:cubicBezTo>
                    <a:cubicBezTo>
                      <a:pt x="85" y="391"/>
                      <a:pt x="85" y="391"/>
                      <a:pt x="85" y="391"/>
                    </a:cubicBezTo>
                    <a:cubicBezTo>
                      <a:pt x="136" y="397"/>
                      <a:pt x="191" y="404"/>
                      <a:pt x="213" y="408"/>
                    </a:cubicBezTo>
                    <a:cubicBezTo>
                      <a:pt x="258" y="416"/>
                      <a:pt x="287" y="418"/>
                      <a:pt x="287" y="418"/>
                    </a:cubicBezTo>
                    <a:cubicBezTo>
                      <a:pt x="324" y="654"/>
                      <a:pt x="324" y="654"/>
                      <a:pt x="324" y="654"/>
                    </a:cubicBezTo>
                    <a:cubicBezTo>
                      <a:pt x="337" y="663"/>
                      <a:pt x="337" y="663"/>
                      <a:pt x="337" y="663"/>
                    </a:cubicBezTo>
                    <a:cubicBezTo>
                      <a:pt x="342" y="712"/>
                      <a:pt x="342" y="712"/>
                      <a:pt x="342" y="712"/>
                    </a:cubicBezTo>
                    <a:cubicBezTo>
                      <a:pt x="332" y="712"/>
                      <a:pt x="332" y="712"/>
                      <a:pt x="332" y="712"/>
                    </a:cubicBezTo>
                    <a:cubicBezTo>
                      <a:pt x="332" y="712"/>
                      <a:pt x="339" y="751"/>
                      <a:pt x="347" y="755"/>
                    </a:cubicBezTo>
                    <a:cubicBezTo>
                      <a:pt x="355" y="760"/>
                      <a:pt x="423" y="759"/>
                      <a:pt x="428" y="752"/>
                    </a:cubicBezTo>
                    <a:cubicBezTo>
                      <a:pt x="431" y="746"/>
                      <a:pt x="441" y="543"/>
                      <a:pt x="444" y="461"/>
                    </a:cubicBezTo>
                    <a:cubicBezTo>
                      <a:pt x="451" y="462"/>
                      <a:pt x="460" y="463"/>
                      <a:pt x="467" y="463"/>
                    </a:cubicBezTo>
                    <a:cubicBezTo>
                      <a:pt x="481" y="463"/>
                      <a:pt x="492" y="463"/>
                      <a:pt x="492" y="455"/>
                    </a:cubicBezTo>
                    <a:cubicBezTo>
                      <a:pt x="492" y="448"/>
                      <a:pt x="479" y="443"/>
                      <a:pt x="470" y="443"/>
                    </a:cubicBezTo>
                    <a:cubicBezTo>
                      <a:pt x="462" y="443"/>
                      <a:pt x="455" y="443"/>
                      <a:pt x="455" y="443"/>
                    </a:cubicBezTo>
                    <a:cubicBezTo>
                      <a:pt x="445" y="434"/>
                      <a:pt x="445" y="434"/>
                      <a:pt x="445" y="434"/>
                    </a:cubicBezTo>
                    <a:cubicBezTo>
                      <a:pt x="446" y="430"/>
                      <a:pt x="446" y="427"/>
                      <a:pt x="446" y="427"/>
                    </a:cubicBezTo>
                    <a:cubicBezTo>
                      <a:pt x="446" y="427"/>
                      <a:pt x="526" y="428"/>
                      <a:pt x="547" y="429"/>
                    </a:cubicBezTo>
                    <a:cubicBezTo>
                      <a:pt x="559" y="429"/>
                      <a:pt x="562" y="412"/>
                      <a:pt x="561" y="398"/>
                    </a:cubicBezTo>
                    <a:cubicBezTo>
                      <a:pt x="563" y="399"/>
                      <a:pt x="564" y="399"/>
                      <a:pt x="566" y="400"/>
                    </a:cubicBezTo>
                    <a:cubicBezTo>
                      <a:pt x="564" y="418"/>
                      <a:pt x="563" y="447"/>
                      <a:pt x="569" y="452"/>
                    </a:cubicBezTo>
                    <a:cubicBezTo>
                      <a:pt x="579" y="458"/>
                      <a:pt x="584" y="452"/>
                      <a:pt x="592" y="439"/>
                    </a:cubicBezTo>
                    <a:cubicBezTo>
                      <a:pt x="598" y="430"/>
                      <a:pt x="588" y="404"/>
                      <a:pt x="582" y="390"/>
                    </a:cubicBezTo>
                    <a:cubicBezTo>
                      <a:pt x="583" y="390"/>
                      <a:pt x="584" y="388"/>
                      <a:pt x="585" y="387"/>
                    </a:cubicBezTo>
                    <a:cubicBezTo>
                      <a:pt x="586" y="388"/>
                      <a:pt x="587" y="388"/>
                      <a:pt x="588" y="388"/>
                    </a:cubicBezTo>
                    <a:cubicBezTo>
                      <a:pt x="590" y="388"/>
                      <a:pt x="592" y="387"/>
                      <a:pt x="593" y="385"/>
                    </a:cubicBezTo>
                    <a:cubicBezTo>
                      <a:pt x="593" y="385"/>
                      <a:pt x="594" y="385"/>
                      <a:pt x="594" y="385"/>
                    </a:cubicBezTo>
                    <a:cubicBezTo>
                      <a:pt x="596" y="385"/>
                      <a:pt x="598" y="384"/>
                      <a:pt x="598" y="382"/>
                    </a:cubicBezTo>
                    <a:lnTo>
                      <a:pt x="598" y="377"/>
                    </a:lnTo>
                    <a:close/>
                  </a:path>
                </a:pathLst>
              </a:custGeom>
              <a:solidFill>
                <a:srgbClr val="FF8000"/>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24" name="Freeform 13">
                <a:extLst>
                  <a:ext uri="{FF2B5EF4-FFF2-40B4-BE49-F238E27FC236}">
                    <a16:creationId xmlns:a16="http://schemas.microsoft.com/office/drawing/2014/main" id="{5C3B9FD9-F3DF-430F-87DD-ECBEBC7C723E}"/>
                  </a:ext>
                </a:extLst>
              </p:cNvPr>
              <p:cNvSpPr>
                <a:spLocks/>
              </p:cNvSpPr>
              <p:nvPr/>
            </p:nvSpPr>
            <p:spPr bwMode="auto">
              <a:xfrm>
                <a:off x="0" y="1962120"/>
                <a:ext cx="3549576" cy="841314"/>
              </a:xfrm>
              <a:custGeom>
                <a:avLst/>
                <a:gdLst>
                  <a:gd name="T0" fmla="*/ 3139 w 3139"/>
                  <a:gd name="T1" fmla="*/ 301 h 744"/>
                  <a:gd name="T2" fmla="*/ 3135 w 3139"/>
                  <a:gd name="T3" fmla="*/ 297 h 744"/>
                  <a:gd name="T4" fmla="*/ 2925 w 3139"/>
                  <a:gd name="T5" fmla="*/ 368 h 744"/>
                  <a:gd name="T6" fmla="*/ 2663 w 3139"/>
                  <a:gd name="T7" fmla="*/ 0 h 744"/>
                  <a:gd name="T8" fmla="*/ 0 w 3139"/>
                  <a:gd name="T9" fmla="*/ 0 h 744"/>
                  <a:gd name="T10" fmla="*/ 0 w 3139"/>
                  <a:gd name="T11" fmla="*/ 744 h 744"/>
                  <a:gd name="T12" fmla="*/ 2663 w 3139"/>
                  <a:gd name="T13" fmla="*/ 744 h 744"/>
                  <a:gd name="T14" fmla="*/ 2925 w 3139"/>
                  <a:gd name="T15" fmla="*/ 376 h 744"/>
                  <a:gd name="T16" fmla="*/ 3135 w 3139"/>
                  <a:gd name="T17" fmla="*/ 447 h 744"/>
                  <a:gd name="T18" fmla="*/ 3139 w 3139"/>
                  <a:gd name="T19" fmla="*/ 443 h 744"/>
                  <a:gd name="T20" fmla="*/ 2929 w 3139"/>
                  <a:gd name="T21" fmla="*/ 372 h 744"/>
                  <a:gd name="T22" fmla="*/ 3139 w 3139"/>
                  <a:gd name="T23" fmla="*/ 301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39" h="744">
                    <a:moveTo>
                      <a:pt x="3139" y="301"/>
                    </a:moveTo>
                    <a:lnTo>
                      <a:pt x="3135" y="297"/>
                    </a:lnTo>
                    <a:lnTo>
                      <a:pt x="2925" y="368"/>
                    </a:lnTo>
                    <a:lnTo>
                      <a:pt x="2663" y="0"/>
                    </a:lnTo>
                    <a:lnTo>
                      <a:pt x="0" y="0"/>
                    </a:lnTo>
                    <a:lnTo>
                      <a:pt x="0" y="744"/>
                    </a:lnTo>
                    <a:lnTo>
                      <a:pt x="2663" y="744"/>
                    </a:lnTo>
                    <a:lnTo>
                      <a:pt x="2925" y="376"/>
                    </a:lnTo>
                    <a:lnTo>
                      <a:pt x="3135" y="447"/>
                    </a:lnTo>
                    <a:lnTo>
                      <a:pt x="3139" y="443"/>
                    </a:lnTo>
                    <a:lnTo>
                      <a:pt x="2929" y="372"/>
                    </a:lnTo>
                    <a:lnTo>
                      <a:pt x="3139" y="301"/>
                    </a:lnTo>
                    <a:close/>
                  </a:path>
                </a:pathLst>
              </a:custGeom>
              <a:solidFill>
                <a:srgbClr val="FF8000"/>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25" name="Oval 24">
                <a:extLst>
                  <a:ext uri="{FF2B5EF4-FFF2-40B4-BE49-F238E27FC236}">
                    <a16:creationId xmlns:a16="http://schemas.microsoft.com/office/drawing/2014/main" id="{3796B71F-941A-4D51-8EFA-525F879F9C67}"/>
                  </a:ext>
                </a:extLst>
              </p:cNvPr>
              <p:cNvSpPr>
                <a:spLocks noChangeArrowheads="1"/>
              </p:cNvSpPr>
              <p:nvPr/>
            </p:nvSpPr>
            <p:spPr bwMode="auto">
              <a:xfrm>
                <a:off x="3928399" y="2299101"/>
                <a:ext cx="206936" cy="206937"/>
              </a:xfrm>
              <a:prstGeom prst="ellipse">
                <a:avLst/>
              </a:pr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14" name="Rectangle 13">
                <a:extLst>
                  <a:ext uri="{FF2B5EF4-FFF2-40B4-BE49-F238E27FC236}">
                    <a16:creationId xmlns:a16="http://schemas.microsoft.com/office/drawing/2014/main" id="{210FAE1B-7630-4CB0-ADED-66081DABD068}"/>
                  </a:ext>
                </a:extLst>
              </p:cNvPr>
              <p:cNvSpPr/>
              <p:nvPr/>
            </p:nvSpPr>
            <p:spPr>
              <a:xfrm>
                <a:off x="4109" y="1930102"/>
                <a:ext cx="2561493" cy="830997"/>
              </a:xfrm>
              <a:prstGeom prst="rect">
                <a:avLst/>
              </a:prstGeom>
            </p:spPr>
            <p:txBody>
              <a:bodyPr wrap="square">
                <a:spAutoFit/>
              </a:bodyPr>
              <a:lstStyle/>
              <a:p>
                <a:r>
                  <a:rPr lang="en-US" altLang="en-US" sz="2400" b="1" kern="0" dirty="0">
                    <a:solidFill>
                      <a:srgbClr val="003300"/>
                    </a:solidFill>
                    <a:latin typeface="Tahoma" panose="020B0604030504040204" pitchFamily="34" charset="0"/>
                    <a:ea typeface="Tahoma" panose="020B0604030504040204" pitchFamily="34" charset="0"/>
                    <a:cs typeface="Tahoma" panose="020B0604030504040204" pitchFamily="34" charset="0"/>
                  </a:rPr>
                  <a:t>Developing an ECOSYSTEM</a:t>
                </a:r>
              </a:p>
            </p:txBody>
          </p:sp>
          <p:sp>
            <p:nvSpPr>
              <p:cNvPr id="37" name="Freeform 58">
                <a:extLst>
                  <a:ext uri="{FF2B5EF4-FFF2-40B4-BE49-F238E27FC236}">
                    <a16:creationId xmlns:a16="http://schemas.microsoft.com/office/drawing/2014/main" id="{7566FFD1-C107-4EAE-8DD7-3DCB0262BE97}"/>
                  </a:ext>
                </a:extLst>
              </p:cNvPr>
              <p:cNvSpPr>
                <a:spLocks noEditPoints="1"/>
              </p:cNvSpPr>
              <p:nvPr/>
            </p:nvSpPr>
            <p:spPr bwMode="auto">
              <a:xfrm>
                <a:off x="5102429" y="2146131"/>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grpSp>
      </p:grpSp>
      <p:grpSp>
        <p:nvGrpSpPr>
          <p:cNvPr id="4" name="Group 3">
            <a:extLst>
              <a:ext uri="{FF2B5EF4-FFF2-40B4-BE49-F238E27FC236}">
                <a16:creationId xmlns:a16="http://schemas.microsoft.com/office/drawing/2014/main" id="{BBBAE653-CF2C-4602-B3BD-FC6595EAED9B}"/>
              </a:ext>
            </a:extLst>
          </p:cNvPr>
          <p:cNvGrpSpPr/>
          <p:nvPr/>
        </p:nvGrpSpPr>
        <p:grpSpPr>
          <a:xfrm>
            <a:off x="-20410" y="3416157"/>
            <a:ext cx="11816892" cy="1296283"/>
            <a:chOff x="-20410" y="3149457"/>
            <a:chExt cx="11816892" cy="1296283"/>
          </a:xfrm>
        </p:grpSpPr>
        <p:sp>
          <p:nvSpPr>
            <p:cNvPr id="23" name="Rectangle 22">
              <a:extLst>
                <a:ext uri="{FF2B5EF4-FFF2-40B4-BE49-F238E27FC236}">
                  <a16:creationId xmlns:a16="http://schemas.microsoft.com/office/drawing/2014/main" id="{1CF738D7-FA79-48A1-B885-FBD1A72579CE}"/>
                </a:ext>
              </a:extLst>
            </p:cNvPr>
            <p:cNvSpPr/>
            <p:nvPr/>
          </p:nvSpPr>
          <p:spPr>
            <a:xfrm>
              <a:off x="4816488" y="3306967"/>
              <a:ext cx="6979994" cy="1138773"/>
            </a:xfrm>
            <a:prstGeom prst="rect">
              <a:avLst/>
            </a:prstGeom>
          </p:spPr>
          <p:txBody>
            <a:bodyPr wrap="square">
              <a:spAutoFit/>
            </a:bodyPr>
            <a:lstStyle/>
            <a:p>
              <a:pPr>
                <a:lnSpc>
                  <a:spcPct val="100000"/>
                </a:lnSpc>
                <a:buClrTx/>
                <a:buSzTx/>
                <a:buFontTx/>
                <a:buNone/>
              </a:pPr>
              <a:r>
                <a:rPr lang="en-US" altLang="en-US" sz="2800" kern="0" dirty="0">
                  <a:solidFill>
                    <a:srgbClr val="003300"/>
                  </a:solidFill>
                  <a:latin typeface="Tahoma" panose="020B0604030504040204" pitchFamily="34" charset="0"/>
                  <a:ea typeface="Tahoma" panose="020B0604030504040204" pitchFamily="34" charset="0"/>
                  <a:cs typeface="Tahoma" panose="020B0604030504040204" pitchFamily="34" charset="0"/>
                </a:rPr>
                <a:t>	</a:t>
              </a:r>
              <a:r>
                <a:rPr lang="en-US" altLang="en-US" sz="2000" b="1" kern="0" dirty="0">
                  <a:solidFill>
                    <a:srgbClr val="003300"/>
                  </a:solidFill>
                  <a:latin typeface="Tahoma" panose="020B0604030504040204" pitchFamily="34" charset="0"/>
                  <a:ea typeface="Tahoma" panose="020B0604030504040204" pitchFamily="34" charset="0"/>
                  <a:cs typeface="Tahoma" panose="020B0604030504040204" pitchFamily="34" charset="0"/>
                </a:rPr>
                <a:t>e-KYC</a:t>
              </a:r>
              <a:r>
                <a:rPr lang="en-US" altLang="en-US" sz="2000" kern="0" dirty="0">
                  <a:solidFill>
                    <a:srgbClr val="003300"/>
                  </a:solidFill>
                  <a:latin typeface="Tahoma" panose="020B0604030504040204" pitchFamily="34" charset="0"/>
                  <a:ea typeface="Tahoma" panose="020B0604030504040204" pitchFamily="34" charset="0"/>
                  <a:cs typeface="Tahoma" panose="020B0604030504040204" pitchFamily="34" charset="0"/>
                </a:rPr>
                <a:t>, Simple and Secured transactions</a:t>
              </a:r>
            </a:p>
            <a:p>
              <a:pPr>
                <a:lnSpc>
                  <a:spcPct val="100000"/>
                </a:lnSpc>
                <a:buClrTx/>
                <a:buSzTx/>
                <a:buFontTx/>
                <a:buNone/>
              </a:pPr>
              <a:r>
                <a:rPr lang="en-US" altLang="en-US" sz="2000" kern="0" dirty="0">
                  <a:solidFill>
                    <a:srgbClr val="003300"/>
                  </a:solidFill>
                  <a:latin typeface="Tahoma" panose="020B0604030504040204" pitchFamily="34" charset="0"/>
                  <a:ea typeface="Tahoma" panose="020B0604030504040204" pitchFamily="34" charset="0"/>
                  <a:cs typeface="Tahoma" panose="020B0604030504040204" pitchFamily="34" charset="0"/>
                </a:rPr>
                <a:t>	</a:t>
              </a:r>
              <a:r>
                <a:rPr lang="en-US" altLang="en-US" sz="2000" b="1" kern="0" dirty="0">
                  <a:solidFill>
                    <a:srgbClr val="003300"/>
                  </a:solidFill>
                  <a:latin typeface="Tahoma" panose="020B0604030504040204" pitchFamily="34" charset="0"/>
                  <a:ea typeface="Tahoma" panose="020B0604030504040204" pitchFamily="34" charset="0"/>
                  <a:cs typeface="Tahoma" panose="020B0604030504040204" pitchFamily="34" charset="0"/>
                </a:rPr>
                <a:t>Reducing operating costs; </a:t>
              </a:r>
              <a:r>
                <a:rPr lang="en-US" altLang="en-US" sz="2000" kern="0" dirty="0">
                  <a:solidFill>
                    <a:srgbClr val="003300"/>
                  </a:solidFill>
                  <a:latin typeface="Tahoma" panose="020B0604030504040204" pitchFamily="34" charset="0"/>
                  <a:ea typeface="Tahoma" panose="020B0604030504040204" pitchFamily="34" charset="0"/>
                  <a:cs typeface="Tahoma" panose="020B0604030504040204" pitchFamily="34" charset="0"/>
                </a:rPr>
                <a:t>Improving TAT</a:t>
              </a:r>
            </a:p>
            <a:p>
              <a:pPr>
                <a:lnSpc>
                  <a:spcPct val="100000"/>
                </a:lnSpc>
                <a:buClrTx/>
                <a:buSzTx/>
                <a:buFontTx/>
                <a:buNone/>
              </a:pPr>
              <a:r>
                <a:rPr lang="en-US" altLang="en-US" sz="2000" kern="0" dirty="0">
                  <a:solidFill>
                    <a:srgbClr val="003300"/>
                  </a:solidFill>
                  <a:latin typeface="Tahoma" panose="020B0604030504040204" pitchFamily="34" charset="0"/>
                  <a:ea typeface="Tahoma" panose="020B0604030504040204" pitchFamily="34" charset="0"/>
                  <a:cs typeface="Tahoma" panose="020B0604030504040204" pitchFamily="34" charset="0"/>
                </a:rPr>
                <a:t>	</a:t>
              </a:r>
              <a:endParaRPr lang="en-SG" altLang="en-US" sz="20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id="{93532580-8038-47BA-A3D0-697FAABCC974}"/>
                </a:ext>
              </a:extLst>
            </p:cNvPr>
            <p:cNvSpPr>
              <a:spLocks noChangeArrowheads="1"/>
            </p:cNvSpPr>
            <p:nvPr/>
          </p:nvSpPr>
          <p:spPr bwMode="auto">
            <a:xfrm>
              <a:off x="2768195" y="3760088"/>
              <a:ext cx="1130" cy="1131"/>
            </a:xfrm>
            <a:prstGeom prst="rect">
              <a:avLst/>
            </a:prstGeom>
            <a:solidFill>
              <a:srgbClr val="00A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Freeform 21">
              <a:extLst>
                <a:ext uri="{FF2B5EF4-FFF2-40B4-BE49-F238E27FC236}">
                  <a16:creationId xmlns:a16="http://schemas.microsoft.com/office/drawing/2014/main" id="{68E8F166-CA64-4510-A8FE-38F374185BF8}"/>
                </a:ext>
              </a:extLst>
            </p:cNvPr>
            <p:cNvSpPr>
              <a:spLocks/>
            </p:cNvSpPr>
            <p:nvPr/>
          </p:nvSpPr>
          <p:spPr bwMode="auto">
            <a:xfrm>
              <a:off x="2794203" y="3149457"/>
              <a:ext cx="958917" cy="1220131"/>
            </a:xfrm>
            <a:custGeom>
              <a:avLst/>
              <a:gdLst>
                <a:gd name="T0" fmla="*/ 598 w 598"/>
                <a:gd name="T1" fmla="*/ 378 h 760"/>
                <a:gd name="T2" fmla="*/ 594 w 598"/>
                <a:gd name="T3" fmla="*/ 374 h 760"/>
                <a:gd name="T4" fmla="*/ 593 w 598"/>
                <a:gd name="T5" fmla="*/ 375 h 760"/>
                <a:gd name="T6" fmla="*/ 588 w 598"/>
                <a:gd name="T7" fmla="*/ 371 h 760"/>
                <a:gd name="T8" fmla="*/ 585 w 598"/>
                <a:gd name="T9" fmla="*/ 373 h 760"/>
                <a:gd name="T10" fmla="*/ 582 w 598"/>
                <a:gd name="T11" fmla="*/ 369 h 760"/>
                <a:gd name="T12" fmla="*/ 592 w 598"/>
                <a:gd name="T13" fmla="*/ 320 h 760"/>
                <a:gd name="T14" fmla="*/ 569 w 598"/>
                <a:gd name="T15" fmla="*/ 308 h 760"/>
                <a:gd name="T16" fmla="*/ 566 w 598"/>
                <a:gd name="T17" fmla="*/ 360 h 760"/>
                <a:gd name="T18" fmla="*/ 561 w 598"/>
                <a:gd name="T19" fmla="*/ 361 h 760"/>
                <a:gd name="T20" fmla="*/ 547 w 598"/>
                <a:gd name="T21" fmla="*/ 331 h 760"/>
                <a:gd name="T22" fmla="*/ 446 w 598"/>
                <a:gd name="T23" fmla="*/ 333 h 760"/>
                <a:gd name="T24" fmla="*/ 445 w 598"/>
                <a:gd name="T25" fmla="*/ 325 h 760"/>
                <a:gd name="T26" fmla="*/ 455 w 598"/>
                <a:gd name="T27" fmla="*/ 316 h 760"/>
                <a:gd name="T28" fmla="*/ 470 w 598"/>
                <a:gd name="T29" fmla="*/ 316 h 760"/>
                <a:gd name="T30" fmla="*/ 492 w 598"/>
                <a:gd name="T31" fmla="*/ 304 h 760"/>
                <a:gd name="T32" fmla="*/ 467 w 598"/>
                <a:gd name="T33" fmla="*/ 297 h 760"/>
                <a:gd name="T34" fmla="*/ 444 w 598"/>
                <a:gd name="T35" fmla="*/ 299 h 760"/>
                <a:gd name="T36" fmla="*/ 428 w 598"/>
                <a:gd name="T37" fmla="*/ 8 h 760"/>
                <a:gd name="T38" fmla="*/ 347 w 598"/>
                <a:gd name="T39" fmla="*/ 4 h 760"/>
                <a:gd name="T40" fmla="*/ 332 w 598"/>
                <a:gd name="T41" fmla="*/ 47 h 760"/>
                <a:gd name="T42" fmla="*/ 342 w 598"/>
                <a:gd name="T43" fmla="*/ 47 h 760"/>
                <a:gd name="T44" fmla="*/ 337 w 598"/>
                <a:gd name="T45" fmla="*/ 97 h 760"/>
                <a:gd name="T46" fmla="*/ 324 w 598"/>
                <a:gd name="T47" fmla="*/ 105 h 760"/>
                <a:gd name="T48" fmla="*/ 287 w 598"/>
                <a:gd name="T49" fmla="*/ 341 h 760"/>
                <a:gd name="T50" fmla="*/ 213 w 598"/>
                <a:gd name="T51" fmla="*/ 352 h 760"/>
                <a:gd name="T52" fmla="*/ 85 w 598"/>
                <a:gd name="T53" fmla="*/ 368 h 760"/>
                <a:gd name="T54" fmla="*/ 64 w 598"/>
                <a:gd name="T55" fmla="*/ 242 h 760"/>
                <a:gd name="T56" fmla="*/ 9 w 598"/>
                <a:gd name="T57" fmla="*/ 242 h 760"/>
                <a:gd name="T58" fmla="*/ 0 w 598"/>
                <a:gd name="T59" fmla="*/ 376 h 760"/>
                <a:gd name="T60" fmla="*/ 4 w 598"/>
                <a:gd name="T61" fmla="*/ 378 h 760"/>
                <a:gd name="T62" fmla="*/ 4 w 598"/>
                <a:gd name="T63" fmla="*/ 382 h 760"/>
                <a:gd name="T64" fmla="*/ 0 w 598"/>
                <a:gd name="T65" fmla="*/ 384 h 760"/>
                <a:gd name="T66" fmla="*/ 9 w 598"/>
                <a:gd name="T67" fmla="*/ 518 h 760"/>
                <a:gd name="T68" fmla="*/ 64 w 598"/>
                <a:gd name="T69" fmla="*/ 518 h 760"/>
                <a:gd name="T70" fmla="*/ 85 w 598"/>
                <a:gd name="T71" fmla="*/ 392 h 760"/>
                <a:gd name="T72" fmla="*/ 213 w 598"/>
                <a:gd name="T73" fmla="*/ 408 h 760"/>
                <a:gd name="T74" fmla="*/ 287 w 598"/>
                <a:gd name="T75" fmla="*/ 419 h 760"/>
                <a:gd name="T76" fmla="*/ 324 w 598"/>
                <a:gd name="T77" fmla="*/ 655 h 760"/>
                <a:gd name="T78" fmla="*/ 337 w 598"/>
                <a:gd name="T79" fmla="*/ 663 h 760"/>
                <a:gd name="T80" fmla="*/ 342 w 598"/>
                <a:gd name="T81" fmla="*/ 713 h 760"/>
                <a:gd name="T82" fmla="*/ 332 w 598"/>
                <a:gd name="T83" fmla="*/ 713 h 760"/>
                <a:gd name="T84" fmla="*/ 347 w 598"/>
                <a:gd name="T85" fmla="*/ 756 h 760"/>
                <a:gd name="T86" fmla="*/ 428 w 598"/>
                <a:gd name="T87" fmla="*/ 752 h 760"/>
                <a:gd name="T88" fmla="*/ 444 w 598"/>
                <a:gd name="T89" fmla="*/ 461 h 760"/>
                <a:gd name="T90" fmla="*/ 467 w 598"/>
                <a:gd name="T91" fmla="*/ 463 h 760"/>
                <a:gd name="T92" fmla="*/ 492 w 598"/>
                <a:gd name="T93" fmla="*/ 456 h 760"/>
                <a:gd name="T94" fmla="*/ 470 w 598"/>
                <a:gd name="T95" fmla="*/ 444 h 760"/>
                <a:gd name="T96" fmla="*/ 455 w 598"/>
                <a:gd name="T97" fmla="*/ 444 h 760"/>
                <a:gd name="T98" fmla="*/ 445 w 598"/>
                <a:gd name="T99" fmla="*/ 435 h 760"/>
                <a:gd name="T100" fmla="*/ 446 w 598"/>
                <a:gd name="T101" fmla="*/ 427 h 760"/>
                <a:gd name="T102" fmla="*/ 547 w 598"/>
                <a:gd name="T103" fmla="*/ 429 h 760"/>
                <a:gd name="T104" fmla="*/ 561 w 598"/>
                <a:gd name="T105" fmla="*/ 399 h 760"/>
                <a:gd name="T106" fmla="*/ 566 w 598"/>
                <a:gd name="T107" fmla="*/ 400 h 760"/>
                <a:gd name="T108" fmla="*/ 569 w 598"/>
                <a:gd name="T109" fmla="*/ 452 h 760"/>
                <a:gd name="T110" fmla="*/ 592 w 598"/>
                <a:gd name="T111" fmla="*/ 440 h 760"/>
                <a:gd name="T112" fmla="*/ 582 w 598"/>
                <a:gd name="T113" fmla="*/ 391 h 760"/>
                <a:gd name="T114" fmla="*/ 585 w 598"/>
                <a:gd name="T115" fmla="*/ 387 h 760"/>
                <a:gd name="T116" fmla="*/ 588 w 598"/>
                <a:gd name="T117" fmla="*/ 389 h 760"/>
                <a:gd name="T118" fmla="*/ 593 w 598"/>
                <a:gd name="T119" fmla="*/ 385 h 760"/>
                <a:gd name="T120" fmla="*/ 594 w 598"/>
                <a:gd name="T121" fmla="*/ 386 h 760"/>
                <a:gd name="T122" fmla="*/ 598 w 598"/>
                <a:gd name="T123" fmla="*/ 382 h 760"/>
                <a:gd name="T124" fmla="*/ 598 w 598"/>
                <a:gd name="T125" fmla="*/ 378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8" h="760">
                  <a:moveTo>
                    <a:pt x="598" y="378"/>
                  </a:moveTo>
                  <a:cubicBezTo>
                    <a:pt x="598" y="376"/>
                    <a:pt x="596" y="374"/>
                    <a:pt x="594" y="374"/>
                  </a:cubicBezTo>
                  <a:cubicBezTo>
                    <a:pt x="594" y="374"/>
                    <a:pt x="593" y="374"/>
                    <a:pt x="593" y="375"/>
                  </a:cubicBezTo>
                  <a:cubicBezTo>
                    <a:pt x="592" y="373"/>
                    <a:pt x="590" y="371"/>
                    <a:pt x="588" y="371"/>
                  </a:cubicBezTo>
                  <a:cubicBezTo>
                    <a:pt x="587" y="371"/>
                    <a:pt x="586" y="372"/>
                    <a:pt x="585" y="373"/>
                  </a:cubicBezTo>
                  <a:cubicBezTo>
                    <a:pt x="584" y="371"/>
                    <a:pt x="583" y="370"/>
                    <a:pt x="582" y="369"/>
                  </a:cubicBezTo>
                  <a:cubicBezTo>
                    <a:pt x="588" y="356"/>
                    <a:pt x="598" y="330"/>
                    <a:pt x="592" y="320"/>
                  </a:cubicBezTo>
                  <a:cubicBezTo>
                    <a:pt x="584" y="307"/>
                    <a:pt x="579" y="301"/>
                    <a:pt x="569" y="308"/>
                  </a:cubicBezTo>
                  <a:cubicBezTo>
                    <a:pt x="563" y="312"/>
                    <a:pt x="564" y="341"/>
                    <a:pt x="566" y="360"/>
                  </a:cubicBezTo>
                  <a:cubicBezTo>
                    <a:pt x="564" y="360"/>
                    <a:pt x="563" y="361"/>
                    <a:pt x="561" y="361"/>
                  </a:cubicBezTo>
                  <a:cubicBezTo>
                    <a:pt x="562" y="347"/>
                    <a:pt x="559" y="331"/>
                    <a:pt x="547" y="331"/>
                  </a:cubicBezTo>
                  <a:cubicBezTo>
                    <a:pt x="526" y="332"/>
                    <a:pt x="446" y="333"/>
                    <a:pt x="446" y="333"/>
                  </a:cubicBezTo>
                  <a:cubicBezTo>
                    <a:pt x="446" y="333"/>
                    <a:pt x="446" y="330"/>
                    <a:pt x="445" y="325"/>
                  </a:cubicBezTo>
                  <a:cubicBezTo>
                    <a:pt x="455" y="316"/>
                    <a:pt x="455" y="316"/>
                    <a:pt x="455" y="316"/>
                  </a:cubicBezTo>
                  <a:cubicBezTo>
                    <a:pt x="470" y="316"/>
                    <a:pt x="470" y="316"/>
                    <a:pt x="470" y="316"/>
                  </a:cubicBezTo>
                  <a:cubicBezTo>
                    <a:pt x="479" y="316"/>
                    <a:pt x="492" y="311"/>
                    <a:pt x="492" y="304"/>
                  </a:cubicBezTo>
                  <a:cubicBezTo>
                    <a:pt x="492" y="297"/>
                    <a:pt x="481" y="297"/>
                    <a:pt x="467" y="297"/>
                  </a:cubicBezTo>
                  <a:cubicBezTo>
                    <a:pt x="460" y="297"/>
                    <a:pt x="451" y="298"/>
                    <a:pt x="444" y="299"/>
                  </a:cubicBezTo>
                  <a:cubicBezTo>
                    <a:pt x="441" y="217"/>
                    <a:pt x="431" y="14"/>
                    <a:pt x="428" y="8"/>
                  </a:cubicBezTo>
                  <a:cubicBezTo>
                    <a:pt x="423" y="1"/>
                    <a:pt x="355" y="0"/>
                    <a:pt x="347" y="4"/>
                  </a:cubicBezTo>
                  <a:cubicBezTo>
                    <a:pt x="339" y="9"/>
                    <a:pt x="332" y="47"/>
                    <a:pt x="332" y="47"/>
                  </a:cubicBezTo>
                  <a:cubicBezTo>
                    <a:pt x="342" y="47"/>
                    <a:pt x="342" y="47"/>
                    <a:pt x="342" y="47"/>
                  </a:cubicBezTo>
                  <a:cubicBezTo>
                    <a:pt x="337" y="97"/>
                    <a:pt x="337" y="97"/>
                    <a:pt x="337" y="97"/>
                  </a:cubicBezTo>
                  <a:cubicBezTo>
                    <a:pt x="324" y="105"/>
                    <a:pt x="324" y="105"/>
                    <a:pt x="324" y="105"/>
                  </a:cubicBezTo>
                  <a:cubicBezTo>
                    <a:pt x="287" y="341"/>
                    <a:pt x="287" y="341"/>
                    <a:pt x="287" y="341"/>
                  </a:cubicBezTo>
                  <a:cubicBezTo>
                    <a:pt x="287" y="341"/>
                    <a:pt x="258" y="344"/>
                    <a:pt x="213" y="352"/>
                  </a:cubicBezTo>
                  <a:cubicBezTo>
                    <a:pt x="191" y="355"/>
                    <a:pt x="136" y="362"/>
                    <a:pt x="85" y="368"/>
                  </a:cubicBezTo>
                  <a:cubicBezTo>
                    <a:pt x="64" y="242"/>
                    <a:pt x="64" y="242"/>
                    <a:pt x="64" y="242"/>
                  </a:cubicBezTo>
                  <a:cubicBezTo>
                    <a:pt x="9" y="242"/>
                    <a:pt x="9" y="242"/>
                    <a:pt x="9" y="242"/>
                  </a:cubicBezTo>
                  <a:cubicBezTo>
                    <a:pt x="0" y="376"/>
                    <a:pt x="0" y="376"/>
                    <a:pt x="0" y="376"/>
                  </a:cubicBezTo>
                  <a:cubicBezTo>
                    <a:pt x="4" y="378"/>
                    <a:pt x="4" y="378"/>
                    <a:pt x="4" y="378"/>
                  </a:cubicBezTo>
                  <a:cubicBezTo>
                    <a:pt x="4" y="382"/>
                    <a:pt x="4" y="382"/>
                    <a:pt x="4" y="382"/>
                  </a:cubicBezTo>
                  <a:cubicBezTo>
                    <a:pt x="0" y="384"/>
                    <a:pt x="0" y="384"/>
                    <a:pt x="0" y="384"/>
                  </a:cubicBezTo>
                  <a:cubicBezTo>
                    <a:pt x="9" y="518"/>
                    <a:pt x="9" y="518"/>
                    <a:pt x="9" y="518"/>
                  </a:cubicBezTo>
                  <a:cubicBezTo>
                    <a:pt x="64" y="518"/>
                    <a:pt x="64" y="518"/>
                    <a:pt x="64" y="518"/>
                  </a:cubicBezTo>
                  <a:cubicBezTo>
                    <a:pt x="85" y="392"/>
                    <a:pt x="85" y="392"/>
                    <a:pt x="85" y="392"/>
                  </a:cubicBezTo>
                  <a:cubicBezTo>
                    <a:pt x="136" y="398"/>
                    <a:pt x="191" y="405"/>
                    <a:pt x="213" y="408"/>
                  </a:cubicBezTo>
                  <a:cubicBezTo>
                    <a:pt x="258" y="416"/>
                    <a:pt x="287" y="419"/>
                    <a:pt x="287" y="419"/>
                  </a:cubicBezTo>
                  <a:cubicBezTo>
                    <a:pt x="324" y="655"/>
                    <a:pt x="324" y="655"/>
                    <a:pt x="324" y="655"/>
                  </a:cubicBezTo>
                  <a:cubicBezTo>
                    <a:pt x="337" y="663"/>
                    <a:pt x="337" y="663"/>
                    <a:pt x="337" y="663"/>
                  </a:cubicBezTo>
                  <a:cubicBezTo>
                    <a:pt x="342" y="713"/>
                    <a:pt x="342" y="713"/>
                    <a:pt x="342" y="713"/>
                  </a:cubicBezTo>
                  <a:cubicBezTo>
                    <a:pt x="332" y="713"/>
                    <a:pt x="332" y="713"/>
                    <a:pt x="332" y="713"/>
                  </a:cubicBezTo>
                  <a:cubicBezTo>
                    <a:pt x="332" y="713"/>
                    <a:pt x="339" y="751"/>
                    <a:pt x="347" y="756"/>
                  </a:cubicBezTo>
                  <a:cubicBezTo>
                    <a:pt x="355" y="760"/>
                    <a:pt x="423" y="759"/>
                    <a:pt x="428" y="752"/>
                  </a:cubicBezTo>
                  <a:cubicBezTo>
                    <a:pt x="431" y="746"/>
                    <a:pt x="441" y="543"/>
                    <a:pt x="444" y="461"/>
                  </a:cubicBezTo>
                  <a:cubicBezTo>
                    <a:pt x="451" y="462"/>
                    <a:pt x="460" y="463"/>
                    <a:pt x="467" y="463"/>
                  </a:cubicBezTo>
                  <a:cubicBezTo>
                    <a:pt x="481" y="463"/>
                    <a:pt x="492" y="463"/>
                    <a:pt x="492" y="456"/>
                  </a:cubicBezTo>
                  <a:cubicBezTo>
                    <a:pt x="492" y="449"/>
                    <a:pt x="479" y="444"/>
                    <a:pt x="470" y="444"/>
                  </a:cubicBezTo>
                  <a:cubicBezTo>
                    <a:pt x="462" y="444"/>
                    <a:pt x="455" y="444"/>
                    <a:pt x="455" y="444"/>
                  </a:cubicBezTo>
                  <a:cubicBezTo>
                    <a:pt x="445" y="435"/>
                    <a:pt x="445" y="435"/>
                    <a:pt x="445" y="435"/>
                  </a:cubicBezTo>
                  <a:cubicBezTo>
                    <a:pt x="446" y="430"/>
                    <a:pt x="446" y="427"/>
                    <a:pt x="446" y="427"/>
                  </a:cubicBezTo>
                  <a:cubicBezTo>
                    <a:pt x="446" y="427"/>
                    <a:pt x="526" y="428"/>
                    <a:pt x="547" y="429"/>
                  </a:cubicBezTo>
                  <a:cubicBezTo>
                    <a:pt x="559" y="429"/>
                    <a:pt x="562" y="413"/>
                    <a:pt x="561" y="399"/>
                  </a:cubicBezTo>
                  <a:cubicBezTo>
                    <a:pt x="563" y="399"/>
                    <a:pt x="564" y="400"/>
                    <a:pt x="566" y="400"/>
                  </a:cubicBezTo>
                  <a:cubicBezTo>
                    <a:pt x="564" y="419"/>
                    <a:pt x="563" y="448"/>
                    <a:pt x="569" y="452"/>
                  </a:cubicBezTo>
                  <a:cubicBezTo>
                    <a:pt x="579" y="459"/>
                    <a:pt x="584" y="453"/>
                    <a:pt x="592" y="440"/>
                  </a:cubicBezTo>
                  <a:cubicBezTo>
                    <a:pt x="598" y="430"/>
                    <a:pt x="588" y="404"/>
                    <a:pt x="582" y="391"/>
                  </a:cubicBezTo>
                  <a:cubicBezTo>
                    <a:pt x="583" y="390"/>
                    <a:pt x="584" y="389"/>
                    <a:pt x="585" y="387"/>
                  </a:cubicBezTo>
                  <a:cubicBezTo>
                    <a:pt x="586" y="388"/>
                    <a:pt x="587" y="389"/>
                    <a:pt x="588" y="389"/>
                  </a:cubicBezTo>
                  <a:cubicBezTo>
                    <a:pt x="590" y="389"/>
                    <a:pt x="592" y="387"/>
                    <a:pt x="593" y="385"/>
                  </a:cubicBezTo>
                  <a:cubicBezTo>
                    <a:pt x="593" y="386"/>
                    <a:pt x="594" y="386"/>
                    <a:pt x="594" y="386"/>
                  </a:cubicBezTo>
                  <a:cubicBezTo>
                    <a:pt x="596" y="386"/>
                    <a:pt x="598" y="384"/>
                    <a:pt x="598" y="382"/>
                  </a:cubicBezTo>
                  <a:lnTo>
                    <a:pt x="598" y="378"/>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31" name="Freeform 22">
              <a:extLst>
                <a:ext uri="{FF2B5EF4-FFF2-40B4-BE49-F238E27FC236}">
                  <a16:creationId xmlns:a16="http://schemas.microsoft.com/office/drawing/2014/main" id="{1CE8DF2D-956D-44D6-AF76-E5E6E3C4EC1C}"/>
                </a:ext>
              </a:extLst>
            </p:cNvPr>
            <p:cNvSpPr>
              <a:spLocks/>
            </p:cNvSpPr>
            <p:nvPr/>
          </p:nvSpPr>
          <p:spPr bwMode="auto">
            <a:xfrm>
              <a:off x="0" y="3339431"/>
              <a:ext cx="2894844" cy="840183"/>
            </a:xfrm>
            <a:custGeom>
              <a:avLst/>
              <a:gdLst>
                <a:gd name="T0" fmla="*/ 2560 w 2560"/>
                <a:gd name="T1" fmla="*/ 301 h 743"/>
                <a:gd name="T2" fmla="*/ 2556 w 2560"/>
                <a:gd name="T3" fmla="*/ 296 h 743"/>
                <a:gd name="T4" fmla="*/ 2346 w 2560"/>
                <a:gd name="T5" fmla="*/ 367 h 743"/>
                <a:gd name="T6" fmla="*/ 2084 w 2560"/>
                <a:gd name="T7" fmla="*/ 0 h 743"/>
                <a:gd name="T8" fmla="*/ 0 w 2560"/>
                <a:gd name="T9" fmla="*/ 0 h 743"/>
                <a:gd name="T10" fmla="*/ 0 w 2560"/>
                <a:gd name="T11" fmla="*/ 743 h 743"/>
                <a:gd name="T12" fmla="*/ 2084 w 2560"/>
                <a:gd name="T13" fmla="*/ 743 h 743"/>
                <a:gd name="T14" fmla="*/ 2346 w 2560"/>
                <a:gd name="T15" fmla="*/ 376 h 743"/>
                <a:gd name="T16" fmla="*/ 2556 w 2560"/>
                <a:gd name="T17" fmla="*/ 447 h 743"/>
                <a:gd name="T18" fmla="*/ 2560 w 2560"/>
                <a:gd name="T19" fmla="*/ 443 h 743"/>
                <a:gd name="T20" fmla="*/ 2351 w 2560"/>
                <a:gd name="T21" fmla="*/ 372 h 743"/>
                <a:gd name="T22" fmla="*/ 2560 w 2560"/>
                <a:gd name="T23" fmla="*/ 30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60" h="743">
                  <a:moveTo>
                    <a:pt x="2560" y="301"/>
                  </a:moveTo>
                  <a:lnTo>
                    <a:pt x="2556" y="296"/>
                  </a:lnTo>
                  <a:lnTo>
                    <a:pt x="2346" y="367"/>
                  </a:lnTo>
                  <a:lnTo>
                    <a:pt x="2084" y="0"/>
                  </a:lnTo>
                  <a:lnTo>
                    <a:pt x="0" y="0"/>
                  </a:lnTo>
                  <a:lnTo>
                    <a:pt x="0" y="743"/>
                  </a:lnTo>
                  <a:lnTo>
                    <a:pt x="2084" y="743"/>
                  </a:lnTo>
                  <a:lnTo>
                    <a:pt x="2346" y="376"/>
                  </a:lnTo>
                  <a:lnTo>
                    <a:pt x="2556" y="447"/>
                  </a:lnTo>
                  <a:lnTo>
                    <a:pt x="2560" y="443"/>
                  </a:lnTo>
                  <a:lnTo>
                    <a:pt x="2351" y="372"/>
                  </a:lnTo>
                  <a:lnTo>
                    <a:pt x="2560" y="301"/>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32" name="Oval 31">
              <a:extLst>
                <a:ext uri="{FF2B5EF4-FFF2-40B4-BE49-F238E27FC236}">
                  <a16:creationId xmlns:a16="http://schemas.microsoft.com/office/drawing/2014/main" id="{DC45C2C1-BCEE-4C31-9D22-EA1218894A39}"/>
                </a:ext>
              </a:extLst>
            </p:cNvPr>
            <p:cNvSpPr>
              <a:spLocks noChangeArrowheads="1"/>
            </p:cNvSpPr>
            <p:nvPr/>
          </p:nvSpPr>
          <p:spPr bwMode="auto">
            <a:xfrm>
              <a:off x="3280445" y="3657186"/>
              <a:ext cx="206936" cy="204675"/>
            </a:xfrm>
            <a:prstGeom prst="ellipse">
              <a:avLst/>
            </a:pr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15" name="Rectangle 14">
              <a:extLst>
                <a:ext uri="{FF2B5EF4-FFF2-40B4-BE49-F238E27FC236}">
                  <a16:creationId xmlns:a16="http://schemas.microsoft.com/office/drawing/2014/main" id="{B4EEE620-2D4B-4223-83C4-7CEA7D9CD808}"/>
                </a:ext>
              </a:extLst>
            </p:cNvPr>
            <p:cNvSpPr/>
            <p:nvPr/>
          </p:nvSpPr>
          <p:spPr>
            <a:xfrm>
              <a:off x="-20410" y="3339432"/>
              <a:ext cx="2801912" cy="830997"/>
            </a:xfrm>
            <a:prstGeom prst="rect">
              <a:avLst/>
            </a:prstGeom>
          </p:spPr>
          <p:txBody>
            <a:bodyPr wrap="square">
              <a:spAutoFit/>
            </a:bodyPr>
            <a:lstStyle/>
            <a:p>
              <a:pPr>
                <a:lnSpc>
                  <a:spcPct val="100000"/>
                </a:lnSpc>
                <a:buClrTx/>
                <a:buSzTx/>
                <a:buFontTx/>
                <a:buNone/>
              </a:pPr>
              <a:r>
                <a:rPr lang="en-US" altLang="en-US" sz="2400" b="1" kern="0" dirty="0">
                  <a:solidFill>
                    <a:srgbClr val="003300"/>
                  </a:solidFill>
                  <a:latin typeface="Tahoma" panose="020B0604030504040204" pitchFamily="34" charset="0"/>
                  <a:ea typeface="Tahoma" panose="020B0604030504040204" pitchFamily="34" charset="0"/>
                  <a:cs typeface="Tahoma" panose="020B0604030504040204" pitchFamily="34" charset="0"/>
                </a:rPr>
                <a:t>Using Biometric Identity </a:t>
              </a:r>
            </a:p>
          </p:txBody>
        </p:sp>
        <p:sp>
          <p:nvSpPr>
            <p:cNvPr id="38" name="Freeform 58">
              <a:extLst>
                <a:ext uri="{FF2B5EF4-FFF2-40B4-BE49-F238E27FC236}">
                  <a16:creationId xmlns:a16="http://schemas.microsoft.com/office/drawing/2014/main" id="{8FB7AF45-F779-448D-9F58-832A6193F641}"/>
                </a:ext>
              </a:extLst>
            </p:cNvPr>
            <p:cNvSpPr>
              <a:spLocks noEditPoints="1"/>
            </p:cNvSpPr>
            <p:nvPr/>
          </p:nvSpPr>
          <p:spPr bwMode="auto">
            <a:xfrm>
              <a:off x="5087623" y="3554792"/>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grpSp>
      <p:grpSp>
        <p:nvGrpSpPr>
          <p:cNvPr id="5" name="Group 4">
            <a:extLst>
              <a:ext uri="{FF2B5EF4-FFF2-40B4-BE49-F238E27FC236}">
                <a16:creationId xmlns:a16="http://schemas.microsoft.com/office/drawing/2014/main" id="{BC69FA5A-BD76-43C1-8C1A-0B8901A88AA4}"/>
              </a:ext>
            </a:extLst>
          </p:cNvPr>
          <p:cNvGrpSpPr/>
          <p:nvPr/>
        </p:nvGrpSpPr>
        <p:grpSpPr>
          <a:xfrm>
            <a:off x="-26756" y="5051385"/>
            <a:ext cx="12117156" cy="1385272"/>
            <a:chOff x="-26756" y="4505285"/>
            <a:chExt cx="12117156" cy="1385272"/>
          </a:xfrm>
        </p:grpSpPr>
        <p:sp>
          <p:nvSpPr>
            <p:cNvPr id="12" name="Rectangle 11">
              <a:extLst>
                <a:ext uri="{FF2B5EF4-FFF2-40B4-BE49-F238E27FC236}">
                  <a16:creationId xmlns:a16="http://schemas.microsoft.com/office/drawing/2014/main" id="{4D239562-1259-4CB6-B69E-064E47BBCDA1}"/>
                </a:ext>
              </a:extLst>
            </p:cNvPr>
            <p:cNvSpPr/>
            <p:nvPr/>
          </p:nvSpPr>
          <p:spPr>
            <a:xfrm>
              <a:off x="4816488" y="4628673"/>
              <a:ext cx="7273912" cy="1261884"/>
            </a:xfrm>
            <a:prstGeom prst="rect">
              <a:avLst/>
            </a:prstGeom>
          </p:spPr>
          <p:txBody>
            <a:bodyPr wrap="square">
              <a:spAutoFit/>
            </a:bodyPr>
            <a:lstStyle/>
            <a:p>
              <a:pPr>
                <a:lnSpc>
                  <a:spcPct val="100000"/>
                </a:lnSpc>
                <a:buClrTx/>
                <a:buSzTx/>
                <a:buFontTx/>
                <a:buNone/>
              </a:pPr>
              <a:r>
                <a:rPr lang="en-US" altLang="en-US" sz="2800" b="1" kern="0" dirty="0">
                  <a:solidFill>
                    <a:srgbClr val="003300"/>
                  </a:solidFill>
                  <a:latin typeface="Tahoma" panose="020B0604030504040204" pitchFamily="34" charset="0"/>
                  <a:ea typeface="Tahoma" panose="020B0604030504040204" pitchFamily="34" charset="0"/>
                  <a:cs typeface="Tahoma" panose="020B0604030504040204" pitchFamily="34" charset="0"/>
                </a:rPr>
                <a:t>	</a:t>
              </a:r>
              <a:r>
                <a:rPr lang="en-US" altLang="en-US" sz="2000" b="1" kern="0" dirty="0">
                  <a:solidFill>
                    <a:srgbClr val="003300"/>
                  </a:solidFill>
                  <a:latin typeface="Tahoma" panose="020B0604030504040204" pitchFamily="34" charset="0"/>
                  <a:ea typeface="Tahoma" panose="020B0604030504040204" pitchFamily="34" charset="0"/>
                  <a:cs typeface="Tahoma" panose="020B0604030504040204" pitchFamily="34" charset="0"/>
                </a:rPr>
                <a:t>SAVINGS</a:t>
              </a:r>
              <a:r>
                <a:rPr lang="en-US" altLang="en-US" sz="2000" kern="0" dirty="0">
                  <a:solidFill>
                    <a:srgbClr val="003300"/>
                  </a:solidFill>
                  <a:latin typeface="Tahoma" panose="020B0604030504040204" pitchFamily="34" charset="0"/>
                  <a:ea typeface="Tahoma" panose="020B0604030504040204" pitchFamily="34" charset="0"/>
                  <a:cs typeface="Tahoma" panose="020B0604030504040204" pitchFamily="34" charset="0"/>
                </a:rPr>
                <a:t> for Government; Promoting Good 	Governance; Creating ‘Banking habit’ for B-o-P</a:t>
              </a:r>
            </a:p>
            <a:p>
              <a:pPr>
                <a:lnSpc>
                  <a:spcPct val="100000"/>
                </a:lnSpc>
                <a:buClrTx/>
                <a:buSzTx/>
                <a:buFontTx/>
                <a:buNone/>
              </a:pPr>
              <a:endParaRPr lang="en-SG" altLang="en-US" sz="28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28" name="Freeform 58">
              <a:extLst>
                <a:ext uri="{FF2B5EF4-FFF2-40B4-BE49-F238E27FC236}">
                  <a16:creationId xmlns:a16="http://schemas.microsoft.com/office/drawing/2014/main" id="{3F5BE368-B2F0-4FDB-94B9-C056181FB82D}"/>
                </a:ext>
              </a:extLst>
            </p:cNvPr>
            <p:cNvSpPr>
              <a:spLocks noEditPoints="1"/>
            </p:cNvSpPr>
            <p:nvPr/>
          </p:nvSpPr>
          <p:spPr bwMode="auto">
            <a:xfrm>
              <a:off x="596552" y="4885894"/>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sp>
          <p:nvSpPr>
            <p:cNvPr id="33" name="Rectangle 32">
              <a:extLst>
                <a:ext uri="{FF2B5EF4-FFF2-40B4-BE49-F238E27FC236}">
                  <a16:creationId xmlns:a16="http://schemas.microsoft.com/office/drawing/2014/main" id="{C33C1704-EC57-4219-9300-F08B8E0E97EB}"/>
                </a:ext>
              </a:extLst>
            </p:cNvPr>
            <p:cNvSpPr>
              <a:spLocks noChangeArrowheads="1"/>
            </p:cNvSpPr>
            <p:nvPr/>
          </p:nvSpPr>
          <p:spPr bwMode="auto">
            <a:xfrm>
              <a:off x="3928393" y="5115915"/>
              <a:ext cx="1130" cy="1131"/>
            </a:xfrm>
            <a:prstGeom prst="rect">
              <a:avLst/>
            </a:prstGeom>
            <a:solidFill>
              <a:srgbClr val="EA51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25">
              <a:extLst>
                <a:ext uri="{FF2B5EF4-FFF2-40B4-BE49-F238E27FC236}">
                  <a16:creationId xmlns:a16="http://schemas.microsoft.com/office/drawing/2014/main" id="{8BD3592E-7C56-4DB2-835E-AC0E5BDFD68F}"/>
                </a:ext>
              </a:extLst>
            </p:cNvPr>
            <p:cNvSpPr>
              <a:spLocks/>
            </p:cNvSpPr>
            <p:nvPr/>
          </p:nvSpPr>
          <p:spPr bwMode="auto">
            <a:xfrm>
              <a:off x="3952139" y="4505285"/>
              <a:ext cx="961178" cy="1220131"/>
            </a:xfrm>
            <a:custGeom>
              <a:avLst/>
              <a:gdLst>
                <a:gd name="T0" fmla="*/ 598 w 599"/>
                <a:gd name="T1" fmla="*/ 378 h 760"/>
                <a:gd name="T2" fmla="*/ 595 w 599"/>
                <a:gd name="T3" fmla="*/ 375 h 760"/>
                <a:gd name="T4" fmla="*/ 593 w 599"/>
                <a:gd name="T5" fmla="*/ 375 h 760"/>
                <a:gd name="T6" fmla="*/ 589 w 599"/>
                <a:gd name="T7" fmla="*/ 372 h 760"/>
                <a:gd name="T8" fmla="*/ 585 w 599"/>
                <a:gd name="T9" fmla="*/ 373 h 760"/>
                <a:gd name="T10" fmla="*/ 583 w 599"/>
                <a:gd name="T11" fmla="*/ 370 h 760"/>
                <a:gd name="T12" fmla="*/ 593 w 599"/>
                <a:gd name="T13" fmla="*/ 321 h 760"/>
                <a:gd name="T14" fmla="*/ 570 w 599"/>
                <a:gd name="T15" fmla="*/ 308 h 760"/>
                <a:gd name="T16" fmla="*/ 567 w 599"/>
                <a:gd name="T17" fmla="*/ 360 h 760"/>
                <a:gd name="T18" fmla="*/ 562 w 599"/>
                <a:gd name="T19" fmla="*/ 362 h 760"/>
                <a:gd name="T20" fmla="*/ 547 w 599"/>
                <a:gd name="T21" fmla="*/ 331 h 760"/>
                <a:gd name="T22" fmla="*/ 446 w 599"/>
                <a:gd name="T23" fmla="*/ 333 h 760"/>
                <a:gd name="T24" fmla="*/ 446 w 599"/>
                <a:gd name="T25" fmla="*/ 326 h 760"/>
                <a:gd name="T26" fmla="*/ 455 w 599"/>
                <a:gd name="T27" fmla="*/ 317 h 760"/>
                <a:gd name="T28" fmla="*/ 471 w 599"/>
                <a:gd name="T29" fmla="*/ 317 h 760"/>
                <a:gd name="T30" fmla="*/ 493 w 599"/>
                <a:gd name="T31" fmla="*/ 305 h 760"/>
                <a:gd name="T32" fmla="*/ 468 w 599"/>
                <a:gd name="T33" fmla="*/ 297 h 760"/>
                <a:gd name="T34" fmla="*/ 445 w 599"/>
                <a:gd name="T35" fmla="*/ 299 h 760"/>
                <a:gd name="T36" fmla="*/ 428 w 599"/>
                <a:gd name="T37" fmla="*/ 8 h 760"/>
                <a:gd name="T38" fmla="*/ 348 w 599"/>
                <a:gd name="T39" fmla="*/ 5 h 760"/>
                <a:gd name="T40" fmla="*/ 333 w 599"/>
                <a:gd name="T41" fmla="*/ 48 h 760"/>
                <a:gd name="T42" fmla="*/ 343 w 599"/>
                <a:gd name="T43" fmla="*/ 48 h 760"/>
                <a:gd name="T44" fmla="*/ 337 w 599"/>
                <a:gd name="T45" fmla="*/ 97 h 760"/>
                <a:gd name="T46" fmla="*/ 324 w 599"/>
                <a:gd name="T47" fmla="*/ 106 h 760"/>
                <a:gd name="T48" fmla="*/ 287 w 599"/>
                <a:gd name="T49" fmla="*/ 342 h 760"/>
                <a:gd name="T50" fmla="*/ 214 w 599"/>
                <a:gd name="T51" fmla="*/ 352 h 760"/>
                <a:gd name="T52" fmla="*/ 85 w 599"/>
                <a:gd name="T53" fmla="*/ 369 h 760"/>
                <a:gd name="T54" fmla="*/ 65 w 599"/>
                <a:gd name="T55" fmla="*/ 242 h 760"/>
                <a:gd name="T56" fmla="*/ 9 w 599"/>
                <a:gd name="T57" fmla="*/ 242 h 760"/>
                <a:gd name="T58" fmla="*/ 0 w 599"/>
                <a:gd name="T59" fmla="*/ 376 h 760"/>
                <a:gd name="T60" fmla="*/ 5 w 599"/>
                <a:gd name="T61" fmla="*/ 378 h 760"/>
                <a:gd name="T62" fmla="*/ 5 w 599"/>
                <a:gd name="T63" fmla="*/ 383 h 760"/>
                <a:gd name="T64" fmla="*/ 0 w 599"/>
                <a:gd name="T65" fmla="*/ 384 h 760"/>
                <a:gd name="T66" fmla="*/ 9 w 599"/>
                <a:gd name="T67" fmla="*/ 519 h 760"/>
                <a:gd name="T68" fmla="*/ 65 w 599"/>
                <a:gd name="T69" fmla="*/ 519 h 760"/>
                <a:gd name="T70" fmla="*/ 85 w 599"/>
                <a:gd name="T71" fmla="*/ 392 h 760"/>
                <a:gd name="T72" fmla="*/ 214 w 599"/>
                <a:gd name="T73" fmla="*/ 409 h 760"/>
                <a:gd name="T74" fmla="*/ 287 w 599"/>
                <a:gd name="T75" fmla="*/ 419 h 760"/>
                <a:gd name="T76" fmla="*/ 324 w 599"/>
                <a:gd name="T77" fmla="*/ 655 h 760"/>
                <a:gd name="T78" fmla="*/ 337 w 599"/>
                <a:gd name="T79" fmla="*/ 664 h 760"/>
                <a:gd name="T80" fmla="*/ 343 w 599"/>
                <a:gd name="T81" fmla="*/ 713 h 760"/>
                <a:gd name="T82" fmla="*/ 333 w 599"/>
                <a:gd name="T83" fmla="*/ 713 h 760"/>
                <a:gd name="T84" fmla="*/ 348 w 599"/>
                <a:gd name="T85" fmla="*/ 756 h 760"/>
                <a:gd name="T86" fmla="*/ 428 w 599"/>
                <a:gd name="T87" fmla="*/ 752 h 760"/>
                <a:gd name="T88" fmla="*/ 445 w 599"/>
                <a:gd name="T89" fmla="*/ 462 h 760"/>
                <a:gd name="T90" fmla="*/ 468 w 599"/>
                <a:gd name="T91" fmla="*/ 464 h 760"/>
                <a:gd name="T92" fmla="*/ 493 w 599"/>
                <a:gd name="T93" fmla="*/ 456 h 760"/>
                <a:gd name="T94" fmla="*/ 471 w 599"/>
                <a:gd name="T95" fmla="*/ 444 h 760"/>
                <a:gd name="T96" fmla="*/ 455 w 599"/>
                <a:gd name="T97" fmla="*/ 444 h 760"/>
                <a:gd name="T98" fmla="*/ 446 w 599"/>
                <a:gd name="T99" fmla="*/ 435 h 760"/>
                <a:gd name="T100" fmla="*/ 446 w 599"/>
                <a:gd name="T101" fmla="*/ 428 h 760"/>
                <a:gd name="T102" fmla="*/ 547 w 599"/>
                <a:gd name="T103" fmla="*/ 429 h 760"/>
                <a:gd name="T104" fmla="*/ 562 w 599"/>
                <a:gd name="T105" fmla="*/ 399 h 760"/>
                <a:gd name="T106" fmla="*/ 567 w 599"/>
                <a:gd name="T107" fmla="*/ 400 h 760"/>
                <a:gd name="T108" fmla="*/ 570 w 599"/>
                <a:gd name="T109" fmla="*/ 452 h 760"/>
                <a:gd name="T110" fmla="*/ 593 w 599"/>
                <a:gd name="T111" fmla="*/ 440 h 760"/>
                <a:gd name="T112" fmla="*/ 583 w 599"/>
                <a:gd name="T113" fmla="*/ 391 h 760"/>
                <a:gd name="T114" fmla="*/ 585 w 599"/>
                <a:gd name="T115" fmla="*/ 388 h 760"/>
                <a:gd name="T116" fmla="*/ 589 w 599"/>
                <a:gd name="T117" fmla="*/ 389 h 760"/>
                <a:gd name="T118" fmla="*/ 593 w 599"/>
                <a:gd name="T119" fmla="*/ 386 h 760"/>
                <a:gd name="T120" fmla="*/ 595 w 599"/>
                <a:gd name="T121" fmla="*/ 386 h 760"/>
                <a:gd name="T122" fmla="*/ 598 w 599"/>
                <a:gd name="T123" fmla="*/ 383 h 760"/>
                <a:gd name="T124" fmla="*/ 598 w 599"/>
                <a:gd name="T125" fmla="*/ 378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9" h="760">
                  <a:moveTo>
                    <a:pt x="598" y="378"/>
                  </a:moveTo>
                  <a:cubicBezTo>
                    <a:pt x="598" y="376"/>
                    <a:pt x="597" y="375"/>
                    <a:pt x="595" y="375"/>
                  </a:cubicBezTo>
                  <a:cubicBezTo>
                    <a:pt x="594" y="375"/>
                    <a:pt x="594" y="375"/>
                    <a:pt x="593" y="375"/>
                  </a:cubicBezTo>
                  <a:cubicBezTo>
                    <a:pt x="593" y="373"/>
                    <a:pt x="591" y="372"/>
                    <a:pt x="589" y="372"/>
                  </a:cubicBezTo>
                  <a:cubicBezTo>
                    <a:pt x="587" y="372"/>
                    <a:pt x="586" y="372"/>
                    <a:pt x="585" y="373"/>
                  </a:cubicBezTo>
                  <a:cubicBezTo>
                    <a:pt x="585" y="372"/>
                    <a:pt x="584" y="370"/>
                    <a:pt x="583" y="370"/>
                  </a:cubicBezTo>
                  <a:cubicBezTo>
                    <a:pt x="588" y="356"/>
                    <a:pt x="599" y="330"/>
                    <a:pt x="593" y="321"/>
                  </a:cubicBezTo>
                  <a:cubicBezTo>
                    <a:pt x="584" y="308"/>
                    <a:pt x="580" y="302"/>
                    <a:pt x="570" y="308"/>
                  </a:cubicBezTo>
                  <a:cubicBezTo>
                    <a:pt x="563" y="313"/>
                    <a:pt x="565" y="342"/>
                    <a:pt x="567" y="360"/>
                  </a:cubicBezTo>
                  <a:cubicBezTo>
                    <a:pt x="565" y="361"/>
                    <a:pt x="563" y="361"/>
                    <a:pt x="562" y="362"/>
                  </a:cubicBezTo>
                  <a:cubicBezTo>
                    <a:pt x="562" y="348"/>
                    <a:pt x="560" y="331"/>
                    <a:pt x="547" y="331"/>
                  </a:cubicBezTo>
                  <a:cubicBezTo>
                    <a:pt x="526" y="332"/>
                    <a:pt x="446" y="333"/>
                    <a:pt x="446" y="333"/>
                  </a:cubicBezTo>
                  <a:cubicBezTo>
                    <a:pt x="446" y="333"/>
                    <a:pt x="446" y="330"/>
                    <a:pt x="446" y="326"/>
                  </a:cubicBezTo>
                  <a:cubicBezTo>
                    <a:pt x="455" y="317"/>
                    <a:pt x="455" y="317"/>
                    <a:pt x="455" y="317"/>
                  </a:cubicBezTo>
                  <a:cubicBezTo>
                    <a:pt x="471" y="317"/>
                    <a:pt x="471" y="317"/>
                    <a:pt x="471" y="317"/>
                  </a:cubicBezTo>
                  <a:cubicBezTo>
                    <a:pt x="479" y="317"/>
                    <a:pt x="493" y="312"/>
                    <a:pt x="493" y="305"/>
                  </a:cubicBezTo>
                  <a:cubicBezTo>
                    <a:pt x="493" y="297"/>
                    <a:pt x="481" y="297"/>
                    <a:pt x="468" y="297"/>
                  </a:cubicBezTo>
                  <a:cubicBezTo>
                    <a:pt x="461" y="297"/>
                    <a:pt x="452" y="298"/>
                    <a:pt x="445" y="299"/>
                  </a:cubicBezTo>
                  <a:cubicBezTo>
                    <a:pt x="441" y="217"/>
                    <a:pt x="432" y="14"/>
                    <a:pt x="428" y="8"/>
                  </a:cubicBezTo>
                  <a:cubicBezTo>
                    <a:pt x="424" y="1"/>
                    <a:pt x="356" y="0"/>
                    <a:pt x="348" y="5"/>
                  </a:cubicBezTo>
                  <a:cubicBezTo>
                    <a:pt x="340" y="9"/>
                    <a:pt x="333" y="48"/>
                    <a:pt x="333" y="48"/>
                  </a:cubicBezTo>
                  <a:cubicBezTo>
                    <a:pt x="343" y="48"/>
                    <a:pt x="343" y="48"/>
                    <a:pt x="343" y="48"/>
                  </a:cubicBezTo>
                  <a:cubicBezTo>
                    <a:pt x="337" y="97"/>
                    <a:pt x="337" y="97"/>
                    <a:pt x="337" y="97"/>
                  </a:cubicBezTo>
                  <a:cubicBezTo>
                    <a:pt x="324" y="106"/>
                    <a:pt x="324" y="106"/>
                    <a:pt x="324" y="106"/>
                  </a:cubicBezTo>
                  <a:cubicBezTo>
                    <a:pt x="287" y="342"/>
                    <a:pt x="287" y="342"/>
                    <a:pt x="287" y="342"/>
                  </a:cubicBezTo>
                  <a:cubicBezTo>
                    <a:pt x="287" y="342"/>
                    <a:pt x="259" y="344"/>
                    <a:pt x="214" y="352"/>
                  </a:cubicBezTo>
                  <a:cubicBezTo>
                    <a:pt x="192" y="356"/>
                    <a:pt x="136" y="363"/>
                    <a:pt x="85" y="369"/>
                  </a:cubicBezTo>
                  <a:cubicBezTo>
                    <a:pt x="65" y="242"/>
                    <a:pt x="65" y="242"/>
                    <a:pt x="65" y="242"/>
                  </a:cubicBezTo>
                  <a:cubicBezTo>
                    <a:pt x="9" y="242"/>
                    <a:pt x="9" y="242"/>
                    <a:pt x="9" y="242"/>
                  </a:cubicBezTo>
                  <a:cubicBezTo>
                    <a:pt x="0" y="376"/>
                    <a:pt x="0" y="376"/>
                    <a:pt x="0" y="376"/>
                  </a:cubicBezTo>
                  <a:cubicBezTo>
                    <a:pt x="5" y="378"/>
                    <a:pt x="5" y="378"/>
                    <a:pt x="5" y="378"/>
                  </a:cubicBezTo>
                  <a:cubicBezTo>
                    <a:pt x="5" y="383"/>
                    <a:pt x="5" y="383"/>
                    <a:pt x="5" y="383"/>
                  </a:cubicBezTo>
                  <a:cubicBezTo>
                    <a:pt x="0" y="384"/>
                    <a:pt x="0" y="384"/>
                    <a:pt x="0" y="384"/>
                  </a:cubicBezTo>
                  <a:cubicBezTo>
                    <a:pt x="9" y="519"/>
                    <a:pt x="9" y="519"/>
                    <a:pt x="9" y="519"/>
                  </a:cubicBezTo>
                  <a:cubicBezTo>
                    <a:pt x="65" y="519"/>
                    <a:pt x="65" y="519"/>
                    <a:pt x="65" y="519"/>
                  </a:cubicBezTo>
                  <a:cubicBezTo>
                    <a:pt x="85" y="392"/>
                    <a:pt x="85" y="392"/>
                    <a:pt x="85" y="392"/>
                  </a:cubicBezTo>
                  <a:cubicBezTo>
                    <a:pt x="136" y="398"/>
                    <a:pt x="192" y="405"/>
                    <a:pt x="214" y="409"/>
                  </a:cubicBezTo>
                  <a:cubicBezTo>
                    <a:pt x="259" y="416"/>
                    <a:pt x="287" y="419"/>
                    <a:pt x="287" y="419"/>
                  </a:cubicBezTo>
                  <a:cubicBezTo>
                    <a:pt x="324" y="655"/>
                    <a:pt x="324" y="655"/>
                    <a:pt x="324" y="655"/>
                  </a:cubicBezTo>
                  <a:cubicBezTo>
                    <a:pt x="337" y="664"/>
                    <a:pt x="337" y="664"/>
                    <a:pt x="337" y="664"/>
                  </a:cubicBezTo>
                  <a:cubicBezTo>
                    <a:pt x="343" y="713"/>
                    <a:pt x="343" y="713"/>
                    <a:pt x="343" y="713"/>
                  </a:cubicBezTo>
                  <a:cubicBezTo>
                    <a:pt x="333" y="713"/>
                    <a:pt x="333" y="713"/>
                    <a:pt x="333" y="713"/>
                  </a:cubicBezTo>
                  <a:cubicBezTo>
                    <a:pt x="333" y="713"/>
                    <a:pt x="340" y="752"/>
                    <a:pt x="348" y="756"/>
                  </a:cubicBezTo>
                  <a:cubicBezTo>
                    <a:pt x="356" y="760"/>
                    <a:pt x="424" y="760"/>
                    <a:pt x="428" y="752"/>
                  </a:cubicBezTo>
                  <a:cubicBezTo>
                    <a:pt x="432" y="747"/>
                    <a:pt x="441" y="544"/>
                    <a:pt x="445" y="462"/>
                  </a:cubicBezTo>
                  <a:cubicBezTo>
                    <a:pt x="452" y="463"/>
                    <a:pt x="461" y="464"/>
                    <a:pt x="468" y="464"/>
                  </a:cubicBezTo>
                  <a:cubicBezTo>
                    <a:pt x="481" y="464"/>
                    <a:pt x="493" y="463"/>
                    <a:pt x="493" y="456"/>
                  </a:cubicBezTo>
                  <a:cubicBezTo>
                    <a:pt x="493" y="449"/>
                    <a:pt x="479" y="444"/>
                    <a:pt x="471" y="444"/>
                  </a:cubicBezTo>
                  <a:cubicBezTo>
                    <a:pt x="463" y="444"/>
                    <a:pt x="455" y="444"/>
                    <a:pt x="455" y="444"/>
                  </a:cubicBezTo>
                  <a:cubicBezTo>
                    <a:pt x="446" y="435"/>
                    <a:pt x="446" y="435"/>
                    <a:pt x="446" y="435"/>
                  </a:cubicBezTo>
                  <a:cubicBezTo>
                    <a:pt x="446" y="430"/>
                    <a:pt x="446" y="428"/>
                    <a:pt x="446" y="428"/>
                  </a:cubicBezTo>
                  <a:cubicBezTo>
                    <a:pt x="446" y="428"/>
                    <a:pt x="526" y="429"/>
                    <a:pt x="547" y="429"/>
                  </a:cubicBezTo>
                  <a:cubicBezTo>
                    <a:pt x="560" y="430"/>
                    <a:pt x="562" y="413"/>
                    <a:pt x="562" y="399"/>
                  </a:cubicBezTo>
                  <a:cubicBezTo>
                    <a:pt x="563" y="400"/>
                    <a:pt x="565" y="400"/>
                    <a:pt x="567" y="400"/>
                  </a:cubicBezTo>
                  <a:cubicBezTo>
                    <a:pt x="565" y="419"/>
                    <a:pt x="563" y="448"/>
                    <a:pt x="570" y="452"/>
                  </a:cubicBezTo>
                  <a:cubicBezTo>
                    <a:pt x="580" y="459"/>
                    <a:pt x="584" y="453"/>
                    <a:pt x="593" y="440"/>
                  </a:cubicBezTo>
                  <a:cubicBezTo>
                    <a:pt x="599" y="431"/>
                    <a:pt x="589" y="404"/>
                    <a:pt x="583" y="391"/>
                  </a:cubicBezTo>
                  <a:cubicBezTo>
                    <a:pt x="584" y="390"/>
                    <a:pt x="585" y="389"/>
                    <a:pt x="585" y="388"/>
                  </a:cubicBezTo>
                  <a:cubicBezTo>
                    <a:pt x="586" y="388"/>
                    <a:pt x="587" y="389"/>
                    <a:pt x="589" y="389"/>
                  </a:cubicBezTo>
                  <a:cubicBezTo>
                    <a:pt x="591" y="389"/>
                    <a:pt x="593" y="388"/>
                    <a:pt x="593" y="386"/>
                  </a:cubicBezTo>
                  <a:cubicBezTo>
                    <a:pt x="594" y="386"/>
                    <a:pt x="594" y="386"/>
                    <a:pt x="595" y="386"/>
                  </a:cubicBezTo>
                  <a:cubicBezTo>
                    <a:pt x="597" y="386"/>
                    <a:pt x="598" y="385"/>
                    <a:pt x="598" y="383"/>
                  </a:cubicBezTo>
                  <a:lnTo>
                    <a:pt x="598" y="378"/>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35" name="Freeform 26">
              <a:extLst>
                <a:ext uri="{FF2B5EF4-FFF2-40B4-BE49-F238E27FC236}">
                  <a16:creationId xmlns:a16="http://schemas.microsoft.com/office/drawing/2014/main" id="{155E0CB6-77D0-47B0-95F6-4A3519510855}"/>
                </a:ext>
              </a:extLst>
            </p:cNvPr>
            <p:cNvSpPr>
              <a:spLocks/>
            </p:cNvSpPr>
            <p:nvPr/>
          </p:nvSpPr>
          <p:spPr bwMode="auto">
            <a:xfrm>
              <a:off x="0" y="4695258"/>
              <a:ext cx="3973625" cy="841314"/>
            </a:xfrm>
            <a:custGeom>
              <a:avLst/>
              <a:gdLst>
                <a:gd name="T0" fmla="*/ 3514 w 3514"/>
                <a:gd name="T1" fmla="*/ 302 h 744"/>
                <a:gd name="T2" fmla="*/ 3511 w 3514"/>
                <a:gd name="T3" fmla="*/ 297 h 744"/>
                <a:gd name="T4" fmla="*/ 3312 w 3514"/>
                <a:gd name="T5" fmla="*/ 367 h 744"/>
                <a:gd name="T6" fmla="*/ 3063 w 3514"/>
                <a:gd name="T7" fmla="*/ 0 h 744"/>
                <a:gd name="T8" fmla="*/ 0 w 3514"/>
                <a:gd name="T9" fmla="*/ 0 h 744"/>
                <a:gd name="T10" fmla="*/ 0 w 3514"/>
                <a:gd name="T11" fmla="*/ 744 h 744"/>
                <a:gd name="T12" fmla="*/ 3063 w 3514"/>
                <a:gd name="T13" fmla="*/ 744 h 744"/>
                <a:gd name="T14" fmla="*/ 3312 w 3514"/>
                <a:gd name="T15" fmla="*/ 377 h 744"/>
                <a:gd name="T16" fmla="*/ 3511 w 3514"/>
                <a:gd name="T17" fmla="*/ 448 h 744"/>
                <a:gd name="T18" fmla="*/ 3514 w 3514"/>
                <a:gd name="T19" fmla="*/ 443 h 744"/>
                <a:gd name="T20" fmla="*/ 3317 w 3514"/>
                <a:gd name="T21" fmla="*/ 372 h 744"/>
                <a:gd name="T22" fmla="*/ 3514 w 3514"/>
                <a:gd name="T23" fmla="*/ 302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4" h="744">
                  <a:moveTo>
                    <a:pt x="3514" y="302"/>
                  </a:moveTo>
                  <a:lnTo>
                    <a:pt x="3511" y="297"/>
                  </a:lnTo>
                  <a:lnTo>
                    <a:pt x="3312" y="367"/>
                  </a:lnTo>
                  <a:lnTo>
                    <a:pt x="3063" y="0"/>
                  </a:lnTo>
                  <a:lnTo>
                    <a:pt x="0" y="0"/>
                  </a:lnTo>
                  <a:lnTo>
                    <a:pt x="0" y="744"/>
                  </a:lnTo>
                  <a:lnTo>
                    <a:pt x="3063" y="744"/>
                  </a:lnTo>
                  <a:lnTo>
                    <a:pt x="3312" y="377"/>
                  </a:lnTo>
                  <a:lnTo>
                    <a:pt x="3511" y="448"/>
                  </a:lnTo>
                  <a:lnTo>
                    <a:pt x="3514" y="443"/>
                  </a:lnTo>
                  <a:lnTo>
                    <a:pt x="3317" y="372"/>
                  </a:lnTo>
                  <a:lnTo>
                    <a:pt x="3514" y="302"/>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36" name="Oval 35">
              <a:extLst>
                <a:ext uri="{FF2B5EF4-FFF2-40B4-BE49-F238E27FC236}">
                  <a16:creationId xmlns:a16="http://schemas.microsoft.com/office/drawing/2014/main" id="{AA790D35-17E4-4B90-A22B-CBB1ECC87F22}"/>
                </a:ext>
              </a:extLst>
            </p:cNvPr>
            <p:cNvSpPr>
              <a:spLocks noChangeArrowheads="1"/>
            </p:cNvSpPr>
            <p:nvPr/>
          </p:nvSpPr>
          <p:spPr bwMode="auto">
            <a:xfrm>
              <a:off x="4434998" y="5013019"/>
              <a:ext cx="206936" cy="206936"/>
            </a:xfrm>
            <a:prstGeom prst="ellipse">
              <a:avLst/>
            </a:prstGeom>
            <a:solidFill>
              <a:schemeClr val="accent4">
                <a:lumMod val="75000"/>
              </a:schemeClr>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16" name="Rectangle 15">
              <a:extLst>
                <a:ext uri="{FF2B5EF4-FFF2-40B4-BE49-F238E27FC236}">
                  <a16:creationId xmlns:a16="http://schemas.microsoft.com/office/drawing/2014/main" id="{F350187E-1D23-4CC5-931D-F5516D52965F}"/>
                </a:ext>
              </a:extLst>
            </p:cNvPr>
            <p:cNvSpPr/>
            <p:nvPr/>
          </p:nvSpPr>
          <p:spPr>
            <a:xfrm>
              <a:off x="-26756" y="4686663"/>
              <a:ext cx="3602514" cy="830997"/>
            </a:xfrm>
            <a:prstGeom prst="rect">
              <a:avLst/>
            </a:prstGeom>
          </p:spPr>
          <p:txBody>
            <a:bodyPr wrap="square">
              <a:spAutoFit/>
            </a:bodyPr>
            <a:lstStyle/>
            <a:p>
              <a:pPr>
                <a:lnSpc>
                  <a:spcPct val="100000"/>
                </a:lnSpc>
                <a:buClrTx/>
                <a:buSzTx/>
                <a:buFontTx/>
                <a:buNone/>
              </a:pPr>
              <a:r>
                <a:rPr lang="en-US" altLang="en-US" sz="2400" b="1" kern="0" dirty="0">
                  <a:solidFill>
                    <a:srgbClr val="003300"/>
                  </a:solidFill>
                  <a:latin typeface="Tahoma" panose="020B0604030504040204" pitchFamily="34" charset="0"/>
                  <a:ea typeface="Tahoma" panose="020B0604030504040204" pitchFamily="34" charset="0"/>
                  <a:cs typeface="Tahoma" panose="020B0604030504040204" pitchFamily="34" charset="0"/>
                </a:rPr>
                <a:t>Digitizing G2P“ Social Cash” Transfers</a:t>
              </a:r>
            </a:p>
          </p:txBody>
        </p:sp>
        <p:sp>
          <p:nvSpPr>
            <p:cNvPr id="39" name="Freeform 58">
              <a:extLst>
                <a:ext uri="{FF2B5EF4-FFF2-40B4-BE49-F238E27FC236}">
                  <a16:creationId xmlns:a16="http://schemas.microsoft.com/office/drawing/2014/main" id="{5ED38FEA-EC37-4BA7-B633-6B9C9A3A89E8}"/>
                </a:ext>
              </a:extLst>
            </p:cNvPr>
            <p:cNvSpPr>
              <a:spLocks noEditPoints="1"/>
            </p:cNvSpPr>
            <p:nvPr/>
          </p:nvSpPr>
          <p:spPr bwMode="auto">
            <a:xfrm>
              <a:off x="5087623" y="4915881"/>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grpSp>
    </p:spTree>
    <p:extLst>
      <p:ext uri="{BB962C8B-B14F-4D97-AF65-F5344CB8AC3E}">
        <p14:creationId xmlns:p14="http://schemas.microsoft.com/office/powerpoint/2010/main" val="420094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F671D381-744B-4C8E-87C0-B75FA981CFDC}"/>
              </a:ext>
            </a:extLst>
          </p:cNvPr>
          <p:cNvSpPr txBox="1">
            <a:spLocks/>
          </p:cNvSpPr>
          <p:nvPr/>
        </p:nvSpPr>
        <p:spPr>
          <a:xfrm>
            <a:off x="596552" y="259266"/>
            <a:ext cx="11595448" cy="4950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AADHAAR : CHALLENGES and CONTROVERSIES…</a:t>
            </a:r>
            <a:endParaRPr lang="en-SG" altLang="en-US" sz="3400" b="1" dirty="0">
              <a:solidFill>
                <a:srgbClr val="003300"/>
              </a:solidFill>
              <a:latin typeface="Tahoma" pitchFamily="34" charset="0"/>
              <a:cs typeface="Tahoma" pitchFamily="34" charset="0"/>
            </a:endParaRPr>
          </a:p>
        </p:txBody>
      </p:sp>
      <p:sp>
        <p:nvSpPr>
          <p:cNvPr id="71" name="Rectangle 70">
            <a:extLst>
              <a:ext uri="{FF2B5EF4-FFF2-40B4-BE49-F238E27FC236}">
                <a16:creationId xmlns:a16="http://schemas.microsoft.com/office/drawing/2014/main" id="{7C49000F-D3BC-4F7B-8AFB-7DD94D0E4EBA}"/>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AAFE3E38-69C7-480C-A5F4-60D7D7DEA92F}"/>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7" name="Picture 386" descr="A close up of a plant&#10;&#10;Description generated with very high confidence">
            <a:extLst>
              <a:ext uri="{FF2B5EF4-FFF2-40B4-BE49-F238E27FC236}">
                <a16:creationId xmlns:a16="http://schemas.microsoft.com/office/drawing/2014/main" id="{21B6CFE3-AA89-4EF8-98B0-BFF3560C2C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889" y="1052187"/>
            <a:ext cx="2707787" cy="3860038"/>
          </a:xfrm>
          <a:prstGeom prst="rect">
            <a:avLst/>
          </a:prstGeom>
        </p:spPr>
      </p:pic>
      <p:sp>
        <p:nvSpPr>
          <p:cNvPr id="3" name="Rectangle 2">
            <a:extLst>
              <a:ext uri="{FF2B5EF4-FFF2-40B4-BE49-F238E27FC236}">
                <a16:creationId xmlns:a16="http://schemas.microsoft.com/office/drawing/2014/main" id="{D6038C87-1462-43B7-8BBB-B394E34079AD}"/>
              </a:ext>
            </a:extLst>
          </p:cNvPr>
          <p:cNvSpPr/>
          <p:nvPr/>
        </p:nvSpPr>
        <p:spPr>
          <a:xfrm>
            <a:off x="5003512" y="1724368"/>
            <a:ext cx="4376519" cy="537711"/>
          </a:xfrm>
          <a:prstGeom prst="rect">
            <a:avLst/>
          </a:prstGeom>
        </p:spPr>
        <p:txBody>
          <a:bodyPr wrap="none">
            <a:spAutoFit/>
          </a:bodyPr>
          <a:lstStyle/>
          <a:p>
            <a:pPr algn="just">
              <a:lnSpc>
                <a:spcPct val="115000"/>
              </a:lnSpc>
              <a:spcAft>
                <a:spcPts val="0"/>
              </a:spcAft>
            </a:pPr>
            <a:r>
              <a:rPr lang="en-GB" sz="2800" b="1" dirty="0">
                <a:solidFill>
                  <a:srgbClr val="000000"/>
                </a:solidFill>
                <a:latin typeface="Tahoma" panose="020B0604030504040204" pitchFamily="34" charset="0"/>
                <a:ea typeface="Tahoma" panose="020B0604030504040204" pitchFamily="34" charset="0"/>
                <a:cs typeface="Tahoma" panose="020B0604030504040204" pitchFamily="34" charset="0"/>
              </a:rPr>
              <a:t>Operational Challenges</a:t>
            </a:r>
            <a:endParaRPr lang="en-GB" sz="2800" b="1" dirty="0">
              <a:effectLst/>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F0FEEEF7-1AAD-4D66-9137-05175819445E}"/>
              </a:ext>
            </a:extLst>
          </p:cNvPr>
          <p:cNvSpPr/>
          <p:nvPr/>
        </p:nvSpPr>
        <p:spPr>
          <a:xfrm>
            <a:off x="5009922" y="2982206"/>
            <a:ext cx="5375189" cy="523220"/>
          </a:xfrm>
          <a:prstGeom prst="rect">
            <a:avLst/>
          </a:prstGeom>
        </p:spPr>
        <p:txBody>
          <a:bodyPr wrap="none">
            <a:spAutoFit/>
          </a:bodyPr>
          <a:lstStyle/>
          <a:p>
            <a:r>
              <a:rPr lang="en-GB" sz="2800" b="1" dirty="0">
                <a:solidFill>
                  <a:srgbClr val="000000"/>
                </a:solidFill>
                <a:latin typeface="Tahoma" panose="020B0604030504040204" pitchFamily="34" charset="0"/>
                <a:ea typeface="Tahoma" panose="020B0604030504040204" pitchFamily="34" charset="0"/>
                <a:cs typeface="Tahoma" panose="020B0604030504040204" pitchFamily="34" charset="0"/>
              </a:rPr>
              <a:t>Data Security and Protection</a:t>
            </a:r>
            <a:endParaRPr lang="en-GB" sz="2800" b="1"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3D7734AA-CA92-47BC-9803-06249548A142}"/>
              </a:ext>
            </a:extLst>
          </p:cNvPr>
          <p:cNvSpPr/>
          <p:nvPr/>
        </p:nvSpPr>
        <p:spPr>
          <a:xfrm>
            <a:off x="5009922" y="4221158"/>
            <a:ext cx="2768707" cy="537711"/>
          </a:xfrm>
          <a:prstGeom prst="rect">
            <a:avLst/>
          </a:prstGeom>
        </p:spPr>
        <p:txBody>
          <a:bodyPr wrap="none">
            <a:spAutoFit/>
          </a:bodyPr>
          <a:lstStyle/>
          <a:p>
            <a:pPr algn="just">
              <a:lnSpc>
                <a:spcPct val="115000"/>
              </a:lnSpc>
              <a:spcAft>
                <a:spcPts val="0"/>
              </a:spcAft>
            </a:pPr>
            <a:r>
              <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rPr>
              <a:t>Privacy Rights</a:t>
            </a:r>
            <a:endParaRPr lang="en-GB" sz="2800" b="1" dirty="0">
              <a:latin typeface="Tahoma" panose="020B0604030504040204" pitchFamily="34" charset="0"/>
              <a:ea typeface="Tahoma" panose="020B0604030504040204" pitchFamily="34" charset="0"/>
              <a:cs typeface="Tahoma" panose="020B0604030504040204" pitchFamily="34" charset="0"/>
            </a:endParaRPr>
          </a:p>
        </p:txBody>
      </p:sp>
      <p:sp>
        <p:nvSpPr>
          <p:cNvPr id="9" name="Freeform 58">
            <a:extLst>
              <a:ext uri="{FF2B5EF4-FFF2-40B4-BE49-F238E27FC236}">
                <a16:creationId xmlns:a16="http://schemas.microsoft.com/office/drawing/2014/main" id="{8029381C-3DB2-46C3-B32F-760E53654565}"/>
              </a:ext>
            </a:extLst>
          </p:cNvPr>
          <p:cNvSpPr>
            <a:spLocks noEditPoints="1"/>
          </p:cNvSpPr>
          <p:nvPr/>
        </p:nvSpPr>
        <p:spPr bwMode="auto">
          <a:xfrm>
            <a:off x="4332836" y="1793754"/>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sp>
        <p:nvSpPr>
          <p:cNvPr id="10" name="Freeform 58">
            <a:extLst>
              <a:ext uri="{FF2B5EF4-FFF2-40B4-BE49-F238E27FC236}">
                <a16:creationId xmlns:a16="http://schemas.microsoft.com/office/drawing/2014/main" id="{6D36E061-6151-464C-B6D2-1770866EE18F}"/>
              </a:ext>
            </a:extLst>
          </p:cNvPr>
          <p:cNvSpPr>
            <a:spLocks noEditPoints="1"/>
          </p:cNvSpPr>
          <p:nvPr/>
        </p:nvSpPr>
        <p:spPr bwMode="auto">
          <a:xfrm>
            <a:off x="4301547" y="3025521"/>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sp>
        <p:nvSpPr>
          <p:cNvPr id="11" name="Freeform 58">
            <a:extLst>
              <a:ext uri="{FF2B5EF4-FFF2-40B4-BE49-F238E27FC236}">
                <a16:creationId xmlns:a16="http://schemas.microsoft.com/office/drawing/2014/main" id="{396E5E7A-863F-4D47-8915-166355699B4B}"/>
              </a:ext>
            </a:extLst>
          </p:cNvPr>
          <p:cNvSpPr>
            <a:spLocks noEditPoints="1"/>
          </p:cNvSpPr>
          <p:nvPr/>
        </p:nvSpPr>
        <p:spPr bwMode="auto">
          <a:xfrm>
            <a:off x="4301547" y="4298147"/>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spTree>
    <p:extLst>
      <p:ext uri="{BB962C8B-B14F-4D97-AF65-F5344CB8AC3E}">
        <p14:creationId xmlns:p14="http://schemas.microsoft.com/office/powerpoint/2010/main" val="163509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F671D381-744B-4C8E-87C0-B75FA981CFDC}"/>
              </a:ext>
            </a:extLst>
          </p:cNvPr>
          <p:cNvSpPr txBox="1">
            <a:spLocks/>
          </p:cNvSpPr>
          <p:nvPr/>
        </p:nvSpPr>
        <p:spPr>
          <a:xfrm>
            <a:off x="596552" y="259266"/>
            <a:ext cx="11595448" cy="4950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AADHAAR : DATA SECURITY</a:t>
            </a:r>
            <a:endParaRPr lang="en-SG" altLang="en-US" sz="2800" b="1" dirty="0">
              <a:solidFill>
                <a:srgbClr val="003300"/>
              </a:solidFill>
              <a:latin typeface="Tahoma" pitchFamily="34" charset="0"/>
              <a:cs typeface="Tahoma" pitchFamily="34" charset="0"/>
            </a:endParaRPr>
          </a:p>
        </p:txBody>
      </p:sp>
      <p:sp>
        <p:nvSpPr>
          <p:cNvPr id="71" name="Rectangle 70">
            <a:extLst>
              <a:ext uri="{FF2B5EF4-FFF2-40B4-BE49-F238E27FC236}">
                <a16:creationId xmlns:a16="http://schemas.microsoft.com/office/drawing/2014/main" id="{7C49000F-D3BC-4F7B-8AFB-7DD94D0E4EBA}"/>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AAFE3E38-69C7-480C-A5F4-60D7D7DEA92F}"/>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17D2FF1-6277-4B44-B5D3-3F48DBB55D3D}"/>
              </a:ext>
            </a:extLst>
          </p:cNvPr>
          <p:cNvPicPr>
            <a:picLocks noChangeAspect="1"/>
          </p:cNvPicPr>
          <p:nvPr/>
        </p:nvPicPr>
        <p:blipFill>
          <a:blip r:embed="rId2"/>
          <a:stretch>
            <a:fillRect/>
          </a:stretch>
        </p:blipFill>
        <p:spPr>
          <a:xfrm>
            <a:off x="533274" y="4166267"/>
            <a:ext cx="6513569" cy="2365179"/>
          </a:xfrm>
          <a:prstGeom prst="rect">
            <a:avLst/>
          </a:prstGeom>
        </p:spPr>
      </p:pic>
      <p:pic>
        <p:nvPicPr>
          <p:cNvPr id="4" name="Picture 3">
            <a:extLst>
              <a:ext uri="{FF2B5EF4-FFF2-40B4-BE49-F238E27FC236}">
                <a16:creationId xmlns:a16="http://schemas.microsoft.com/office/drawing/2014/main" id="{32DBB221-06D6-483D-92BD-4CDC636C7DC3}"/>
              </a:ext>
            </a:extLst>
          </p:cNvPr>
          <p:cNvPicPr>
            <a:picLocks noChangeAspect="1"/>
          </p:cNvPicPr>
          <p:nvPr/>
        </p:nvPicPr>
        <p:blipFill>
          <a:blip r:embed="rId3"/>
          <a:stretch>
            <a:fillRect/>
          </a:stretch>
        </p:blipFill>
        <p:spPr>
          <a:xfrm>
            <a:off x="265774" y="1202969"/>
            <a:ext cx="6411749" cy="2514600"/>
          </a:xfrm>
          <a:prstGeom prst="rect">
            <a:avLst/>
          </a:prstGeom>
        </p:spPr>
      </p:pic>
      <p:pic>
        <p:nvPicPr>
          <p:cNvPr id="7" name="Picture 6">
            <a:extLst>
              <a:ext uri="{FF2B5EF4-FFF2-40B4-BE49-F238E27FC236}">
                <a16:creationId xmlns:a16="http://schemas.microsoft.com/office/drawing/2014/main" id="{48554643-7468-4010-99A7-F80DA76217F8}"/>
              </a:ext>
            </a:extLst>
          </p:cNvPr>
          <p:cNvPicPr>
            <a:picLocks noChangeAspect="1"/>
          </p:cNvPicPr>
          <p:nvPr/>
        </p:nvPicPr>
        <p:blipFill>
          <a:blip r:embed="rId4"/>
          <a:stretch>
            <a:fillRect/>
          </a:stretch>
        </p:blipFill>
        <p:spPr>
          <a:xfrm>
            <a:off x="4082032" y="3550541"/>
            <a:ext cx="7407569" cy="1607624"/>
          </a:xfrm>
          <a:prstGeom prst="rect">
            <a:avLst/>
          </a:prstGeom>
        </p:spPr>
      </p:pic>
      <p:grpSp>
        <p:nvGrpSpPr>
          <p:cNvPr id="10" name="Group 9">
            <a:extLst>
              <a:ext uri="{FF2B5EF4-FFF2-40B4-BE49-F238E27FC236}">
                <a16:creationId xmlns:a16="http://schemas.microsoft.com/office/drawing/2014/main" id="{A94670A2-2C24-4D4C-8542-1C4F5C9A16F7}"/>
              </a:ext>
            </a:extLst>
          </p:cNvPr>
          <p:cNvGrpSpPr/>
          <p:nvPr/>
        </p:nvGrpSpPr>
        <p:grpSpPr>
          <a:xfrm>
            <a:off x="5606193" y="1967272"/>
            <a:ext cx="5509864" cy="1891132"/>
            <a:chOff x="5317435" y="612516"/>
            <a:chExt cx="5509864" cy="1891132"/>
          </a:xfrm>
        </p:grpSpPr>
        <p:pic>
          <p:nvPicPr>
            <p:cNvPr id="8" name="Picture 7">
              <a:extLst>
                <a:ext uri="{FF2B5EF4-FFF2-40B4-BE49-F238E27FC236}">
                  <a16:creationId xmlns:a16="http://schemas.microsoft.com/office/drawing/2014/main" id="{B9A23BC1-5F4A-462C-88C1-2AC660B2EF3E}"/>
                </a:ext>
              </a:extLst>
            </p:cNvPr>
            <p:cNvPicPr>
              <a:picLocks noChangeAspect="1"/>
            </p:cNvPicPr>
            <p:nvPr/>
          </p:nvPicPr>
          <p:blipFill>
            <a:blip r:embed="rId5"/>
            <a:stretch>
              <a:fillRect/>
            </a:stretch>
          </p:blipFill>
          <p:spPr>
            <a:xfrm>
              <a:off x="5317435" y="612517"/>
              <a:ext cx="5281198" cy="1891131"/>
            </a:xfrm>
            <a:prstGeom prst="rect">
              <a:avLst/>
            </a:prstGeom>
          </p:spPr>
        </p:pic>
        <p:sp>
          <p:nvSpPr>
            <p:cNvPr id="9" name="Rectangle 8">
              <a:extLst>
                <a:ext uri="{FF2B5EF4-FFF2-40B4-BE49-F238E27FC236}">
                  <a16:creationId xmlns:a16="http://schemas.microsoft.com/office/drawing/2014/main" id="{F83D41CE-8BB6-496F-B218-D5A297897E2B}"/>
                </a:ext>
              </a:extLst>
            </p:cNvPr>
            <p:cNvSpPr/>
            <p:nvPr/>
          </p:nvSpPr>
          <p:spPr>
            <a:xfrm>
              <a:off x="6677522" y="612516"/>
              <a:ext cx="4149777" cy="568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2" name="Picture 11">
            <a:extLst>
              <a:ext uri="{FF2B5EF4-FFF2-40B4-BE49-F238E27FC236}">
                <a16:creationId xmlns:a16="http://schemas.microsoft.com/office/drawing/2014/main" id="{80A5CDC1-8028-4258-B348-6AB06E17EE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080587">
            <a:off x="1906337" y="3026165"/>
            <a:ext cx="8563743" cy="1333205"/>
          </a:xfrm>
          <a:prstGeom prst="rect">
            <a:avLst/>
          </a:prstGeom>
        </p:spPr>
      </p:pic>
      <p:sp>
        <p:nvSpPr>
          <p:cNvPr id="13" name="Title 1">
            <a:extLst>
              <a:ext uri="{FF2B5EF4-FFF2-40B4-BE49-F238E27FC236}">
                <a16:creationId xmlns:a16="http://schemas.microsoft.com/office/drawing/2014/main" id="{D80BCD32-60C1-4BA6-B765-E8E8DE0B2E0F}"/>
              </a:ext>
            </a:extLst>
          </p:cNvPr>
          <p:cNvSpPr txBox="1">
            <a:spLocks/>
          </p:cNvSpPr>
          <p:nvPr/>
        </p:nvSpPr>
        <p:spPr>
          <a:xfrm>
            <a:off x="9493738" y="6409378"/>
            <a:ext cx="2698262"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altLang="en-US" sz="1200" i="1" dirty="0">
                <a:solidFill>
                  <a:srgbClr val="003300"/>
                </a:solidFill>
                <a:latin typeface="Tahoma" pitchFamily="34" charset="0"/>
                <a:cs typeface="Tahoma" pitchFamily="34" charset="0"/>
              </a:rPr>
              <a:t>(for illustration purpose only)</a:t>
            </a:r>
          </a:p>
        </p:txBody>
      </p:sp>
    </p:spTree>
    <p:extLst>
      <p:ext uri="{BB962C8B-B14F-4D97-AF65-F5344CB8AC3E}">
        <p14:creationId xmlns:p14="http://schemas.microsoft.com/office/powerpoint/2010/main" val="202732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F671D381-744B-4C8E-87C0-B75FA981CFDC}"/>
              </a:ext>
            </a:extLst>
          </p:cNvPr>
          <p:cNvSpPr txBox="1">
            <a:spLocks/>
          </p:cNvSpPr>
          <p:nvPr/>
        </p:nvSpPr>
        <p:spPr>
          <a:xfrm>
            <a:off x="596552" y="259266"/>
            <a:ext cx="11595448" cy="4950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AADHAAR : DATA SECURITY - MEASURES ADOPTED</a:t>
            </a:r>
            <a:endParaRPr lang="en-SG" altLang="en-US" sz="2800" b="1" dirty="0">
              <a:solidFill>
                <a:srgbClr val="003300"/>
              </a:solidFill>
              <a:latin typeface="Tahoma" pitchFamily="34" charset="0"/>
              <a:cs typeface="Tahoma" pitchFamily="34" charset="0"/>
            </a:endParaRPr>
          </a:p>
        </p:txBody>
      </p:sp>
      <p:sp>
        <p:nvSpPr>
          <p:cNvPr id="71" name="Rectangle 70">
            <a:extLst>
              <a:ext uri="{FF2B5EF4-FFF2-40B4-BE49-F238E27FC236}">
                <a16:creationId xmlns:a16="http://schemas.microsoft.com/office/drawing/2014/main" id="{7C49000F-D3BC-4F7B-8AFB-7DD94D0E4EBA}"/>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AAFE3E38-69C7-480C-A5F4-60D7D7DEA92F}"/>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4FE82A96-2838-4552-AD99-1E153DE075B0}"/>
              </a:ext>
            </a:extLst>
          </p:cNvPr>
          <p:cNvPicPr>
            <a:picLocks noChangeAspect="1"/>
          </p:cNvPicPr>
          <p:nvPr/>
        </p:nvPicPr>
        <p:blipFill>
          <a:blip r:embed="rId2"/>
          <a:stretch>
            <a:fillRect/>
          </a:stretch>
        </p:blipFill>
        <p:spPr>
          <a:xfrm>
            <a:off x="0" y="4491431"/>
            <a:ext cx="5407864" cy="2366569"/>
          </a:xfrm>
          <a:prstGeom prst="rect">
            <a:avLst/>
          </a:prstGeom>
        </p:spPr>
      </p:pic>
      <p:sp>
        <p:nvSpPr>
          <p:cNvPr id="64" name="Rectangle 63">
            <a:extLst>
              <a:ext uri="{FF2B5EF4-FFF2-40B4-BE49-F238E27FC236}">
                <a16:creationId xmlns:a16="http://schemas.microsoft.com/office/drawing/2014/main" id="{4E4C2A17-0A67-46E3-8321-EED3E7540BA4}"/>
              </a:ext>
            </a:extLst>
          </p:cNvPr>
          <p:cNvSpPr/>
          <p:nvPr/>
        </p:nvSpPr>
        <p:spPr>
          <a:xfrm>
            <a:off x="596552" y="1225550"/>
            <a:ext cx="6301562" cy="3477875"/>
          </a:xfrm>
          <a:prstGeom prst="rect">
            <a:avLst/>
          </a:prstGeom>
        </p:spPr>
        <p:txBody>
          <a:bodyPr wrap="square">
            <a:spAutoFit/>
          </a:bodyPr>
          <a:lstStyle/>
          <a:p>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ISO 27001:2013</a:t>
            </a:r>
          </a:p>
          <a:p>
            <a:endPar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AADHAAR DATA VAULT</a:t>
            </a:r>
          </a:p>
          <a:p>
            <a:endPar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sz="2000" u="sng" dirty="0">
                <a:solidFill>
                  <a:srgbClr val="000000"/>
                </a:solidFill>
                <a:latin typeface="Tahoma" panose="020B0604030504040204" pitchFamily="34" charset="0"/>
                <a:ea typeface="Tahoma" panose="020B0604030504040204" pitchFamily="34" charset="0"/>
                <a:cs typeface="Tahoma" panose="020B0604030504040204" pitchFamily="34" charset="0"/>
              </a:rPr>
              <a:t>Work-in-Progress : </a:t>
            </a:r>
          </a:p>
          <a:p>
            <a:endPar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rPr>
              <a:t>National DATA PROTECTION framework</a:t>
            </a:r>
          </a:p>
          <a:p>
            <a:endPar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rPr>
              <a:t>DATA PROTECTION BILL </a:t>
            </a:r>
          </a:p>
          <a:p>
            <a:endPar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6" name="Freeform 58">
            <a:extLst>
              <a:ext uri="{FF2B5EF4-FFF2-40B4-BE49-F238E27FC236}">
                <a16:creationId xmlns:a16="http://schemas.microsoft.com/office/drawing/2014/main" id="{FF6E5FC4-C67F-4422-88EB-48CBB749A784}"/>
              </a:ext>
            </a:extLst>
          </p:cNvPr>
          <p:cNvSpPr>
            <a:spLocks noEditPoints="1"/>
          </p:cNvSpPr>
          <p:nvPr/>
        </p:nvSpPr>
        <p:spPr bwMode="auto">
          <a:xfrm>
            <a:off x="138027" y="1225550"/>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sp>
        <p:nvSpPr>
          <p:cNvPr id="67" name="Freeform 58">
            <a:extLst>
              <a:ext uri="{FF2B5EF4-FFF2-40B4-BE49-F238E27FC236}">
                <a16:creationId xmlns:a16="http://schemas.microsoft.com/office/drawing/2014/main" id="{6D5D1E8B-DE9D-46A3-B41E-FA2EEC28E47E}"/>
              </a:ext>
            </a:extLst>
          </p:cNvPr>
          <p:cNvSpPr>
            <a:spLocks noEditPoints="1"/>
          </p:cNvSpPr>
          <p:nvPr/>
        </p:nvSpPr>
        <p:spPr bwMode="auto">
          <a:xfrm>
            <a:off x="138027" y="1852871"/>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sp>
        <p:nvSpPr>
          <p:cNvPr id="68" name="Freeform 58">
            <a:extLst>
              <a:ext uri="{FF2B5EF4-FFF2-40B4-BE49-F238E27FC236}">
                <a16:creationId xmlns:a16="http://schemas.microsoft.com/office/drawing/2014/main" id="{CC23EC1C-EFE3-4A57-BEBE-1A1390F47BDF}"/>
              </a:ext>
            </a:extLst>
          </p:cNvPr>
          <p:cNvSpPr>
            <a:spLocks noEditPoints="1"/>
          </p:cNvSpPr>
          <p:nvPr/>
        </p:nvSpPr>
        <p:spPr bwMode="auto">
          <a:xfrm>
            <a:off x="138027" y="3070082"/>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sp>
        <p:nvSpPr>
          <p:cNvPr id="69" name="Freeform 58">
            <a:extLst>
              <a:ext uri="{FF2B5EF4-FFF2-40B4-BE49-F238E27FC236}">
                <a16:creationId xmlns:a16="http://schemas.microsoft.com/office/drawing/2014/main" id="{5B88DE36-FF65-48EE-8591-1FC66963EDCB}"/>
              </a:ext>
            </a:extLst>
          </p:cNvPr>
          <p:cNvSpPr>
            <a:spLocks noEditPoints="1"/>
          </p:cNvSpPr>
          <p:nvPr/>
        </p:nvSpPr>
        <p:spPr bwMode="auto">
          <a:xfrm>
            <a:off x="124027" y="3664641"/>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sp>
        <p:nvSpPr>
          <p:cNvPr id="65" name="Rectangle 64">
            <a:extLst>
              <a:ext uri="{FF2B5EF4-FFF2-40B4-BE49-F238E27FC236}">
                <a16:creationId xmlns:a16="http://schemas.microsoft.com/office/drawing/2014/main" id="{D729F2E6-D7EF-4A12-91E0-E350421591BA}"/>
              </a:ext>
            </a:extLst>
          </p:cNvPr>
          <p:cNvSpPr/>
          <p:nvPr/>
        </p:nvSpPr>
        <p:spPr>
          <a:xfrm>
            <a:off x="6394276" y="3089700"/>
            <a:ext cx="5655045" cy="1015663"/>
          </a:xfrm>
          <a:prstGeom prst="rect">
            <a:avLst/>
          </a:prstGeom>
        </p:spPr>
        <p:txBody>
          <a:bodyPr wrap="square">
            <a:spAutoFit/>
          </a:bodyPr>
          <a:lstStyle/>
          <a:p>
            <a:r>
              <a:rPr lang="en-US" sz="2000" i="1" dirty="0">
                <a:solidFill>
                  <a:srgbClr val="FF0000"/>
                </a:solidFill>
                <a:latin typeface="Tahoma" panose="020B0604030504040204" pitchFamily="34" charset="0"/>
                <a:ea typeface="Tahoma" panose="020B0604030504040204" pitchFamily="34" charset="0"/>
                <a:cs typeface="Tahoma" panose="020B0604030504040204" pitchFamily="34" charset="0"/>
              </a:rPr>
              <a:t>“…despite an obligation to adopt data security safeguards, no database is 100% secured” </a:t>
            </a:r>
          </a:p>
          <a:p>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 Sri Krishna, former Supreme Court Justice</a:t>
            </a:r>
          </a:p>
        </p:txBody>
      </p:sp>
      <p:sp>
        <p:nvSpPr>
          <p:cNvPr id="17" name="Rectangle 16">
            <a:extLst>
              <a:ext uri="{FF2B5EF4-FFF2-40B4-BE49-F238E27FC236}">
                <a16:creationId xmlns:a16="http://schemas.microsoft.com/office/drawing/2014/main" id="{6A8D871E-FAD1-4412-9F37-E17EBFC69BAC}"/>
              </a:ext>
            </a:extLst>
          </p:cNvPr>
          <p:cNvSpPr/>
          <p:nvPr/>
        </p:nvSpPr>
        <p:spPr>
          <a:xfrm>
            <a:off x="6044944" y="3080870"/>
            <a:ext cx="147134" cy="1015663"/>
          </a:xfrm>
          <a:prstGeom prst="rect">
            <a:avLst/>
          </a:prstGeom>
          <a:solidFill>
            <a:srgbClr val="98F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48689201-EACB-4C59-8B35-0ABC14C29B67}"/>
              </a:ext>
            </a:extLst>
          </p:cNvPr>
          <p:cNvGrpSpPr/>
          <p:nvPr/>
        </p:nvGrpSpPr>
        <p:grpSpPr>
          <a:xfrm>
            <a:off x="7665672" y="4959627"/>
            <a:ext cx="4254441" cy="1984236"/>
            <a:chOff x="7665672" y="4959627"/>
            <a:chExt cx="4254441" cy="1984236"/>
          </a:xfrm>
        </p:grpSpPr>
        <p:grpSp>
          <p:nvGrpSpPr>
            <p:cNvPr id="5" name="Group 4">
              <a:extLst>
                <a:ext uri="{FF2B5EF4-FFF2-40B4-BE49-F238E27FC236}">
                  <a16:creationId xmlns:a16="http://schemas.microsoft.com/office/drawing/2014/main" id="{AB10B72C-090A-416D-87C4-6BB70888EF39}"/>
                </a:ext>
              </a:extLst>
            </p:cNvPr>
            <p:cNvGrpSpPr/>
            <p:nvPr/>
          </p:nvGrpSpPr>
          <p:grpSpPr>
            <a:xfrm>
              <a:off x="7665672" y="4959627"/>
              <a:ext cx="4254441" cy="1620262"/>
              <a:chOff x="7665672" y="4959627"/>
              <a:chExt cx="4254441" cy="1620262"/>
            </a:xfrm>
          </p:grpSpPr>
          <p:pic>
            <p:nvPicPr>
              <p:cNvPr id="6" name="Picture 5" descr="A picture containing clipart&#10;&#10;Description generated with very high confidence">
                <a:extLst>
                  <a:ext uri="{FF2B5EF4-FFF2-40B4-BE49-F238E27FC236}">
                    <a16:creationId xmlns:a16="http://schemas.microsoft.com/office/drawing/2014/main" id="{7609DB05-EFB7-400A-BB8C-783F47331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2638" y="5229001"/>
                <a:ext cx="1685285" cy="320073"/>
              </a:xfrm>
              <a:prstGeom prst="rect">
                <a:avLst/>
              </a:prstGeom>
            </p:spPr>
          </p:pic>
          <p:pic>
            <p:nvPicPr>
              <p:cNvPr id="73" name="Picture 72" descr="A picture containing clipart&#10;&#10;Description generated with very high confidence">
                <a:extLst>
                  <a:ext uri="{FF2B5EF4-FFF2-40B4-BE49-F238E27FC236}">
                    <a16:creationId xmlns:a16="http://schemas.microsoft.com/office/drawing/2014/main" id="{81F1221F-47C3-4AFB-B123-7101E02AE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8656" y="6013152"/>
                <a:ext cx="1924382" cy="427640"/>
              </a:xfrm>
              <a:prstGeom prst="rect">
                <a:avLst/>
              </a:prstGeom>
            </p:spPr>
          </p:pic>
          <p:pic>
            <p:nvPicPr>
              <p:cNvPr id="75" name="Picture 74">
                <a:extLst>
                  <a:ext uri="{FF2B5EF4-FFF2-40B4-BE49-F238E27FC236}">
                    <a16:creationId xmlns:a16="http://schemas.microsoft.com/office/drawing/2014/main" id="{B43122BD-4C33-4B60-ADD6-86FFFF71E5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8656" y="5113305"/>
                <a:ext cx="680211" cy="830997"/>
              </a:xfrm>
              <a:prstGeom prst="rect">
                <a:avLst/>
              </a:prstGeom>
            </p:spPr>
          </p:pic>
          <p:pic>
            <p:nvPicPr>
              <p:cNvPr id="77" name="Picture 76">
                <a:extLst>
                  <a:ext uri="{FF2B5EF4-FFF2-40B4-BE49-F238E27FC236}">
                    <a16:creationId xmlns:a16="http://schemas.microsoft.com/office/drawing/2014/main" id="{755D7DD2-4927-4575-AA19-A1DC6265C5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6920" y="5113305"/>
                <a:ext cx="1309688" cy="871538"/>
              </a:xfrm>
              <a:prstGeom prst="rect">
                <a:avLst/>
              </a:prstGeom>
            </p:spPr>
          </p:pic>
          <p:pic>
            <p:nvPicPr>
              <p:cNvPr id="79" name="Picture 78" descr="A picture containing clipart&#10;&#10;Description generated with very high confidence">
                <a:extLst>
                  <a:ext uri="{FF2B5EF4-FFF2-40B4-BE49-F238E27FC236}">
                    <a16:creationId xmlns:a16="http://schemas.microsoft.com/office/drawing/2014/main" id="{B8515895-1859-4584-AB06-37EDB62092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5101" y="6013152"/>
                <a:ext cx="2005012" cy="566737"/>
              </a:xfrm>
              <a:prstGeom prst="rect">
                <a:avLst/>
              </a:prstGeom>
            </p:spPr>
          </p:pic>
          <p:cxnSp>
            <p:nvCxnSpPr>
              <p:cNvPr id="4" name="Straight Connector 3">
                <a:extLst>
                  <a:ext uri="{FF2B5EF4-FFF2-40B4-BE49-F238E27FC236}">
                    <a16:creationId xmlns:a16="http://schemas.microsoft.com/office/drawing/2014/main" id="{E51BA243-1FB4-43C4-8937-4CFFED45D676}"/>
                  </a:ext>
                </a:extLst>
              </p:cNvPr>
              <p:cNvCxnSpPr/>
              <p:nvPr/>
            </p:nvCxnSpPr>
            <p:spPr>
              <a:xfrm>
                <a:off x="7665672" y="4959627"/>
                <a:ext cx="41947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Title 1">
              <a:extLst>
                <a:ext uri="{FF2B5EF4-FFF2-40B4-BE49-F238E27FC236}">
                  <a16:creationId xmlns:a16="http://schemas.microsoft.com/office/drawing/2014/main" id="{7FBCDEA4-0358-4787-A2AC-1A32DED63D29}"/>
                </a:ext>
              </a:extLst>
            </p:cNvPr>
            <p:cNvSpPr txBox="1">
              <a:spLocks/>
            </p:cNvSpPr>
            <p:nvPr/>
          </p:nvSpPr>
          <p:spPr>
            <a:xfrm>
              <a:off x="8503556" y="6438127"/>
              <a:ext cx="2698262"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1200" i="1" dirty="0">
                  <a:solidFill>
                    <a:srgbClr val="003300"/>
                  </a:solidFill>
                  <a:latin typeface="Tahoma" pitchFamily="34" charset="0"/>
                  <a:cs typeface="Tahoma" pitchFamily="34" charset="0"/>
                </a:rPr>
                <a:t>(for illustration purpose only)</a:t>
              </a:r>
            </a:p>
          </p:txBody>
        </p:sp>
      </p:grpSp>
    </p:spTree>
    <p:extLst>
      <p:ext uri="{BB962C8B-B14F-4D97-AF65-F5344CB8AC3E}">
        <p14:creationId xmlns:p14="http://schemas.microsoft.com/office/powerpoint/2010/main" val="295660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1">
            <a:extLst>
              <a:ext uri="{FF2B5EF4-FFF2-40B4-BE49-F238E27FC236}">
                <a16:creationId xmlns:a16="http://schemas.microsoft.com/office/drawing/2014/main" id="{F671D381-744B-4C8E-87C0-B75FA981CFDC}"/>
              </a:ext>
            </a:extLst>
          </p:cNvPr>
          <p:cNvSpPr txBox="1">
            <a:spLocks/>
          </p:cNvSpPr>
          <p:nvPr/>
        </p:nvSpPr>
        <p:spPr>
          <a:xfrm>
            <a:off x="596552" y="259266"/>
            <a:ext cx="11595448" cy="4950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AADHAAR violating the ‘Right to Privacy’?</a:t>
            </a:r>
            <a:endParaRPr lang="en-SG" altLang="en-US" sz="2800" b="1" dirty="0">
              <a:solidFill>
                <a:srgbClr val="003300"/>
              </a:solidFill>
              <a:latin typeface="Tahoma" pitchFamily="34" charset="0"/>
              <a:cs typeface="Tahoma" pitchFamily="34" charset="0"/>
            </a:endParaRPr>
          </a:p>
        </p:txBody>
      </p:sp>
      <p:sp>
        <p:nvSpPr>
          <p:cNvPr id="71" name="Rectangle 70">
            <a:extLst>
              <a:ext uri="{FF2B5EF4-FFF2-40B4-BE49-F238E27FC236}">
                <a16:creationId xmlns:a16="http://schemas.microsoft.com/office/drawing/2014/main" id="{7C49000F-D3BC-4F7B-8AFB-7DD94D0E4EBA}"/>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extLst>
              <a:ext uri="{FF2B5EF4-FFF2-40B4-BE49-F238E27FC236}">
                <a16:creationId xmlns:a16="http://schemas.microsoft.com/office/drawing/2014/main" id="{AAFE3E38-69C7-480C-A5F4-60D7D7DEA92F}"/>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BC4A7E92-6D6C-4267-9B8A-A7EBE5CAEC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6106" y="1571960"/>
            <a:ext cx="2403373" cy="2350435"/>
          </a:xfrm>
          <a:prstGeom prst="rect">
            <a:avLst/>
          </a:prstGeom>
        </p:spPr>
      </p:pic>
      <p:sp>
        <p:nvSpPr>
          <p:cNvPr id="6" name="Rectangle 5">
            <a:extLst>
              <a:ext uri="{FF2B5EF4-FFF2-40B4-BE49-F238E27FC236}">
                <a16:creationId xmlns:a16="http://schemas.microsoft.com/office/drawing/2014/main" id="{586FB796-8538-403A-B83F-30B23140B93F}"/>
              </a:ext>
            </a:extLst>
          </p:cNvPr>
          <p:cNvSpPr/>
          <p:nvPr/>
        </p:nvSpPr>
        <p:spPr>
          <a:xfrm>
            <a:off x="-115950" y="2264955"/>
            <a:ext cx="4271213" cy="1415772"/>
          </a:xfrm>
          <a:prstGeom prst="rect">
            <a:avLst/>
          </a:prstGeom>
        </p:spPr>
        <p:txBody>
          <a:bodyPr wrap="square">
            <a:spAutoFit/>
          </a:bodyPr>
          <a:lstStyle/>
          <a:p>
            <a:pPr algn="ct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Right to Privacy</a:t>
            </a: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 </a:t>
            </a:r>
          </a:p>
          <a:p>
            <a:pPr algn="ct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is a guaranteed “</a:t>
            </a:r>
            <a: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t>FUNDAMENTAL RIGHT</a:t>
            </a:r>
            <a:r>
              <a:rPr lang="en-US" sz="2400" dirty="0">
                <a:solidFill>
                  <a:srgbClr val="FF0000"/>
                </a:solidFill>
                <a:latin typeface="Tahoma" panose="020B0604030504040204" pitchFamily="34" charset="0"/>
                <a:ea typeface="Tahoma" panose="020B0604030504040204" pitchFamily="34" charset="0"/>
                <a:cs typeface="Tahoma" panose="020B0604030504040204" pitchFamily="34" charset="0"/>
              </a:rPr>
              <a:t>”</a:t>
            </a:r>
          </a:p>
          <a:p>
            <a:pPr algn="ctr"/>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(Article 21)</a:t>
            </a:r>
          </a:p>
        </p:txBody>
      </p:sp>
      <p:sp>
        <p:nvSpPr>
          <p:cNvPr id="11" name="Rectangle 10">
            <a:extLst>
              <a:ext uri="{FF2B5EF4-FFF2-40B4-BE49-F238E27FC236}">
                <a16:creationId xmlns:a16="http://schemas.microsoft.com/office/drawing/2014/main" id="{120645F7-020F-4E01-968C-8194238E094B}"/>
              </a:ext>
            </a:extLst>
          </p:cNvPr>
          <p:cNvSpPr/>
          <p:nvPr/>
        </p:nvSpPr>
        <p:spPr>
          <a:xfrm>
            <a:off x="6861276" y="1985386"/>
            <a:ext cx="4137785" cy="2523768"/>
          </a:xfrm>
          <a:prstGeom prst="rect">
            <a:avLst/>
          </a:prstGeom>
        </p:spPr>
        <p:txBody>
          <a:bodyPr wrap="square">
            <a:spAutoFit/>
          </a:bodyPr>
          <a:lstStyle/>
          <a:p>
            <a:pPr algn="ct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‘Right to Privacy’ </a:t>
            </a: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was </a:t>
            </a:r>
          </a:p>
          <a:p>
            <a:pPr algn="ct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not an absolute right</a:t>
            </a:r>
          </a:p>
          <a:p>
            <a:pPr algn="ctr"/>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and were subject to </a:t>
            </a: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“reasonable restrictions”</a:t>
            </a:r>
          </a:p>
          <a:p>
            <a:pPr algn="ctr"/>
            <a:r>
              <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rPr>
              <a:t>(as applicable to Article 19 &amp; 21) </a:t>
            </a:r>
            <a:endParaRPr lang="en-GB" sz="14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algn="ctr"/>
            <a:r>
              <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p>
          <a:p>
            <a:pPr algn="ctr"/>
            <a:endParaRPr lang="en-US" sz="2400" b="1"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81FD7CA3-3977-4AAF-8C34-27AF450EF0EE}"/>
              </a:ext>
            </a:extLst>
          </p:cNvPr>
          <p:cNvSpPr/>
          <p:nvPr/>
        </p:nvSpPr>
        <p:spPr>
          <a:xfrm>
            <a:off x="7417440" y="3922395"/>
            <a:ext cx="5137606" cy="1815882"/>
          </a:xfrm>
          <a:prstGeom prst="rect">
            <a:avLst/>
          </a:prstGeom>
        </p:spPr>
        <p:txBody>
          <a:bodyPr wrap="square">
            <a:spAutoFit/>
          </a:bodyPr>
          <a:lstStyle/>
          <a:p>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national security</a:t>
            </a:r>
          </a:p>
          <a:p>
            <a:endPar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preventing and investigating crime</a:t>
            </a:r>
          </a:p>
          <a:p>
            <a:endPar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encouraging innovation&amp; spread of knowledge</a:t>
            </a:r>
          </a:p>
          <a:p>
            <a:endPar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a:p>
            <a:r>
              <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rPr>
              <a:t>preventing dissipation of social welfare benefits</a:t>
            </a:r>
            <a:endParaRPr lang="en-GB"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cxnSp>
        <p:nvCxnSpPr>
          <p:cNvPr id="15" name="Straight Connector 14">
            <a:extLst>
              <a:ext uri="{FF2B5EF4-FFF2-40B4-BE49-F238E27FC236}">
                <a16:creationId xmlns:a16="http://schemas.microsoft.com/office/drawing/2014/main" id="{F7949263-99F7-4D6E-98A2-F6F3511C4497}"/>
              </a:ext>
            </a:extLst>
          </p:cNvPr>
          <p:cNvCxnSpPr>
            <a:cxnSpLocks/>
          </p:cNvCxnSpPr>
          <p:nvPr/>
        </p:nvCxnSpPr>
        <p:spPr>
          <a:xfrm>
            <a:off x="7074272" y="3712464"/>
            <a:ext cx="0" cy="1858793"/>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1A42C92-F25B-420B-A823-448D6FA8754F}"/>
              </a:ext>
            </a:extLst>
          </p:cNvPr>
          <p:cNvCxnSpPr>
            <a:cxnSpLocks/>
          </p:cNvCxnSpPr>
          <p:nvPr/>
        </p:nvCxnSpPr>
        <p:spPr>
          <a:xfrm flipH="1">
            <a:off x="7074272" y="4101423"/>
            <a:ext cx="415323" cy="2"/>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7B12023-3303-422E-92F3-EB4FE0572860}"/>
              </a:ext>
            </a:extLst>
          </p:cNvPr>
          <p:cNvCxnSpPr>
            <a:cxnSpLocks/>
          </p:cNvCxnSpPr>
          <p:nvPr/>
        </p:nvCxnSpPr>
        <p:spPr>
          <a:xfrm flipH="1">
            <a:off x="7074272" y="4612240"/>
            <a:ext cx="415323" cy="2"/>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4FB1528-F177-4F4E-8A1D-57AC68998D96}"/>
              </a:ext>
            </a:extLst>
          </p:cNvPr>
          <p:cNvCxnSpPr>
            <a:cxnSpLocks/>
          </p:cNvCxnSpPr>
          <p:nvPr/>
        </p:nvCxnSpPr>
        <p:spPr>
          <a:xfrm flipH="1">
            <a:off x="7074272" y="5078789"/>
            <a:ext cx="415323" cy="2"/>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3B9AB56-5DDC-46D6-A99D-71C234258F55}"/>
              </a:ext>
            </a:extLst>
          </p:cNvPr>
          <p:cNvCxnSpPr>
            <a:cxnSpLocks/>
          </p:cNvCxnSpPr>
          <p:nvPr/>
        </p:nvCxnSpPr>
        <p:spPr>
          <a:xfrm flipH="1">
            <a:off x="7074272" y="5571257"/>
            <a:ext cx="415323" cy="2"/>
          </a:xfrm>
          <a:prstGeom prst="line">
            <a:avLst/>
          </a:prstGeom>
          <a:ln w="38100">
            <a:solidFill>
              <a:srgbClr val="00330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A6CD283-C6AD-468D-8084-1F4AFCFA1C23}"/>
              </a:ext>
            </a:extLst>
          </p:cNvPr>
          <p:cNvSpPr/>
          <p:nvPr/>
        </p:nvSpPr>
        <p:spPr>
          <a:xfrm>
            <a:off x="3975508" y="3737729"/>
            <a:ext cx="2644570" cy="646331"/>
          </a:xfrm>
          <a:prstGeom prst="rect">
            <a:avLst/>
          </a:prstGeom>
        </p:spPr>
        <p:txBody>
          <a:bodyPr wrap="none">
            <a:spAutoFit/>
          </a:bodyPr>
          <a:lstStyle/>
          <a:p>
            <a:pPr algn="ct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Supreme Court of India </a:t>
            </a:r>
          </a:p>
          <a:p>
            <a:pPr algn="ct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(24-Aug-2017)</a:t>
            </a:r>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3776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8">
            <a:extLst>
              <a:ext uri="{FF2B5EF4-FFF2-40B4-BE49-F238E27FC236}">
                <a16:creationId xmlns:a16="http://schemas.microsoft.com/office/drawing/2014/main" id="{F810FB63-49AA-42BB-97E1-13E2A76EF6FF}"/>
              </a:ext>
            </a:extLst>
          </p:cNvPr>
          <p:cNvSpPr/>
          <p:nvPr/>
        </p:nvSpPr>
        <p:spPr>
          <a:xfrm>
            <a:off x="678207" y="3242325"/>
            <a:ext cx="2121408" cy="108048"/>
          </a:xfrm>
          <a:prstGeom prst="roundRect">
            <a:avLst/>
          </a:prstGeom>
          <a:solidFill>
            <a:srgbClr val="008000"/>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3" name="Rounded Rectangle 29">
            <a:extLst>
              <a:ext uri="{FF2B5EF4-FFF2-40B4-BE49-F238E27FC236}">
                <a16:creationId xmlns:a16="http://schemas.microsoft.com/office/drawing/2014/main" id="{8A125860-A564-4D10-8FAC-69E44DC39604}"/>
              </a:ext>
            </a:extLst>
          </p:cNvPr>
          <p:cNvSpPr/>
          <p:nvPr/>
        </p:nvSpPr>
        <p:spPr>
          <a:xfrm>
            <a:off x="2902745" y="3242325"/>
            <a:ext cx="2121408" cy="108048"/>
          </a:xfrm>
          <a:prstGeom prst="roundRect">
            <a:avLst/>
          </a:prstGeom>
          <a:solidFill>
            <a:srgbClr val="00B050"/>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4" name="Rounded Rectangle 30">
            <a:extLst>
              <a:ext uri="{FF2B5EF4-FFF2-40B4-BE49-F238E27FC236}">
                <a16:creationId xmlns:a16="http://schemas.microsoft.com/office/drawing/2014/main" id="{A2181770-0C81-4423-9FEE-E96704F24870}"/>
              </a:ext>
            </a:extLst>
          </p:cNvPr>
          <p:cNvSpPr/>
          <p:nvPr/>
        </p:nvSpPr>
        <p:spPr>
          <a:xfrm>
            <a:off x="5151875" y="3242325"/>
            <a:ext cx="2121408" cy="108048"/>
          </a:xfrm>
          <a:prstGeom prst="roundRect">
            <a:avLst/>
          </a:prstGeom>
          <a:solidFill>
            <a:srgbClr val="92D05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le 31">
            <a:extLst>
              <a:ext uri="{FF2B5EF4-FFF2-40B4-BE49-F238E27FC236}">
                <a16:creationId xmlns:a16="http://schemas.microsoft.com/office/drawing/2014/main" id="{63E5F5D8-09D8-4EEB-BBF5-E4006A24E31B}"/>
              </a:ext>
            </a:extLst>
          </p:cNvPr>
          <p:cNvSpPr/>
          <p:nvPr/>
        </p:nvSpPr>
        <p:spPr>
          <a:xfrm>
            <a:off x="7367416" y="3242325"/>
            <a:ext cx="2121408" cy="108048"/>
          </a:xfrm>
          <a:prstGeom prst="roundRect">
            <a:avLst/>
          </a:prstGeom>
          <a:solidFill>
            <a:srgbClr val="0033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le 32">
            <a:extLst>
              <a:ext uri="{FF2B5EF4-FFF2-40B4-BE49-F238E27FC236}">
                <a16:creationId xmlns:a16="http://schemas.microsoft.com/office/drawing/2014/main" id="{C9AA49A7-82A5-49F7-BC62-76FBD54D2E7F}"/>
              </a:ext>
            </a:extLst>
          </p:cNvPr>
          <p:cNvSpPr/>
          <p:nvPr/>
        </p:nvSpPr>
        <p:spPr>
          <a:xfrm>
            <a:off x="9582957" y="3243925"/>
            <a:ext cx="2103120" cy="108048"/>
          </a:xfrm>
          <a:prstGeom prst="roundRect">
            <a:avLst/>
          </a:prstGeom>
          <a:solidFill>
            <a:srgbClr val="94EE32"/>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B182780D-DB30-4028-955E-19719320DB3E}"/>
              </a:ext>
            </a:extLst>
          </p:cNvPr>
          <p:cNvSpPr txBox="1"/>
          <p:nvPr/>
        </p:nvSpPr>
        <p:spPr>
          <a:xfrm>
            <a:off x="678207" y="2541101"/>
            <a:ext cx="1518893" cy="1756265"/>
          </a:xfrm>
          <a:prstGeom prst="rect">
            <a:avLst/>
          </a:prstGeom>
          <a:noFill/>
        </p:spPr>
        <p:txBody>
          <a:bodyPr wrap="square" lIns="0" tIns="0" rIns="91420" bIns="0" rtlCol="0">
            <a:noAutofit/>
          </a:bodyPr>
          <a:lstStyle/>
          <a:p>
            <a:r>
              <a:rPr lang="en-US" sz="4800" b="1" dirty="0">
                <a:ln w="0"/>
                <a:solidFill>
                  <a:srgbClr val="00800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01</a:t>
            </a:r>
            <a:r>
              <a:rPr lang="en-US" sz="4800" b="1" dirty="0">
                <a:ln w="0"/>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 </a:t>
            </a:r>
            <a:endParaRPr lang="id-ID" sz="4800" b="1" dirty="0">
              <a:latin typeface="Roboto Black" panose="02000000000000000000" pitchFamily="2" charset="0"/>
              <a:ea typeface="Roboto Black" panose="02000000000000000000" pitchFamily="2" charset="0"/>
              <a:cs typeface="Roboto Black" panose="02000000000000000000" pitchFamily="2" charset="0"/>
            </a:endParaRPr>
          </a:p>
          <a:p>
            <a:endParaRPr lang="en-US" sz="1400" b="1"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8" name="TextBox 7">
            <a:extLst>
              <a:ext uri="{FF2B5EF4-FFF2-40B4-BE49-F238E27FC236}">
                <a16:creationId xmlns:a16="http://schemas.microsoft.com/office/drawing/2014/main" id="{419BC04D-9063-4B1B-BCB3-B7BE7BCFF400}"/>
              </a:ext>
            </a:extLst>
          </p:cNvPr>
          <p:cNvSpPr txBox="1"/>
          <p:nvPr/>
        </p:nvSpPr>
        <p:spPr>
          <a:xfrm>
            <a:off x="2902745" y="2541101"/>
            <a:ext cx="1645662" cy="1756265"/>
          </a:xfrm>
          <a:prstGeom prst="rect">
            <a:avLst/>
          </a:prstGeom>
          <a:noFill/>
        </p:spPr>
        <p:txBody>
          <a:bodyPr wrap="square" lIns="0" tIns="0" rIns="91420" bIns="0" rtlCol="0">
            <a:noAutofit/>
          </a:bodyPr>
          <a:lstStyle/>
          <a:p>
            <a:r>
              <a:rPr lang="en-US" sz="4800" b="1" dirty="0">
                <a:ln w="0"/>
                <a:solidFill>
                  <a:srgbClr val="00B05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02</a:t>
            </a:r>
            <a:endParaRPr lang="en-US" sz="4800" b="1" dirty="0">
              <a:solidFill>
                <a:srgbClr val="00B050"/>
              </a:solidFill>
              <a:latin typeface="Roboto Black" panose="02000000000000000000" pitchFamily="2" charset="0"/>
              <a:ea typeface="Roboto Black" panose="02000000000000000000" pitchFamily="2" charset="0"/>
              <a:cs typeface="Roboto Black" panose="02000000000000000000" pitchFamily="2" charset="0"/>
            </a:endParaRPr>
          </a:p>
          <a:p>
            <a:endParaRPr lang="en-US" sz="1400" b="1" dirty="0">
              <a:solidFill>
                <a:srgbClr val="00B050"/>
              </a:solidFill>
              <a:latin typeface="Roboto Black" panose="02000000000000000000" pitchFamily="2" charset="0"/>
              <a:ea typeface="Roboto Black" panose="02000000000000000000" pitchFamily="2" charset="0"/>
              <a:cs typeface="Roboto Black" panose="02000000000000000000" pitchFamily="2" charset="0"/>
            </a:endParaRPr>
          </a:p>
        </p:txBody>
      </p:sp>
      <p:sp>
        <p:nvSpPr>
          <p:cNvPr id="9" name="TextBox 8">
            <a:extLst>
              <a:ext uri="{FF2B5EF4-FFF2-40B4-BE49-F238E27FC236}">
                <a16:creationId xmlns:a16="http://schemas.microsoft.com/office/drawing/2014/main" id="{9D642F20-52EA-49EC-815F-6DAA84A18BF3}"/>
              </a:ext>
            </a:extLst>
          </p:cNvPr>
          <p:cNvSpPr txBox="1"/>
          <p:nvPr/>
        </p:nvSpPr>
        <p:spPr>
          <a:xfrm>
            <a:off x="5150923" y="2541101"/>
            <a:ext cx="1453078" cy="1756265"/>
          </a:xfrm>
          <a:prstGeom prst="rect">
            <a:avLst/>
          </a:prstGeom>
          <a:noFill/>
          <a:ln>
            <a:noFill/>
          </a:ln>
        </p:spPr>
        <p:txBody>
          <a:bodyPr wrap="square" lIns="0" tIns="0" rIns="91420" bIns="0" rtlCol="0">
            <a:noAutofit/>
          </a:bodyPr>
          <a:lstStyle/>
          <a:p>
            <a:r>
              <a:rPr lang="en-US" sz="4800" b="1" dirty="0">
                <a:ln w="0"/>
                <a:solidFill>
                  <a:srgbClr val="92D05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03</a:t>
            </a:r>
            <a:r>
              <a:rPr lang="en-US" sz="4800" dirty="0">
                <a:ln w="0"/>
                <a:solidFill>
                  <a:schemeClr val="accent3"/>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 </a:t>
            </a:r>
          </a:p>
          <a:p>
            <a:endParaRPr lang="en-US" sz="1400" b="1" dirty="0">
              <a:solidFill>
                <a:schemeClr val="accent3"/>
              </a:solidFill>
              <a:latin typeface="Roboto Black" panose="02000000000000000000" pitchFamily="2" charset="0"/>
              <a:ea typeface="Roboto Black" panose="02000000000000000000" pitchFamily="2" charset="0"/>
              <a:cs typeface="Roboto Black" panose="02000000000000000000" pitchFamily="2" charset="0"/>
            </a:endParaRPr>
          </a:p>
          <a:p>
            <a:endParaRPr lang="en-US" sz="1100" dirty="0">
              <a:solidFill>
                <a:srgbClr val="656D78"/>
              </a:solidFill>
              <a:latin typeface="Source Sans Pro Light" panose="020B0403030403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97A96AD8-95ED-4A88-A7B1-2A0F76B7706A}"/>
              </a:ext>
            </a:extLst>
          </p:cNvPr>
          <p:cNvSpPr txBox="1"/>
          <p:nvPr/>
        </p:nvSpPr>
        <p:spPr>
          <a:xfrm>
            <a:off x="7367416" y="2541101"/>
            <a:ext cx="1687684" cy="1763837"/>
          </a:xfrm>
          <a:prstGeom prst="rect">
            <a:avLst/>
          </a:prstGeom>
          <a:noFill/>
        </p:spPr>
        <p:txBody>
          <a:bodyPr wrap="square" lIns="0" tIns="0" rIns="91420" bIns="0" rtlCol="0">
            <a:noAutofit/>
          </a:bodyPr>
          <a:lstStyle/>
          <a:p>
            <a:r>
              <a:rPr lang="en-US" sz="4800" b="1" dirty="0">
                <a:ln w="0"/>
                <a:solidFill>
                  <a:srgbClr val="00330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04</a:t>
            </a:r>
            <a:endParaRPr lang="en-US" sz="4800" b="1" dirty="0">
              <a:solidFill>
                <a:srgbClr val="003300"/>
              </a:solidFill>
              <a:latin typeface="Roboto Black" panose="02000000000000000000" pitchFamily="2" charset="0"/>
              <a:ea typeface="Roboto Black" panose="02000000000000000000" pitchFamily="2" charset="0"/>
              <a:cs typeface="Roboto Black" panose="02000000000000000000" pitchFamily="2" charset="0"/>
            </a:endParaRPr>
          </a:p>
          <a:p>
            <a:r>
              <a:rPr lang="en-US" sz="1100" dirty="0">
                <a:solidFill>
                  <a:srgbClr val="656D78"/>
                </a:solidFill>
                <a:latin typeface="Source Sans Pro Light" panose="020B0403030403020204" pitchFamily="34" charset="0"/>
              </a:rPr>
              <a:t>.</a:t>
            </a:r>
            <a:endParaRPr lang="en-US" sz="1100" dirty="0">
              <a:solidFill>
                <a:srgbClr val="656D78"/>
              </a:solidFill>
              <a:latin typeface="Source Sans Pro Light" panose="020B0403030403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93AB730-073E-470A-B28F-BEFFD27C3E0E}"/>
              </a:ext>
            </a:extLst>
          </p:cNvPr>
          <p:cNvSpPr txBox="1"/>
          <p:nvPr/>
        </p:nvSpPr>
        <p:spPr>
          <a:xfrm>
            <a:off x="9582957" y="2550867"/>
            <a:ext cx="1313643" cy="1756265"/>
          </a:xfrm>
          <a:prstGeom prst="rect">
            <a:avLst/>
          </a:prstGeom>
          <a:noFill/>
        </p:spPr>
        <p:txBody>
          <a:bodyPr wrap="square" lIns="0" tIns="0" rIns="91420" bIns="0" rtlCol="0">
            <a:noAutofit/>
          </a:bodyPr>
          <a:lstStyle/>
          <a:p>
            <a:r>
              <a:rPr lang="en-US" sz="4800" dirty="0">
                <a:ln w="0"/>
                <a:solidFill>
                  <a:srgbClr val="94EE32"/>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05</a:t>
            </a:r>
          </a:p>
        </p:txBody>
      </p:sp>
      <p:sp>
        <p:nvSpPr>
          <p:cNvPr id="12" name="Rectangle 11">
            <a:extLst>
              <a:ext uri="{FF2B5EF4-FFF2-40B4-BE49-F238E27FC236}">
                <a16:creationId xmlns:a16="http://schemas.microsoft.com/office/drawing/2014/main" id="{4D239562-1259-4CB6-B69E-064E47BBCDA1}"/>
              </a:ext>
            </a:extLst>
          </p:cNvPr>
          <p:cNvSpPr/>
          <p:nvPr/>
        </p:nvSpPr>
        <p:spPr>
          <a:xfrm>
            <a:off x="584074" y="3359408"/>
            <a:ext cx="1152880" cy="307777"/>
          </a:xfrm>
          <a:prstGeom prst="rect">
            <a:avLst/>
          </a:prstGeom>
        </p:spPr>
        <p:txBody>
          <a:bodyPr wrap="none">
            <a:spAutoFit/>
          </a:bodyPr>
          <a:lstStyle/>
          <a:p>
            <a:pPr>
              <a:lnSpc>
                <a:spcPct val="100000"/>
              </a:lnSpc>
              <a:buClrTx/>
              <a:buSzTx/>
              <a:buFontTx/>
              <a:buNone/>
            </a:pPr>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Introduction</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285575CF-61C4-42E9-8B6C-B3AB2A60BC4F}"/>
              </a:ext>
            </a:extLst>
          </p:cNvPr>
          <p:cNvSpPr/>
          <p:nvPr/>
        </p:nvSpPr>
        <p:spPr>
          <a:xfrm>
            <a:off x="2857882" y="3356360"/>
            <a:ext cx="2166271" cy="738664"/>
          </a:xfrm>
          <a:prstGeom prst="rect">
            <a:avLst/>
          </a:prstGeom>
        </p:spPr>
        <p:txBody>
          <a:bodyPr wrap="square">
            <a:spAutoFit/>
          </a:bodyPr>
          <a:lstStyle/>
          <a:p>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India’s efforts towards Financial Inclusion </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a:p>
            <a:pPr>
              <a:lnSpc>
                <a:spcPct val="100000"/>
              </a:lnSpc>
              <a:buClrTx/>
              <a:buSzTx/>
              <a:buFontTx/>
              <a:buNone/>
            </a:pP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D712A396-464D-4FB1-AE7B-8453509FB6D4}"/>
              </a:ext>
            </a:extLst>
          </p:cNvPr>
          <p:cNvSpPr/>
          <p:nvPr/>
        </p:nvSpPr>
        <p:spPr>
          <a:xfrm>
            <a:off x="5085970" y="3353312"/>
            <a:ext cx="2166271" cy="523220"/>
          </a:xfrm>
          <a:prstGeom prst="rect">
            <a:avLst/>
          </a:prstGeom>
        </p:spPr>
        <p:txBody>
          <a:bodyPr wrap="square">
            <a:spAutoFit/>
          </a:bodyPr>
          <a:lstStyle/>
          <a:p>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Aadhaar : Game Changer for India</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4137ACF4-7B2A-4B30-B21D-1CA64F3636F7}"/>
              </a:ext>
            </a:extLst>
          </p:cNvPr>
          <p:cNvSpPr/>
          <p:nvPr/>
        </p:nvSpPr>
        <p:spPr>
          <a:xfrm>
            <a:off x="7298818" y="3353312"/>
            <a:ext cx="2166271" cy="1384995"/>
          </a:xfrm>
          <a:prstGeom prst="rect">
            <a:avLst/>
          </a:prstGeom>
        </p:spPr>
        <p:txBody>
          <a:bodyPr wrap="square">
            <a:spAutoFit/>
          </a:bodyPr>
          <a:lstStyle/>
          <a:p>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Strategic Framework for  Financial Inclusion in Cambodia : Suggested Approach</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a:p>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a:p>
            <a:pPr>
              <a:lnSpc>
                <a:spcPct val="100000"/>
              </a:lnSpc>
              <a:buClrTx/>
              <a:buSzTx/>
              <a:buFontTx/>
              <a:buNone/>
            </a:pP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BBF32B16-53FE-4989-9855-242AF7C8F925}"/>
              </a:ext>
            </a:extLst>
          </p:cNvPr>
          <p:cNvSpPr/>
          <p:nvPr/>
        </p:nvSpPr>
        <p:spPr>
          <a:xfrm>
            <a:off x="9516256" y="3350373"/>
            <a:ext cx="1032655" cy="307777"/>
          </a:xfrm>
          <a:prstGeom prst="rect">
            <a:avLst/>
          </a:prstGeom>
        </p:spPr>
        <p:txBody>
          <a:bodyPr wrap="none">
            <a:spAutoFit/>
          </a:bodyPr>
          <a:lstStyle/>
          <a:p>
            <a:pPr>
              <a:lnSpc>
                <a:spcPct val="100000"/>
              </a:lnSpc>
              <a:buClrTx/>
              <a:buSzTx/>
              <a:buFontTx/>
              <a:buNone/>
            </a:pPr>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Conclusion</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FE5E6142-5BA5-45CC-8E16-9B971A865A12}"/>
              </a:ext>
            </a:extLst>
          </p:cNvPr>
          <p:cNvSpPr>
            <a:spLocks noGrp="1"/>
          </p:cNvSpPr>
          <p:nvPr>
            <p:ph type="title"/>
          </p:nvPr>
        </p:nvSpPr>
        <p:spPr>
          <a:xfrm>
            <a:off x="596552" y="259266"/>
            <a:ext cx="11199930" cy="505736"/>
          </a:xfrm>
        </p:spPr>
        <p:txBody>
          <a:bodyPr>
            <a:noAutofit/>
          </a:bodyPr>
          <a:lstStyle/>
          <a:p>
            <a:r>
              <a:rPr lang="en-US" altLang="en-US" sz="3400" b="1" dirty="0">
                <a:solidFill>
                  <a:srgbClr val="003300"/>
                </a:solidFill>
                <a:latin typeface="Tahoma" pitchFamily="34" charset="0"/>
                <a:cs typeface="Tahoma" pitchFamily="34" charset="0"/>
              </a:rPr>
              <a:t>SECTIONS</a:t>
            </a:r>
            <a:endParaRPr lang="en-SG" altLang="en-US" sz="3400" b="1" dirty="0">
              <a:solidFill>
                <a:srgbClr val="003300"/>
              </a:solidFill>
              <a:latin typeface="Tahoma" pitchFamily="34" charset="0"/>
              <a:cs typeface="Tahoma" pitchFamily="34" charset="0"/>
            </a:endParaRPr>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4395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ChangeArrowheads="1"/>
          </p:cNvSpPr>
          <p:nvPr/>
        </p:nvSpPr>
        <p:spPr bwMode="auto">
          <a:xfrm>
            <a:off x="2131549" y="5592727"/>
            <a:ext cx="1595438" cy="378416"/>
          </a:xfrm>
          <a:prstGeom prst="rect">
            <a:avLst/>
          </a:prstGeom>
          <a:solidFill>
            <a:srgbClr val="CC33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2049802" y="5971143"/>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FINANCIAL LITERACY</a:t>
            </a:r>
          </a:p>
        </p:txBody>
      </p:sp>
      <p:sp>
        <p:nvSpPr>
          <p:cNvPr id="20" name="Rectangle 19">
            <a:extLst>
              <a:ext uri="{FF2B5EF4-FFF2-40B4-BE49-F238E27FC236}">
                <a16:creationId xmlns:a16="http://schemas.microsoft.com/office/drawing/2014/main" id="{1C5279B7-5C21-4BC4-A6DB-B709C8F7C451}"/>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AADD657-2987-4A3D-AD01-1EE2EA48ECFD}"/>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3AD96EBF-AD9B-4819-9577-C0103E9565C7}"/>
              </a:ext>
            </a:extLst>
          </p:cNvPr>
          <p:cNvSpPr txBox="1">
            <a:spLocks/>
          </p:cNvSpPr>
          <p:nvPr/>
        </p:nvSpPr>
        <p:spPr>
          <a:xfrm>
            <a:off x="587770" y="196800"/>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kern="0" dirty="0">
                <a:solidFill>
                  <a:srgbClr val="003300"/>
                </a:solidFill>
                <a:latin typeface="Tahoma" panose="020B0604030504040204" pitchFamily="34" charset="0"/>
                <a:ea typeface="Tahoma" panose="020B0604030504040204" pitchFamily="34" charset="0"/>
                <a:cs typeface="Tahoma" panose="020B0604030504040204" pitchFamily="34" charset="0"/>
              </a:rPr>
              <a:t>Strategic Framework for Financial Inclusion in Cambodia</a:t>
            </a:r>
            <a:endParaRPr lang="en-SG" altLang="en-US" sz="2800" b="1" dirty="0">
              <a:solidFill>
                <a:srgbClr val="FF0000"/>
              </a:solidFill>
              <a:latin typeface="Tahoma" pitchFamily="34" charset="0"/>
              <a:cs typeface="Tahoma" pitchFamily="34" charset="0"/>
            </a:endParaRPr>
          </a:p>
        </p:txBody>
      </p:sp>
      <p:sp>
        <p:nvSpPr>
          <p:cNvPr id="54" name="Rectangle 5">
            <a:extLst>
              <a:ext uri="{FF2B5EF4-FFF2-40B4-BE49-F238E27FC236}">
                <a16:creationId xmlns:a16="http://schemas.microsoft.com/office/drawing/2014/main" id="{C6730B35-6AF7-49B5-B428-3D5BA9763320}"/>
              </a:ext>
            </a:extLst>
          </p:cNvPr>
          <p:cNvSpPr>
            <a:spLocks noChangeArrowheads="1"/>
          </p:cNvSpPr>
          <p:nvPr/>
        </p:nvSpPr>
        <p:spPr bwMode="auto">
          <a:xfrm>
            <a:off x="3726987" y="4795598"/>
            <a:ext cx="1595438" cy="378416"/>
          </a:xfrm>
          <a:prstGeom prst="rect">
            <a:avLst/>
          </a:pr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5" name="Rectangle 5">
            <a:extLst>
              <a:ext uri="{FF2B5EF4-FFF2-40B4-BE49-F238E27FC236}">
                <a16:creationId xmlns:a16="http://schemas.microsoft.com/office/drawing/2014/main" id="{045E81F1-65E1-48E3-9798-BE07EA809B6D}"/>
              </a:ext>
            </a:extLst>
          </p:cNvPr>
          <p:cNvSpPr>
            <a:spLocks noChangeArrowheads="1"/>
          </p:cNvSpPr>
          <p:nvPr/>
        </p:nvSpPr>
        <p:spPr bwMode="auto">
          <a:xfrm>
            <a:off x="5322425" y="4006867"/>
            <a:ext cx="1595438" cy="378416"/>
          </a:xfrm>
          <a:prstGeom prst="rect">
            <a:avLst/>
          </a:prstGeom>
          <a:solidFill>
            <a:srgbClr val="0099FF"/>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6" name="TextBox 55">
            <a:extLst>
              <a:ext uri="{FF2B5EF4-FFF2-40B4-BE49-F238E27FC236}">
                <a16:creationId xmlns:a16="http://schemas.microsoft.com/office/drawing/2014/main" id="{CBAC9814-3F5E-4F99-AFE9-09E2E923B3C8}"/>
              </a:ext>
            </a:extLst>
          </p:cNvPr>
          <p:cNvSpPr txBox="1"/>
          <p:nvPr/>
        </p:nvSpPr>
        <p:spPr>
          <a:xfrm>
            <a:off x="3726987" y="5174014"/>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FINANCIAL ACCESS</a:t>
            </a:r>
          </a:p>
        </p:txBody>
      </p:sp>
      <p:sp>
        <p:nvSpPr>
          <p:cNvPr id="57" name="TextBox 56">
            <a:extLst>
              <a:ext uri="{FF2B5EF4-FFF2-40B4-BE49-F238E27FC236}">
                <a16:creationId xmlns:a16="http://schemas.microsoft.com/office/drawing/2014/main" id="{7D38811C-BA65-407C-972A-D97414D09291}"/>
              </a:ext>
            </a:extLst>
          </p:cNvPr>
          <p:cNvSpPr txBox="1"/>
          <p:nvPr/>
        </p:nvSpPr>
        <p:spPr>
          <a:xfrm>
            <a:off x="5317938" y="4345105"/>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FINANCIAL USAGE</a:t>
            </a:r>
          </a:p>
        </p:txBody>
      </p:sp>
      <p:sp>
        <p:nvSpPr>
          <p:cNvPr id="59" name="Rectangle 5">
            <a:extLst>
              <a:ext uri="{FF2B5EF4-FFF2-40B4-BE49-F238E27FC236}">
                <a16:creationId xmlns:a16="http://schemas.microsoft.com/office/drawing/2014/main" id="{C44C1FF5-E7B2-4369-A2DC-13A3FEF926C2}"/>
              </a:ext>
            </a:extLst>
          </p:cNvPr>
          <p:cNvSpPr>
            <a:spLocks noChangeArrowheads="1"/>
          </p:cNvSpPr>
          <p:nvPr/>
        </p:nvSpPr>
        <p:spPr bwMode="auto">
          <a:xfrm>
            <a:off x="6906168" y="3201505"/>
            <a:ext cx="1595438" cy="378416"/>
          </a:xfrm>
          <a:prstGeom prst="rect">
            <a:avLst/>
          </a:prstGeom>
          <a:solidFill>
            <a:srgbClr val="CC33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0" name="TextBox 59">
            <a:extLst>
              <a:ext uri="{FF2B5EF4-FFF2-40B4-BE49-F238E27FC236}">
                <a16:creationId xmlns:a16="http://schemas.microsoft.com/office/drawing/2014/main" id="{026594AB-4F10-4A3A-9ACF-732991C234AE}"/>
              </a:ext>
            </a:extLst>
          </p:cNvPr>
          <p:cNvSpPr txBox="1"/>
          <p:nvPr/>
        </p:nvSpPr>
        <p:spPr>
          <a:xfrm>
            <a:off x="6917863" y="3582408"/>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FINANCIAL INCLUSION</a:t>
            </a:r>
          </a:p>
        </p:txBody>
      </p:sp>
      <p:sp>
        <p:nvSpPr>
          <p:cNvPr id="62" name="Rectangle 5">
            <a:extLst>
              <a:ext uri="{FF2B5EF4-FFF2-40B4-BE49-F238E27FC236}">
                <a16:creationId xmlns:a16="http://schemas.microsoft.com/office/drawing/2014/main" id="{958DB414-33EA-42C3-B99C-2DB5BA32AD1C}"/>
              </a:ext>
            </a:extLst>
          </p:cNvPr>
          <p:cNvSpPr>
            <a:spLocks noChangeArrowheads="1"/>
          </p:cNvSpPr>
          <p:nvPr/>
        </p:nvSpPr>
        <p:spPr bwMode="auto">
          <a:xfrm>
            <a:off x="8501606" y="2395503"/>
            <a:ext cx="1595438" cy="378416"/>
          </a:xfrm>
          <a:prstGeom prst="rect">
            <a:avLst/>
          </a:pr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63" name="TextBox 62">
            <a:extLst>
              <a:ext uri="{FF2B5EF4-FFF2-40B4-BE49-F238E27FC236}">
                <a16:creationId xmlns:a16="http://schemas.microsoft.com/office/drawing/2014/main" id="{BA73C624-1F82-4231-9247-D7D58D8DC33D}"/>
              </a:ext>
            </a:extLst>
          </p:cNvPr>
          <p:cNvSpPr txBox="1"/>
          <p:nvPr/>
        </p:nvSpPr>
        <p:spPr>
          <a:xfrm>
            <a:off x="8501606" y="2782484"/>
            <a:ext cx="1950317" cy="707886"/>
          </a:xfrm>
          <a:prstGeom prst="rect">
            <a:avLst/>
          </a:prstGeom>
          <a:noFill/>
        </p:spPr>
        <p:txBody>
          <a:bodyPr wrap="square">
            <a:spAutoFit/>
          </a:bodyPr>
          <a:lstStyle/>
          <a:p>
            <a:pPr>
              <a:defRPr/>
            </a:pPr>
            <a:r>
              <a:rPr lang="en-US" sz="2000" b="1" dirty="0">
                <a:latin typeface="Tahoma" panose="020B0604030504040204" pitchFamily="34" charset="0"/>
                <a:ea typeface="Tahoma" panose="020B0604030504040204" pitchFamily="34" charset="0"/>
                <a:cs typeface="Tahoma" panose="020B0604030504040204" pitchFamily="34" charset="0"/>
              </a:rPr>
              <a:t>POVERTY REDUCTION</a:t>
            </a:r>
          </a:p>
        </p:txBody>
      </p:sp>
      <p:sp>
        <p:nvSpPr>
          <p:cNvPr id="2" name="Rectangle 1">
            <a:extLst>
              <a:ext uri="{FF2B5EF4-FFF2-40B4-BE49-F238E27FC236}">
                <a16:creationId xmlns:a16="http://schemas.microsoft.com/office/drawing/2014/main" id="{0448B1B2-DBDA-4D4B-8FED-E240FE8B4F03}"/>
              </a:ext>
            </a:extLst>
          </p:cNvPr>
          <p:cNvSpPr/>
          <p:nvPr/>
        </p:nvSpPr>
        <p:spPr>
          <a:xfrm>
            <a:off x="999461" y="4879895"/>
            <a:ext cx="2590051" cy="646331"/>
          </a:xfrm>
          <a:prstGeom prst="rect">
            <a:avLst/>
          </a:prstGeom>
        </p:spPr>
        <p:txBody>
          <a:bodyPr wrap="square">
            <a:spAutoFit/>
          </a:bodyPr>
          <a:lstStyle/>
          <a:p>
            <a:pPr algn="r"/>
            <a:r>
              <a:rPr lang="en-GB" altLang="en-US" dirty="0">
                <a:solidFill>
                  <a:srgbClr val="003300"/>
                </a:solidFill>
                <a:latin typeface="Tahoma" pitchFamily="34" charset="0"/>
                <a:cs typeface="Tahoma" pitchFamily="34" charset="0"/>
              </a:rPr>
              <a:t>Focus on ‘Digital Financial Literacy’</a:t>
            </a:r>
          </a:p>
        </p:txBody>
      </p:sp>
      <p:sp>
        <p:nvSpPr>
          <p:cNvPr id="3" name="Rectangle 2">
            <a:extLst>
              <a:ext uri="{FF2B5EF4-FFF2-40B4-BE49-F238E27FC236}">
                <a16:creationId xmlns:a16="http://schemas.microsoft.com/office/drawing/2014/main" id="{DAF9C311-40D3-4EB1-8277-155669A431BB}"/>
              </a:ext>
            </a:extLst>
          </p:cNvPr>
          <p:cNvSpPr/>
          <p:nvPr/>
        </p:nvSpPr>
        <p:spPr>
          <a:xfrm>
            <a:off x="1601540" y="4087712"/>
            <a:ext cx="3718642" cy="646331"/>
          </a:xfrm>
          <a:prstGeom prst="rect">
            <a:avLst/>
          </a:prstGeom>
        </p:spPr>
        <p:txBody>
          <a:bodyPr wrap="square">
            <a:spAutoFit/>
          </a:bodyPr>
          <a:lstStyle/>
          <a:p>
            <a:pPr algn="r"/>
            <a:r>
              <a:rPr lang="en-GB" altLang="en-US" dirty="0">
                <a:solidFill>
                  <a:srgbClr val="003300"/>
                </a:solidFill>
                <a:latin typeface="Tahoma" pitchFamily="34" charset="0"/>
                <a:cs typeface="Tahoma" pitchFamily="34" charset="0"/>
              </a:rPr>
              <a:t>Leveraging on ICT and Biometric technologies to improve access</a:t>
            </a:r>
            <a:endParaRPr lang="en-GB" dirty="0"/>
          </a:p>
        </p:txBody>
      </p:sp>
      <p:sp>
        <p:nvSpPr>
          <p:cNvPr id="4" name="Rectangle 3">
            <a:extLst>
              <a:ext uri="{FF2B5EF4-FFF2-40B4-BE49-F238E27FC236}">
                <a16:creationId xmlns:a16="http://schemas.microsoft.com/office/drawing/2014/main" id="{21F9A95E-D797-42BF-8821-AEAC49441526}"/>
              </a:ext>
            </a:extLst>
          </p:cNvPr>
          <p:cNvSpPr/>
          <p:nvPr/>
        </p:nvSpPr>
        <p:spPr>
          <a:xfrm>
            <a:off x="3181679" y="3259242"/>
            <a:ext cx="3718642" cy="646331"/>
          </a:xfrm>
          <a:prstGeom prst="rect">
            <a:avLst/>
          </a:prstGeom>
        </p:spPr>
        <p:txBody>
          <a:bodyPr wrap="square">
            <a:spAutoFit/>
          </a:bodyPr>
          <a:lstStyle/>
          <a:p>
            <a:pPr algn="r"/>
            <a:r>
              <a:rPr lang="en-GB" altLang="en-US" dirty="0">
                <a:solidFill>
                  <a:srgbClr val="003300"/>
                </a:solidFill>
                <a:latin typeface="Tahoma" pitchFamily="34" charset="0"/>
                <a:cs typeface="Tahoma" pitchFamily="34" charset="0"/>
              </a:rPr>
              <a:t>G2P Cash Transfers and affordable financial services through ICT</a:t>
            </a:r>
            <a:endParaRPr lang="en-GB" dirty="0"/>
          </a:p>
        </p:txBody>
      </p:sp>
      <p:sp>
        <p:nvSpPr>
          <p:cNvPr id="6" name="Rectangle 5">
            <a:extLst>
              <a:ext uri="{FF2B5EF4-FFF2-40B4-BE49-F238E27FC236}">
                <a16:creationId xmlns:a16="http://schemas.microsoft.com/office/drawing/2014/main" id="{EF9814CF-9EA8-4284-8FE6-5F5410AA4E5C}"/>
              </a:ext>
            </a:extLst>
          </p:cNvPr>
          <p:cNvSpPr/>
          <p:nvPr/>
        </p:nvSpPr>
        <p:spPr>
          <a:xfrm>
            <a:off x="6686917" y="2562264"/>
            <a:ext cx="1814689" cy="646331"/>
          </a:xfrm>
          <a:prstGeom prst="rect">
            <a:avLst/>
          </a:prstGeom>
        </p:spPr>
        <p:txBody>
          <a:bodyPr wrap="square">
            <a:spAutoFit/>
          </a:bodyPr>
          <a:lstStyle/>
          <a:p>
            <a:pPr algn="r"/>
            <a:r>
              <a:rPr lang="en-GB" altLang="en-US" dirty="0">
                <a:solidFill>
                  <a:srgbClr val="003300"/>
                </a:solidFill>
                <a:latin typeface="Tahoma" pitchFamily="34" charset="0"/>
                <a:cs typeface="Tahoma" pitchFamily="34" charset="0"/>
              </a:rPr>
              <a:t>Intermediate Goal</a:t>
            </a:r>
            <a:endParaRPr lang="en-GB" dirty="0"/>
          </a:p>
        </p:txBody>
      </p:sp>
      <p:sp>
        <p:nvSpPr>
          <p:cNvPr id="34" name="Rectangle 33">
            <a:extLst>
              <a:ext uri="{FF2B5EF4-FFF2-40B4-BE49-F238E27FC236}">
                <a16:creationId xmlns:a16="http://schemas.microsoft.com/office/drawing/2014/main" id="{E4570B36-5C9D-474E-AAD6-1E645D36A063}"/>
              </a:ext>
            </a:extLst>
          </p:cNvPr>
          <p:cNvSpPr/>
          <p:nvPr/>
        </p:nvSpPr>
        <p:spPr>
          <a:xfrm>
            <a:off x="7119950" y="1491024"/>
            <a:ext cx="2977094" cy="1200329"/>
          </a:xfrm>
          <a:prstGeom prst="rect">
            <a:avLst/>
          </a:prstGeom>
        </p:spPr>
        <p:txBody>
          <a:bodyPr wrap="square">
            <a:spAutoFit/>
          </a:bodyPr>
          <a:lstStyle/>
          <a:p>
            <a:pPr algn="r"/>
            <a:r>
              <a:rPr lang="en-GB" altLang="en-US" b="1" dirty="0">
                <a:solidFill>
                  <a:srgbClr val="003300"/>
                </a:solidFill>
                <a:latin typeface="Tahoma" pitchFamily="34" charset="0"/>
                <a:cs typeface="Tahoma" pitchFamily="34" charset="0"/>
              </a:rPr>
              <a:t>Final Goal </a:t>
            </a:r>
          </a:p>
          <a:p>
            <a:pPr algn="r"/>
            <a:r>
              <a:rPr lang="en-SG" dirty="0">
                <a:solidFill>
                  <a:srgbClr val="003300"/>
                </a:solidFill>
                <a:latin typeface="Tahoma" panose="020B0604030504040204" pitchFamily="34" charset="0"/>
                <a:ea typeface="Tahoma" panose="020B0604030504040204" pitchFamily="34" charset="0"/>
                <a:cs typeface="Tahoma" panose="020B0604030504040204" pitchFamily="34" charset="0"/>
              </a:rPr>
              <a:t>Strategic Framework for Financial Inclusion</a:t>
            </a:r>
            <a:endParaRPr lang="en-GB" dirty="0">
              <a:solidFill>
                <a:srgbClr val="003300"/>
              </a:solidFill>
              <a:latin typeface="Tahoma" panose="020B0604030504040204" pitchFamily="34" charset="0"/>
              <a:ea typeface="Tahoma" panose="020B0604030504040204" pitchFamily="34" charset="0"/>
              <a:cs typeface="Tahoma" panose="020B0604030504040204" pitchFamily="34" charset="0"/>
            </a:endParaRPr>
          </a:p>
          <a:p>
            <a:pPr algn="r"/>
            <a:endParaRPr lang="en-GB" dirty="0"/>
          </a:p>
        </p:txBody>
      </p:sp>
    </p:spTree>
    <p:extLst>
      <p:ext uri="{BB962C8B-B14F-4D97-AF65-F5344CB8AC3E}">
        <p14:creationId xmlns:p14="http://schemas.microsoft.com/office/powerpoint/2010/main" val="3821527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p:bldP spid="54" grpId="0" animBg="1"/>
      <p:bldP spid="55" grpId="0" animBg="1"/>
      <p:bldP spid="56" grpId="0"/>
      <p:bldP spid="57" grpId="0"/>
      <p:bldP spid="59" grpId="0" animBg="1"/>
      <p:bldP spid="60" grpId="0"/>
      <p:bldP spid="62" grpId="0" animBg="1"/>
      <p:bldP spid="63" grpId="0"/>
      <p:bldP spid="2" grpId="0"/>
      <p:bldP spid="3" grpId="0"/>
      <p:bldP spid="4" grpId="0"/>
      <p:bldP spid="6" grpId="0"/>
      <p:bldP spid="3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vector graphics&#10;&#10;Description generated with high confidence">
            <a:extLst>
              <a:ext uri="{FF2B5EF4-FFF2-40B4-BE49-F238E27FC236}">
                <a16:creationId xmlns:a16="http://schemas.microsoft.com/office/drawing/2014/main" id="{08490329-894B-4CEF-BB03-E48F56CC9A71}"/>
              </a:ext>
            </a:extLst>
          </p:cNvPr>
          <p:cNvPicPr>
            <a:picLocks noChangeAspect="1"/>
          </p:cNvPicPr>
          <p:nvPr/>
        </p:nvPicPr>
        <p:blipFill>
          <a:blip r:embed="rId2"/>
          <a:stretch>
            <a:fillRect/>
          </a:stretch>
        </p:blipFill>
        <p:spPr>
          <a:xfrm>
            <a:off x="2713259" y="1355893"/>
            <a:ext cx="6340180" cy="5242841"/>
          </a:xfrm>
          <a:prstGeom prst="rect">
            <a:avLst/>
          </a:prstGeom>
        </p:spPr>
      </p:pic>
      <p:sp>
        <p:nvSpPr>
          <p:cNvPr id="74" name="Rectangle 73">
            <a:extLst>
              <a:ext uri="{FF2B5EF4-FFF2-40B4-BE49-F238E27FC236}">
                <a16:creationId xmlns:a16="http://schemas.microsoft.com/office/drawing/2014/main" id="{BC56CB5F-B9F7-44CD-B330-15738088E20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F044DC01-81DD-4B73-B479-CF427E84F24C}"/>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itle 1">
            <a:extLst>
              <a:ext uri="{FF2B5EF4-FFF2-40B4-BE49-F238E27FC236}">
                <a16:creationId xmlns:a16="http://schemas.microsoft.com/office/drawing/2014/main" id="{86C70094-2E4F-45BB-9717-992A8434732F}"/>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INTEGRATED APPROACH</a:t>
            </a:r>
            <a:endParaRPr lang="en-SG" altLang="en-US" sz="3400" b="1" dirty="0">
              <a:solidFill>
                <a:srgbClr val="FF0000"/>
              </a:solidFill>
              <a:latin typeface="Tahoma" pitchFamily="34" charset="0"/>
              <a:cs typeface="Tahoma" pitchFamily="34" charset="0"/>
            </a:endParaRPr>
          </a:p>
        </p:txBody>
      </p:sp>
      <p:sp>
        <p:nvSpPr>
          <p:cNvPr id="77" name="Rectangle 76">
            <a:extLst>
              <a:ext uri="{FF2B5EF4-FFF2-40B4-BE49-F238E27FC236}">
                <a16:creationId xmlns:a16="http://schemas.microsoft.com/office/drawing/2014/main" id="{392CC892-0394-4B01-B1B0-63596D5CEF37}"/>
              </a:ext>
            </a:extLst>
          </p:cNvPr>
          <p:cNvSpPr/>
          <p:nvPr/>
        </p:nvSpPr>
        <p:spPr>
          <a:xfrm>
            <a:off x="8617412" y="4483656"/>
            <a:ext cx="3105715" cy="1200329"/>
          </a:xfrm>
          <a:prstGeom prst="rect">
            <a:avLst/>
          </a:prstGeom>
        </p:spPr>
        <p:txBody>
          <a:bodyPr wrap="square">
            <a:spAutoFit/>
          </a:bodyPr>
          <a:lstStyle/>
          <a:p>
            <a:r>
              <a:rPr lang="en-SG" sz="2400" b="1" dirty="0">
                <a:solidFill>
                  <a:srgbClr val="003300"/>
                </a:solidFill>
                <a:latin typeface="Tahoma" panose="020B0604030504040204" pitchFamily="34" charset="0"/>
                <a:ea typeface="Tahoma" panose="020B0604030504040204" pitchFamily="34" charset="0"/>
                <a:cs typeface="Tahoma" panose="020B0604030504040204" pitchFamily="34" charset="0"/>
              </a:rPr>
              <a:t>Strategic Framework for Financial Inclusion</a:t>
            </a:r>
            <a:endParaRPr lang="en-GB" sz="2400"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78" name="Rectangle 77">
            <a:extLst>
              <a:ext uri="{FF2B5EF4-FFF2-40B4-BE49-F238E27FC236}">
                <a16:creationId xmlns:a16="http://schemas.microsoft.com/office/drawing/2014/main" id="{4A3C424D-6B9A-47EC-9D8A-C8B6FC8F1DB3}"/>
              </a:ext>
            </a:extLst>
          </p:cNvPr>
          <p:cNvSpPr/>
          <p:nvPr/>
        </p:nvSpPr>
        <p:spPr>
          <a:xfrm>
            <a:off x="1785396" y="5280669"/>
            <a:ext cx="3385747" cy="646331"/>
          </a:xfrm>
          <a:prstGeom prst="rect">
            <a:avLst/>
          </a:prstGeom>
        </p:spPr>
        <p:txBody>
          <a:bodyPr wrap="square">
            <a:spAutoFit/>
          </a:bodyPr>
          <a:lstStyle/>
          <a:p>
            <a:pPr algn="r"/>
            <a:r>
              <a:rPr lang="en-SG" b="1" dirty="0">
                <a:solidFill>
                  <a:srgbClr val="7030A0"/>
                </a:solidFill>
                <a:latin typeface="Tahoma" panose="020B0604030504040204" pitchFamily="34" charset="0"/>
                <a:ea typeface="Tahoma" panose="020B0604030504040204" pitchFamily="34" charset="0"/>
                <a:cs typeface="Tahoma" panose="020B0604030504040204" pitchFamily="34" charset="0"/>
              </a:rPr>
              <a:t>Social Schemes &amp; Programs of the </a:t>
            </a:r>
            <a:r>
              <a:rPr lang="en-SG" b="1" u="sng" dirty="0">
                <a:solidFill>
                  <a:srgbClr val="7030A0"/>
                </a:solidFill>
                <a:latin typeface="Tahoma" panose="020B0604030504040204" pitchFamily="34" charset="0"/>
                <a:ea typeface="Tahoma" panose="020B0604030504040204" pitchFamily="34" charset="0"/>
                <a:cs typeface="Tahoma" panose="020B0604030504040204" pitchFamily="34" charset="0"/>
              </a:rPr>
              <a:t>GOVERNMENT</a:t>
            </a:r>
            <a:endParaRPr lang="en-GB" b="1" u="sng"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79" name="Rectangle 78">
            <a:extLst>
              <a:ext uri="{FF2B5EF4-FFF2-40B4-BE49-F238E27FC236}">
                <a16:creationId xmlns:a16="http://schemas.microsoft.com/office/drawing/2014/main" id="{CD686F8B-87E9-4E68-AEC8-070D833FAC54}"/>
              </a:ext>
            </a:extLst>
          </p:cNvPr>
          <p:cNvSpPr/>
          <p:nvPr/>
        </p:nvSpPr>
        <p:spPr>
          <a:xfrm>
            <a:off x="7558952" y="2987633"/>
            <a:ext cx="3839578" cy="646331"/>
          </a:xfrm>
          <a:prstGeom prst="rect">
            <a:avLst/>
          </a:prstGeom>
        </p:spPr>
        <p:txBody>
          <a:bodyPr wrap="square">
            <a:spAutoFit/>
          </a:bodyPr>
          <a:lstStyle/>
          <a:p>
            <a:r>
              <a:rPr lang="en-SG" b="1" dirty="0">
                <a:solidFill>
                  <a:srgbClr val="7030A0"/>
                </a:solidFill>
                <a:latin typeface="Tahoma" panose="020B0604030504040204" pitchFamily="34" charset="0"/>
                <a:ea typeface="Tahoma" panose="020B0604030504040204" pitchFamily="34" charset="0"/>
                <a:cs typeface="Tahoma" panose="020B0604030504040204" pitchFamily="34" charset="0"/>
              </a:rPr>
              <a:t>Social Schemes &amp; Programs of </a:t>
            </a:r>
            <a:r>
              <a:rPr lang="en-SG" b="1" u="sng" dirty="0">
                <a:solidFill>
                  <a:srgbClr val="7030A0"/>
                </a:solidFill>
                <a:latin typeface="Tahoma" panose="020B0604030504040204" pitchFamily="34" charset="0"/>
                <a:ea typeface="Tahoma" panose="020B0604030504040204" pitchFamily="34" charset="0"/>
                <a:cs typeface="Tahoma" panose="020B0604030504040204" pitchFamily="34" charset="0"/>
              </a:rPr>
              <a:t>INTERNATIONAL AGENCIES</a:t>
            </a:r>
            <a:endParaRPr lang="en-GB" b="1" u="sng"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80" name="Rectangle 79">
            <a:extLst>
              <a:ext uri="{FF2B5EF4-FFF2-40B4-BE49-F238E27FC236}">
                <a16:creationId xmlns:a16="http://schemas.microsoft.com/office/drawing/2014/main" id="{FB841438-576A-4A97-878E-20213DE5F5B0}"/>
              </a:ext>
            </a:extLst>
          </p:cNvPr>
          <p:cNvSpPr/>
          <p:nvPr/>
        </p:nvSpPr>
        <p:spPr>
          <a:xfrm>
            <a:off x="43571" y="3977313"/>
            <a:ext cx="4137577" cy="646331"/>
          </a:xfrm>
          <a:prstGeom prst="rect">
            <a:avLst/>
          </a:prstGeom>
        </p:spPr>
        <p:txBody>
          <a:bodyPr wrap="square">
            <a:spAutoFit/>
          </a:bodyPr>
          <a:lstStyle/>
          <a:p>
            <a:pPr algn="r"/>
            <a:r>
              <a:rPr lang="en-SG" b="1" u="sng" dirty="0">
                <a:solidFill>
                  <a:srgbClr val="7030A0"/>
                </a:solidFill>
                <a:latin typeface="Tahoma" panose="020B0604030504040204" pitchFamily="34" charset="0"/>
                <a:ea typeface="Tahoma" panose="020B0604030504040204" pitchFamily="34" charset="0"/>
                <a:cs typeface="Tahoma" panose="020B0604030504040204" pitchFamily="34" charset="0"/>
              </a:rPr>
              <a:t>PARTNESHIPS</a:t>
            </a:r>
            <a:r>
              <a:rPr lang="en-SG" b="1" dirty="0">
                <a:solidFill>
                  <a:srgbClr val="7030A0"/>
                </a:solidFill>
                <a:latin typeface="Tahoma" panose="020B0604030504040204" pitchFamily="34" charset="0"/>
                <a:ea typeface="Tahoma" panose="020B0604030504040204" pitchFamily="34" charset="0"/>
                <a:cs typeface="Tahoma" panose="020B0604030504040204" pitchFamily="34" charset="0"/>
              </a:rPr>
              <a:t> with ICT Companies, Card Networks…</a:t>
            </a:r>
            <a:endParaRPr lang="en-GB"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a:extLst>
              <a:ext uri="{FF2B5EF4-FFF2-40B4-BE49-F238E27FC236}">
                <a16:creationId xmlns:a16="http://schemas.microsoft.com/office/drawing/2014/main" id="{CCCE23CF-20B4-4BBC-9236-EAFADC574B57}"/>
              </a:ext>
            </a:extLst>
          </p:cNvPr>
          <p:cNvSpPr/>
          <p:nvPr/>
        </p:nvSpPr>
        <p:spPr>
          <a:xfrm>
            <a:off x="1018512" y="1506910"/>
            <a:ext cx="2504244" cy="830997"/>
          </a:xfrm>
          <a:prstGeom prst="rect">
            <a:avLst/>
          </a:prstGeom>
        </p:spPr>
        <p:txBody>
          <a:bodyPr wrap="square">
            <a:spAutoFit/>
          </a:bodyPr>
          <a:lstStyle/>
          <a:p>
            <a:pPr algn="r"/>
            <a:r>
              <a:rPr lang="en-SG" sz="2400" b="1" dirty="0">
                <a:solidFill>
                  <a:srgbClr val="008000"/>
                </a:solidFill>
                <a:latin typeface="Tahoma" panose="020B0604030504040204" pitchFamily="34" charset="0"/>
                <a:ea typeface="Tahoma" panose="020B0604030504040204" pitchFamily="34" charset="0"/>
                <a:cs typeface="Tahoma" panose="020B0604030504040204" pitchFamily="34" charset="0"/>
              </a:rPr>
              <a:t>Poverty Reduction</a:t>
            </a:r>
            <a:endParaRPr lang="en-GB" sz="2400" b="1" dirty="0">
              <a:solidFill>
                <a:srgbClr val="008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4916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79" grpId="0"/>
      <p:bldP spid="8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BF4D84-C21C-48E8-9B30-70B563CE9EAE}"/>
              </a:ext>
            </a:extLst>
          </p:cNvPr>
          <p:cNvPicPr>
            <a:picLocks noChangeAspect="1"/>
          </p:cNvPicPr>
          <p:nvPr/>
        </p:nvPicPr>
        <p:blipFill>
          <a:blip r:embed="rId2"/>
          <a:stretch>
            <a:fillRect/>
          </a:stretch>
        </p:blipFill>
        <p:spPr>
          <a:xfrm>
            <a:off x="-1" y="1581837"/>
            <a:ext cx="5235105" cy="5106042"/>
          </a:xfrm>
          <a:prstGeom prst="rect">
            <a:avLst/>
          </a:prstGeom>
        </p:spPr>
      </p:pic>
      <p:sp>
        <p:nvSpPr>
          <p:cNvPr id="4" name="Rectangle 3">
            <a:extLst>
              <a:ext uri="{FF2B5EF4-FFF2-40B4-BE49-F238E27FC236}">
                <a16:creationId xmlns:a16="http://schemas.microsoft.com/office/drawing/2014/main" id="{112F22AA-577D-4D43-AF19-35C65A2C148D}"/>
              </a:ext>
            </a:extLst>
          </p:cNvPr>
          <p:cNvSpPr/>
          <p:nvPr/>
        </p:nvSpPr>
        <p:spPr>
          <a:xfrm>
            <a:off x="6031281" y="1412823"/>
            <a:ext cx="8185079" cy="3139321"/>
          </a:xfrm>
          <a:prstGeom prst="rect">
            <a:avLst/>
          </a:prstGeom>
        </p:spPr>
        <p:txBody>
          <a:bodyPr wrap="square">
            <a:spAutoFit/>
          </a:bodyPr>
          <a:lstStyle/>
          <a:p>
            <a:pPr algn="r"/>
            <a:endParaRPr lang="en-GB"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r"/>
            <a:endParaRPr lang="en-GB"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r"/>
            <a:endParaRPr lang="en-GB"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r"/>
            <a:endParaRPr lang="en-GB" dirty="0">
              <a:latin typeface="Tahoma" panose="020B0604030504040204" pitchFamily="34" charset="0"/>
              <a:ea typeface="Tahoma" panose="020B0604030504040204" pitchFamily="34" charset="0"/>
              <a:cs typeface="Tahoma" panose="020B0604030504040204" pitchFamily="34" charset="0"/>
            </a:endParaRPr>
          </a:p>
          <a:p>
            <a:pPr algn="r"/>
            <a:endParaRPr lang="en-GB" dirty="0">
              <a:latin typeface="Tahoma" panose="020B0604030504040204" pitchFamily="34" charset="0"/>
              <a:ea typeface="Tahoma" panose="020B0604030504040204" pitchFamily="34" charset="0"/>
              <a:cs typeface="Tahoma" panose="020B0604030504040204" pitchFamily="34" charset="0"/>
            </a:endParaRPr>
          </a:p>
          <a:p>
            <a:pPr algn="r"/>
            <a:endParaRPr lang="en-GB" dirty="0">
              <a:latin typeface="Tahoma" panose="020B0604030504040204" pitchFamily="34" charset="0"/>
              <a:ea typeface="Tahoma" panose="020B0604030504040204" pitchFamily="34" charset="0"/>
              <a:cs typeface="Tahoma" panose="020B0604030504040204" pitchFamily="34" charset="0"/>
            </a:endParaRPr>
          </a:p>
          <a:p>
            <a:pPr algn="r"/>
            <a:endParaRPr lang="en-GB" dirty="0">
              <a:latin typeface="Tahoma" panose="020B0604030504040204" pitchFamily="34" charset="0"/>
              <a:ea typeface="Tahoma" panose="020B0604030504040204" pitchFamily="34" charset="0"/>
              <a:cs typeface="Tahoma" panose="020B0604030504040204" pitchFamily="34" charset="0"/>
            </a:endParaRPr>
          </a:p>
          <a:p>
            <a:pPr algn="r"/>
            <a:endParaRPr lang="en-GB" dirty="0">
              <a:latin typeface="Tahoma" panose="020B0604030504040204" pitchFamily="34" charset="0"/>
              <a:ea typeface="Tahoma" panose="020B0604030504040204" pitchFamily="34" charset="0"/>
              <a:cs typeface="Tahoma" panose="020B0604030504040204" pitchFamily="34" charset="0"/>
            </a:endParaRPr>
          </a:p>
          <a:p>
            <a:pPr algn="r"/>
            <a:endParaRPr lang="en-GB"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r"/>
            <a:endParaRPr lang="en-GB"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B118F78B-ACD0-44A5-8302-4176AA4E3462}"/>
              </a:ext>
            </a:extLst>
          </p:cNvPr>
          <p:cNvSpPr/>
          <p:nvPr/>
        </p:nvSpPr>
        <p:spPr>
          <a:xfrm>
            <a:off x="5560857" y="1768893"/>
            <a:ext cx="5346556" cy="369332"/>
          </a:xfrm>
          <a:prstGeom prst="rect">
            <a:avLst/>
          </a:prstGeom>
        </p:spPr>
        <p:txBody>
          <a:bodyPr wrap="square">
            <a:spAutoFit/>
          </a:bodyPr>
          <a:lstStyle/>
          <a:p>
            <a:pPr algn="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219A50B7-CD03-4E2C-8C73-11CC469AB89E}"/>
              </a:ext>
            </a:extLst>
          </p:cNvPr>
          <p:cNvSpPr/>
          <p:nvPr/>
        </p:nvSpPr>
        <p:spPr>
          <a:xfrm>
            <a:off x="10123820" y="2659000"/>
            <a:ext cx="5928426" cy="369332"/>
          </a:xfrm>
          <a:prstGeom prst="rect">
            <a:avLst/>
          </a:prstGeom>
        </p:spPr>
        <p:txBody>
          <a:bodyPr wrap="square">
            <a:spAutoFit/>
          </a:bodyPr>
          <a:lstStyle/>
          <a:p>
            <a:pPr algn="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74" name="Rectangle 73">
            <a:extLst>
              <a:ext uri="{FF2B5EF4-FFF2-40B4-BE49-F238E27FC236}">
                <a16:creationId xmlns:a16="http://schemas.microsoft.com/office/drawing/2014/main" id="{BC56CB5F-B9F7-44CD-B330-15738088E20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F044DC01-81DD-4B73-B479-CF427E84F24C}"/>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itle 1">
            <a:extLst>
              <a:ext uri="{FF2B5EF4-FFF2-40B4-BE49-F238E27FC236}">
                <a16:creationId xmlns:a16="http://schemas.microsoft.com/office/drawing/2014/main" id="{86C70094-2E4F-45BB-9717-992A8434732F}"/>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GOAL CONGRUENCE : Leveraging on Interlinkages</a:t>
            </a:r>
            <a:endParaRPr lang="en-SG" altLang="en-US" sz="3400" b="1" dirty="0">
              <a:solidFill>
                <a:srgbClr val="FF0000"/>
              </a:solidFill>
              <a:latin typeface="Tahoma" pitchFamily="34" charset="0"/>
              <a:cs typeface="Tahoma" pitchFamily="34" charset="0"/>
            </a:endParaRPr>
          </a:p>
        </p:txBody>
      </p:sp>
      <p:sp>
        <p:nvSpPr>
          <p:cNvPr id="10" name="Rectangle 9">
            <a:extLst>
              <a:ext uri="{FF2B5EF4-FFF2-40B4-BE49-F238E27FC236}">
                <a16:creationId xmlns:a16="http://schemas.microsoft.com/office/drawing/2014/main" id="{C09D217F-E8C6-482F-91CC-B14AA6AC86E7}"/>
              </a:ext>
            </a:extLst>
          </p:cNvPr>
          <p:cNvSpPr/>
          <p:nvPr/>
        </p:nvSpPr>
        <p:spPr>
          <a:xfrm>
            <a:off x="1594300" y="1962361"/>
            <a:ext cx="6639835" cy="369332"/>
          </a:xfrm>
          <a:prstGeom prst="rect">
            <a:avLst/>
          </a:prstGeom>
        </p:spPr>
        <p:txBody>
          <a:bodyPr wrap="square">
            <a:spAutoFit/>
          </a:bodyPr>
          <a:lstStyle/>
          <a:p>
            <a:pPr algn="r"/>
            <a:r>
              <a:rPr lang="en-GB" b="1" dirty="0">
                <a:solidFill>
                  <a:srgbClr val="000000"/>
                </a:solidFill>
                <a:latin typeface="Tahoma" panose="020B0604030504040204" pitchFamily="34" charset="0"/>
                <a:ea typeface="Tahoma" panose="020B0604030504040204" pitchFamily="34" charset="0"/>
                <a:cs typeface="Tahoma" panose="020B0604030504040204" pitchFamily="34" charset="0"/>
              </a:rPr>
              <a:t>National Social Protection Policy Framework </a:t>
            </a:r>
            <a:r>
              <a:rPr lang="en-GB"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en-GB" dirty="0">
                <a:latin typeface="Tahoma" panose="020B0604030504040204" pitchFamily="34" charset="0"/>
                <a:ea typeface="Tahoma" panose="020B0604030504040204" pitchFamily="34" charset="0"/>
                <a:cs typeface="Tahoma" panose="020B0604030504040204" pitchFamily="34" charset="0"/>
              </a:rPr>
              <a:t>2016-2025)</a:t>
            </a:r>
            <a:endParaRPr lang="en-GB"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a:extLst>
              <a:ext uri="{FF2B5EF4-FFF2-40B4-BE49-F238E27FC236}">
                <a16:creationId xmlns:a16="http://schemas.microsoft.com/office/drawing/2014/main" id="{04F773DC-A8EE-46E9-B021-40EF79414B7E}"/>
              </a:ext>
            </a:extLst>
          </p:cNvPr>
          <p:cNvSpPr/>
          <p:nvPr/>
        </p:nvSpPr>
        <p:spPr>
          <a:xfrm>
            <a:off x="2506610" y="2705166"/>
            <a:ext cx="7219122" cy="646331"/>
          </a:xfrm>
          <a:prstGeom prst="rect">
            <a:avLst/>
          </a:prstGeom>
        </p:spPr>
        <p:txBody>
          <a:bodyPr wrap="square">
            <a:spAutoFit/>
          </a:bodyPr>
          <a:lstStyle/>
          <a:p>
            <a:r>
              <a:rPr lang="en-GB" b="1" dirty="0">
                <a:latin typeface="Tahoma" panose="020B0604030504040204" pitchFamily="34" charset="0"/>
                <a:ea typeface="Tahoma" panose="020B0604030504040204" pitchFamily="34" charset="0"/>
                <a:cs typeface="Tahoma" panose="020B0604030504040204" pitchFamily="34" charset="0"/>
              </a:rPr>
              <a:t>National Strategic Plan for Identification </a:t>
            </a:r>
            <a:r>
              <a:rPr lang="en-GB" dirty="0">
                <a:latin typeface="Tahoma" panose="020B0604030504040204" pitchFamily="34" charset="0"/>
                <a:ea typeface="Tahoma" panose="020B0604030504040204" pitchFamily="34" charset="0"/>
                <a:cs typeface="Tahoma" panose="020B0604030504040204" pitchFamily="34" charset="0"/>
              </a:rPr>
              <a:t>(2017-2026)</a:t>
            </a:r>
          </a:p>
          <a:p>
            <a:r>
              <a:rPr lang="en-GB" dirty="0">
                <a:latin typeface="Tahoma" panose="020B0604030504040204" pitchFamily="34" charset="0"/>
                <a:ea typeface="Tahoma" panose="020B0604030504040204" pitchFamily="34" charset="0"/>
                <a:cs typeface="Tahoma" panose="020B0604030504040204" pitchFamily="34" charset="0"/>
              </a:rPr>
              <a:t>(General Department for Identification, Ministry of Interior)</a:t>
            </a:r>
          </a:p>
        </p:txBody>
      </p:sp>
      <p:sp>
        <p:nvSpPr>
          <p:cNvPr id="12" name="Rectangle 11">
            <a:extLst>
              <a:ext uri="{FF2B5EF4-FFF2-40B4-BE49-F238E27FC236}">
                <a16:creationId xmlns:a16="http://schemas.microsoft.com/office/drawing/2014/main" id="{A21F5EE0-614A-493F-B961-299F0173322F}"/>
              </a:ext>
            </a:extLst>
          </p:cNvPr>
          <p:cNvSpPr/>
          <p:nvPr/>
        </p:nvSpPr>
        <p:spPr>
          <a:xfrm>
            <a:off x="3346276" y="3558635"/>
            <a:ext cx="6096000" cy="646331"/>
          </a:xfrm>
          <a:prstGeom prst="rect">
            <a:avLst/>
          </a:prstGeom>
        </p:spPr>
        <p:txBody>
          <a:bodyPr>
            <a:spAutoFit/>
          </a:bodyPr>
          <a:lstStyle/>
          <a:p>
            <a:r>
              <a:rPr lang="en-GB" b="1" dirty="0">
                <a:latin typeface="Tahoma" panose="020B0604030504040204" pitchFamily="34" charset="0"/>
                <a:ea typeface="Tahoma" panose="020B0604030504040204" pitchFamily="34" charset="0"/>
                <a:cs typeface="Tahoma" panose="020B0604030504040204" pitchFamily="34" charset="0"/>
              </a:rPr>
              <a:t>ICT Master Plan 2020</a:t>
            </a:r>
          </a:p>
          <a:p>
            <a:r>
              <a:rPr lang="en-GB" dirty="0">
                <a:latin typeface="Tahoma" panose="020B0604030504040204" pitchFamily="34" charset="0"/>
                <a:ea typeface="Tahoma" panose="020B0604030504040204" pitchFamily="34" charset="0"/>
                <a:cs typeface="Tahoma" panose="020B0604030504040204" pitchFamily="34" charset="0"/>
              </a:rPr>
              <a:t>(KOICA &amp; Ministry of Post &amp; Telecommunications)</a:t>
            </a:r>
          </a:p>
        </p:txBody>
      </p:sp>
      <p:sp>
        <p:nvSpPr>
          <p:cNvPr id="15" name="Rectangle 14">
            <a:extLst>
              <a:ext uri="{FF2B5EF4-FFF2-40B4-BE49-F238E27FC236}">
                <a16:creationId xmlns:a16="http://schemas.microsoft.com/office/drawing/2014/main" id="{DC0CDBE0-C503-4FEC-A983-662E3563F661}"/>
              </a:ext>
            </a:extLst>
          </p:cNvPr>
          <p:cNvSpPr/>
          <p:nvPr/>
        </p:nvSpPr>
        <p:spPr>
          <a:xfrm>
            <a:off x="4195395" y="4448742"/>
            <a:ext cx="7747867" cy="646331"/>
          </a:xfrm>
          <a:prstGeom prst="rect">
            <a:avLst/>
          </a:prstGeom>
        </p:spPr>
        <p:txBody>
          <a:bodyPr wrap="square">
            <a:spAutoFit/>
          </a:bodyPr>
          <a:lstStyle/>
          <a:p>
            <a:r>
              <a:rPr lang="en-GB" b="1" dirty="0">
                <a:latin typeface="Tahoma" panose="020B0604030504040204" pitchFamily="34" charset="0"/>
                <a:ea typeface="Tahoma" panose="020B0604030504040204" pitchFamily="34" charset="0"/>
                <a:cs typeface="Tahoma" panose="020B0604030504040204" pitchFamily="34" charset="0"/>
              </a:rPr>
              <a:t>Cash Transfer Pilot Program </a:t>
            </a:r>
            <a:r>
              <a:rPr lang="en-GB" dirty="0">
                <a:latin typeface="Tahoma" panose="020B0604030504040204" pitchFamily="34" charset="0"/>
                <a:ea typeface="Tahoma" panose="020B0604030504040204" pitchFamily="34" charset="0"/>
                <a:cs typeface="Tahoma" panose="020B0604030504040204" pitchFamily="34" charset="0"/>
              </a:rPr>
              <a:t>Focused on Maternal and </a:t>
            </a:r>
          </a:p>
          <a:p>
            <a:r>
              <a:rPr lang="en-GB" dirty="0">
                <a:latin typeface="Tahoma" panose="020B0604030504040204" pitchFamily="34" charset="0"/>
                <a:ea typeface="Tahoma" panose="020B0604030504040204" pitchFamily="34" charset="0"/>
                <a:cs typeface="Tahoma" panose="020B0604030504040204" pitchFamily="34" charset="0"/>
              </a:rPr>
              <a:t>Child Health and Nutrition (World Bank, Ministry of Interior, NCDD-S, et.al)</a:t>
            </a:r>
          </a:p>
        </p:txBody>
      </p:sp>
      <p:sp>
        <p:nvSpPr>
          <p:cNvPr id="16" name="Rectangle 15">
            <a:extLst>
              <a:ext uri="{FF2B5EF4-FFF2-40B4-BE49-F238E27FC236}">
                <a16:creationId xmlns:a16="http://schemas.microsoft.com/office/drawing/2014/main" id="{6F231B3B-62FB-4264-9D02-66F189C65B71}"/>
              </a:ext>
            </a:extLst>
          </p:cNvPr>
          <p:cNvSpPr/>
          <p:nvPr/>
        </p:nvSpPr>
        <p:spPr>
          <a:xfrm>
            <a:off x="5186135" y="6023945"/>
            <a:ext cx="6096000" cy="646331"/>
          </a:xfrm>
          <a:prstGeom prst="rect">
            <a:avLst/>
          </a:prstGeom>
        </p:spPr>
        <p:txBody>
          <a:bodyPr>
            <a:spAutoFit/>
          </a:bodyPr>
          <a:lstStyle/>
          <a:p>
            <a:r>
              <a:rPr lang="en-GB" b="1" dirty="0">
                <a:latin typeface="Tahoma" panose="020B0604030504040204" pitchFamily="34" charset="0"/>
                <a:ea typeface="Tahoma" panose="020B0604030504040204" pitchFamily="34" charset="0"/>
                <a:cs typeface="Tahoma" panose="020B0604030504040204" pitchFamily="34" charset="0"/>
              </a:rPr>
              <a:t>Cash for Work Program </a:t>
            </a:r>
            <a:r>
              <a:rPr lang="en-GB" dirty="0">
                <a:latin typeface="Tahoma" panose="020B0604030504040204" pitchFamily="34" charset="0"/>
                <a:ea typeface="Tahoma" panose="020B0604030504040204" pitchFamily="34" charset="0"/>
                <a:cs typeface="Tahoma" panose="020B0604030504040204" pitchFamily="34" charset="0"/>
              </a:rPr>
              <a:t>- EFAP</a:t>
            </a:r>
          </a:p>
          <a:p>
            <a:r>
              <a:rPr lang="en-GB" dirty="0">
                <a:latin typeface="Tahoma" panose="020B0604030504040204" pitchFamily="34" charset="0"/>
                <a:ea typeface="Tahoma" panose="020B0604030504040204" pitchFamily="34" charset="0"/>
                <a:cs typeface="Tahoma" panose="020B0604030504040204" pitchFamily="34" charset="0"/>
              </a:rPr>
              <a:t>(Ministry of Economy &amp; Finance &amp; ADB)</a:t>
            </a:r>
          </a:p>
        </p:txBody>
      </p:sp>
      <p:sp>
        <p:nvSpPr>
          <p:cNvPr id="18" name="Rectangle 17">
            <a:extLst>
              <a:ext uri="{FF2B5EF4-FFF2-40B4-BE49-F238E27FC236}">
                <a16:creationId xmlns:a16="http://schemas.microsoft.com/office/drawing/2014/main" id="{F0175CCA-541C-4CEA-A0D4-6A6FE4DA858D}"/>
              </a:ext>
            </a:extLst>
          </p:cNvPr>
          <p:cNvSpPr/>
          <p:nvPr/>
        </p:nvSpPr>
        <p:spPr>
          <a:xfrm>
            <a:off x="5235104" y="5232733"/>
            <a:ext cx="6096000" cy="646331"/>
          </a:xfrm>
          <a:prstGeom prst="rect">
            <a:avLst/>
          </a:prstGeom>
        </p:spPr>
        <p:txBody>
          <a:bodyPr>
            <a:spAutoFit/>
          </a:bodyPr>
          <a:lstStyle/>
          <a:p>
            <a:r>
              <a:rPr lang="en-GB" b="1" dirty="0">
                <a:latin typeface="Tahoma" panose="020B0604030504040204" pitchFamily="34" charset="0"/>
                <a:ea typeface="Tahoma" panose="020B0604030504040204" pitchFamily="34" charset="0"/>
                <a:cs typeface="Tahoma" panose="020B0604030504040204" pitchFamily="34" charset="0"/>
              </a:rPr>
              <a:t>Identification of Poor Households </a:t>
            </a:r>
            <a:r>
              <a:rPr lang="en-GB" dirty="0">
                <a:latin typeface="Tahoma" panose="020B0604030504040204" pitchFamily="34" charset="0"/>
                <a:ea typeface="Tahoma" panose="020B0604030504040204" pitchFamily="34" charset="0"/>
                <a:cs typeface="Tahoma" panose="020B0604030504040204" pitchFamily="34" charset="0"/>
              </a:rPr>
              <a:t>(</a:t>
            </a:r>
            <a:r>
              <a:rPr lang="en-GB" dirty="0" err="1">
                <a:latin typeface="Tahoma" panose="020B0604030504040204" pitchFamily="34" charset="0"/>
                <a:ea typeface="Tahoma" panose="020B0604030504040204" pitchFamily="34" charset="0"/>
                <a:cs typeface="Tahoma" panose="020B0604030504040204" pitchFamily="34" charset="0"/>
              </a:rPr>
              <a:t>IDPoor</a:t>
            </a:r>
            <a:r>
              <a:rPr lang="en-GB" dirty="0">
                <a:latin typeface="Tahoma" panose="020B0604030504040204" pitchFamily="34" charset="0"/>
                <a:ea typeface="Tahoma" panose="020B0604030504040204" pitchFamily="34" charset="0"/>
                <a:cs typeface="Tahoma" panose="020B0604030504040204" pitchFamily="34" charset="0"/>
              </a:rPr>
              <a:t>) </a:t>
            </a:r>
          </a:p>
          <a:p>
            <a:r>
              <a:rPr lang="en-GB" dirty="0">
                <a:latin typeface="Tahoma" panose="020B0604030504040204" pitchFamily="34" charset="0"/>
                <a:ea typeface="Tahoma" panose="020B0604030504040204" pitchFamily="34" charset="0"/>
                <a:cs typeface="Tahoma" panose="020B0604030504040204" pitchFamily="34" charset="0"/>
              </a:rPr>
              <a:t>(Ministry of Planning, WFP, GIZ)</a:t>
            </a:r>
          </a:p>
        </p:txBody>
      </p:sp>
    </p:spTree>
    <p:extLst>
      <p:ext uri="{BB962C8B-B14F-4D97-AF65-F5344CB8AC3E}">
        <p14:creationId xmlns:p14="http://schemas.microsoft.com/office/powerpoint/2010/main" val="39247560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BF4D84-C21C-48E8-9B30-70B563CE9EAE}"/>
              </a:ext>
            </a:extLst>
          </p:cNvPr>
          <p:cNvPicPr>
            <a:picLocks noChangeAspect="1"/>
          </p:cNvPicPr>
          <p:nvPr/>
        </p:nvPicPr>
        <p:blipFill rotWithShape="1">
          <a:blip r:embed="rId2"/>
          <a:srcRect r="3392"/>
          <a:stretch/>
        </p:blipFill>
        <p:spPr>
          <a:xfrm flipV="1">
            <a:off x="7134471" y="1581837"/>
            <a:ext cx="5057529" cy="5106042"/>
          </a:xfrm>
          <a:prstGeom prst="rect">
            <a:avLst/>
          </a:prstGeom>
        </p:spPr>
      </p:pic>
      <p:sp>
        <p:nvSpPr>
          <p:cNvPr id="4" name="Rectangle 3">
            <a:extLst>
              <a:ext uri="{FF2B5EF4-FFF2-40B4-BE49-F238E27FC236}">
                <a16:creationId xmlns:a16="http://schemas.microsoft.com/office/drawing/2014/main" id="{112F22AA-577D-4D43-AF19-35C65A2C148D}"/>
              </a:ext>
            </a:extLst>
          </p:cNvPr>
          <p:cNvSpPr/>
          <p:nvPr/>
        </p:nvSpPr>
        <p:spPr>
          <a:xfrm>
            <a:off x="6031281" y="1412823"/>
            <a:ext cx="8185079" cy="3139321"/>
          </a:xfrm>
          <a:prstGeom prst="rect">
            <a:avLst/>
          </a:prstGeom>
        </p:spPr>
        <p:txBody>
          <a:bodyPr wrap="square">
            <a:spAutoFit/>
          </a:bodyPr>
          <a:lstStyle/>
          <a:p>
            <a:pPr algn="r"/>
            <a:endParaRPr lang="en-GB"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r"/>
            <a:endParaRPr lang="en-GB"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r"/>
            <a:endParaRPr lang="en-GB"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r"/>
            <a:endParaRPr lang="en-GB" dirty="0">
              <a:latin typeface="Tahoma" panose="020B0604030504040204" pitchFamily="34" charset="0"/>
              <a:ea typeface="Tahoma" panose="020B0604030504040204" pitchFamily="34" charset="0"/>
              <a:cs typeface="Tahoma" panose="020B0604030504040204" pitchFamily="34" charset="0"/>
            </a:endParaRPr>
          </a:p>
          <a:p>
            <a:pPr algn="r"/>
            <a:endParaRPr lang="en-GB" dirty="0">
              <a:latin typeface="Tahoma" panose="020B0604030504040204" pitchFamily="34" charset="0"/>
              <a:ea typeface="Tahoma" panose="020B0604030504040204" pitchFamily="34" charset="0"/>
              <a:cs typeface="Tahoma" panose="020B0604030504040204" pitchFamily="34" charset="0"/>
            </a:endParaRPr>
          </a:p>
          <a:p>
            <a:pPr algn="r"/>
            <a:endParaRPr lang="en-GB" dirty="0">
              <a:latin typeface="Tahoma" panose="020B0604030504040204" pitchFamily="34" charset="0"/>
              <a:ea typeface="Tahoma" panose="020B0604030504040204" pitchFamily="34" charset="0"/>
              <a:cs typeface="Tahoma" panose="020B0604030504040204" pitchFamily="34" charset="0"/>
            </a:endParaRPr>
          </a:p>
          <a:p>
            <a:pPr algn="r"/>
            <a:endParaRPr lang="en-GB" dirty="0">
              <a:latin typeface="Tahoma" panose="020B0604030504040204" pitchFamily="34" charset="0"/>
              <a:ea typeface="Tahoma" panose="020B0604030504040204" pitchFamily="34" charset="0"/>
              <a:cs typeface="Tahoma" panose="020B0604030504040204" pitchFamily="34" charset="0"/>
            </a:endParaRPr>
          </a:p>
          <a:p>
            <a:pPr algn="r"/>
            <a:endParaRPr lang="en-GB" dirty="0">
              <a:latin typeface="Tahoma" panose="020B0604030504040204" pitchFamily="34" charset="0"/>
              <a:ea typeface="Tahoma" panose="020B0604030504040204" pitchFamily="34" charset="0"/>
              <a:cs typeface="Tahoma" panose="020B0604030504040204" pitchFamily="34" charset="0"/>
            </a:endParaRPr>
          </a:p>
          <a:p>
            <a:pPr algn="r"/>
            <a:endParaRPr lang="en-GB"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r"/>
            <a:endParaRPr lang="en-GB"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gn="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B118F78B-ACD0-44A5-8302-4176AA4E3462}"/>
              </a:ext>
            </a:extLst>
          </p:cNvPr>
          <p:cNvSpPr/>
          <p:nvPr/>
        </p:nvSpPr>
        <p:spPr>
          <a:xfrm>
            <a:off x="5560857" y="1768893"/>
            <a:ext cx="5346556" cy="369332"/>
          </a:xfrm>
          <a:prstGeom prst="rect">
            <a:avLst/>
          </a:prstGeom>
        </p:spPr>
        <p:txBody>
          <a:bodyPr wrap="square">
            <a:spAutoFit/>
          </a:bodyPr>
          <a:lstStyle/>
          <a:p>
            <a:pPr algn="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219A50B7-CD03-4E2C-8C73-11CC469AB89E}"/>
              </a:ext>
            </a:extLst>
          </p:cNvPr>
          <p:cNvSpPr/>
          <p:nvPr/>
        </p:nvSpPr>
        <p:spPr>
          <a:xfrm>
            <a:off x="10123820" y="2659000"/>
            <a:ext cx="5928426" cy="369332"/>
          </a:xfrm>
          <a:prstGeom prst="rect">
            <a:avLst/>
          </a:prstGeom>
        </p:spPr>
        <p:txBody>
          <a:bodyPr wrap="square">
            <a:spAutoFit/>
          </a:bodyPr>
          <a:lstStyle/>
          <a:p>
            <a:pPr algn="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74" name="Rectangle 73">
            <a:extLst>
              <a:ext uri="{FF2B5EF4-FFF2-40B4-BE49-F238E27FC236}">
                <a16:creationId xmlns:a16="http://schemas.microsoft.com/office/drawing/2014/main" id="{BC56CB5F-B9F7-44CD-B330-15738088E20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F044DC01-81DD-4B73-B479-CF427E84F24C}"/>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itle 1">
            <a:extLst>
              <a:ext uri="{FF2B5EF4-FFF2-40B4-BE49-F238E27FC236}">
                <a16:creationId xmlns:a16="http://schemas.microsoft.com/office/drawing/2014/main" id="{86C70094-2E4F-45BB-9717-992A8434732F}"/>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GOAL CONGRUENCE : Leveraging on Interlinkages</a:t>
            </a:r>
            <a:endParaRPr lang="en-SG" altLang="en-US" sz="3400" b="1" dirty="0">
              <a:solidFill>
                <a:srgbClr val="FF0000"/>
              </a:solidFill>
              <a:latin typeface="Tahoma" pitchFamily="34" charset="0"/>
              <a:cs typeface="Tahoma" pitchFamily="34" charset="0"/>
            </a:endParaRPr>
          </a:p>
        </p:txBody>
      </p:sp>
      <p:sp>
        <p:nvSpPr>
          <p:cNvPr id="2" name="Rectangle 1">
            <a:extLst>
              <a:ext uri="{FF2B5EF4-FFF2-40B4-BE49-F238E27FC236}">
                <a16:creationId xmlns:a16="http://schemas.microsoft.com/office/drawing/2014/main" id="{FB10C9F7-5953-41B9-ACCD-71211DED10C2}"/>
              </a:ext>
            </a:extLst>
          </p:cNvPr>
          <p:cNvSpPr/>
          <p:nvPr/>
        </p:nvSpPr>
        <p:spPr>
          <a:xfrm>
            <a:off x="1640958" y="1606359"/>
            <a:ext cx="8910084" cy="646331"/>
          </a:xfrm>
          <a:prstGeom prst="rect">
            <a:avLst/>
          </a:prstGeom>
        </p:spPr>
        <p:txBody>
          <a:bodyPr wrap="square">
            <a:spAutoFit/>
          </a:bodyPr>
          <a:lstStyle/>
          <a:p>
            <a:pPr algn="r"/>
            <a:r>
              <a:rPr lang="en-GB" b="1" dirty="0">
                <a:latin typeface="Tahoma" panose="020B0604030504040204" pitchFamily="34" charset="0"/>
                <a:ea typeface="Tahoma" panose="020B0604030504040204" pitchFamily="34" charset="0"/>
                <a:cs typeface="Tahoma" panose="020B0604030504040204" pitchFamily="34" charset="0"/>
              </a:rPr>
              <a:t>Cash scholarships for school students</a:t>
            </a:r>
          </a:p>
          <a:p>
            <a:pPr algn="r"/>
            <a:r>
              <a:rPr lang="en-GB" dirty="0">
                <a:latin typeface="Tahoma" panose="020B0604030504040204" pitchFamily="34" charset="0"/>
                <a:ea typeface="Tahoma" panose="020B0604030504040204" pitchFamily="34" charset="0"/>
                <a:cs typeface="Tahoma" panose="020B0604030504040204" pitchFamily="34" charset="0"/>
              </a:rPr>
              <a:t>Ministry of Education, Youth and Sports (</a:t>
            </a:r>
            <a:r>
              <a:rPr lang="en-GB" dirty="0" err="1">
                <a:latin typeface="Tahoma" panose="020B0604030504040204" pitchFamily="34" charset="0"/>
                <a:ea typeface="Tahoma" panose="020B0604030504040204" pitchFamily="34" charset="0"/>
                <a:cs typeface="Tahoma" panose="020B0604030504040204" pitchFamily="34" charset="0"/>
              </a:rPr>
              <a:t>MoEYS</a:t>
            </a:r>
            <a:r>
              <a:rPr lang="en-GB" dirty="0">
                <a:latin typeface="Tahoma" panose="020B0604030504040204" pitchFamily="34" charset="0"/>
                <a:ea typeface="Tahoma" panose="020B0604030504040204" pitchFamily="34" charset="0"/>
                <a:cs typeface="Tahoma" panose="020B0604030504040204" pitchFamily="34" charset="0"/>
              </a:rPr>
              <a:t>) and the UN World Food Programme</a:t>
            </a:r>
          </a:p>
        </p:txBody>
      </p:sp>
      <p:sp>
        <p:nvSpPr>
          <p:cNvPr id="6" name="Rectangle 5">
            <a:extLst>
              <a:ext uri="{FF2B5EF4-FFF2-40B4-BE49-F238E27FC236}">
                <a16:creationId xmlns:a16="http://schemas.microsoft.com/office/drawing/2014/main" id="{BDE28842-58D1-413E-B58D-0E2109ACB453}"/>
              </a:ext>
            </a:extLst>
          </p:cNvPr>
          <p:cNvSpPr/>
          <p:nvPr/>
        </p:nvSpPr>
        <p:spPr>
          <a:xfrm>
            <a:off x="1612640" y="4220669"/>
            <a:ext cx="6462025" cy="646331"/>
          </a:xfrm>
          <a:prstGeom prst="rect">
            <a:avLst/>
          </a:prstGeom>
        </p:spPr>
        <p:txBody>
          <a:bodyPr wrap="none">
            <a:spAutoFit/>
          </a:bodyPr>
          <a:lstStyle/>
          <a:p>
            <a:r>
              <a:rPr lang="en-GB" b="1" dirty="0">
                <a:latin typeface="Tahoma" panose="020B0604030504040204" pitchFamily="34" charset="0"/>
                <a:ea typeface="Tahoma" panose="020B0604030504040204" pitchFamily="34" charset="0"/>
                <a:cs typeface="Tahoma" panose="020B0604030504040204" pitchFamily="34" charset="0"/>
              </a:rPr>
              <a:t>EDF Scholarship (Material, Student Uniform and Cash)</a:t>
            </a:r>
          </a:p>
          <a:p>
            <a:pPr algn="r"/>
            <a:r>
              <a:rPr lang="en-GB" dirty="0">
                <a:latin typeface="Tahoma" panose="020B0604030504040204" pitchFamily="34" charset="0"/>
                <a:ea typeface="Tahoma" panose="020B0604030504040204" pitchFamily="34" charset="0"/>
                <a:cs typeface="Tahoma" panose="020B0604030504040204" pitchFamily="34" charset="0"/>
              </a:rPr>
              <a:t>EDF-Japan [</a:t>
            </a:r>
            <a:r>
              <a:rPr lang="en-GB" dirty="0" err="1">
                <a:latin typeface="Tahoma" panose="020B0604030504040204" pitchFamily="34" charset="0"/>
                <a:ea typeface="Tahoma" panose="020B0604030504040204" pitchFamily="34" charset="0"/>
                <a:cs typeface="Tahoma" panose="020B0604030504040204" pitchFamily="34" charset="0"/>
              </a:rPr>
              <a:t>Minsai</a:t>
            </a:r>
            <a:r>
              <a:rPr lang="en-GB" dirty="0">
                <a:latin typeface="Tahoma" panose="020B0604030504040204" pitchFamily="34" charset="0"/>
                <a:ea typeface="Tahoma" panose="020B0604030504040204" pitchFamily="34" charset="0"/>
                <a:cs typeface="Tahoma" panose="020B0604030504040204" pitchFamily="34" charset="0"/>
              </a:rPr>
              <a:t> </a:t>
            </a:r>
            <a:r>
              <a:rPr lang="en-GB" dirty="0" err="1">
                <a:latin typeface="Tahoma" panose="020B0604030504040204" pitchFamily="34" charset="0"/>
                <a:ea typeface="Tahoma" panose="020B0604030504040204" pitchFamily="34" charset="0"/>
                <a:cs typeface="Tahoma" panose="020B0604030504040204" pitchFamily="34" charset="0"/>
              </a:rPr>
              <a:t>Center</a:t>
            </a:r>
            <a:r>
              <a:rPr lang="en-GB" dirty="0">
                <a:latin typeface="Tahoma" panose="020B0604030504040204" pitchFamily="34" charset="0"/>
                <a:ea typeface="Tahoma" panose="020B0604030504040204" pitchFamily="34" charset="0"/>
                <a:cs typeface="Tahoma" panose="020B0604030504040204" pitchFamily="34" charset="0"/>
              </a:rPr>
              <a:t> Japan]</a:t>
            </a:r>
          </a:p>
        </p:txBody>
      </p:sp>
      <p:sp>
        <p:nvSpPr>
          <p:cNvPr id="9" name="Rectangle 8">
            <a:extLst>
              <a:ext uri="{FF2B5EF4-FFF2-40B4-BE49-F238E27FC236}">
                <a16:creationId xmlns:a16="http://schemas.microsoft.com/office/drawing/2014/main" id="{064F569F-D476-44C9-BB16-86262B7084DE}"/>
              </a:ext>
            </a:extLst>
          </p:cNvPr>
          <p:cNvSpPr/>
          <p:nvPr/>
        </p:nvSpPr>
        <p:spPr>
          <a:xfrm>
            <a:off x="2748069" y="3410976"/>
            <a:ext cx="6096000" cy="646331"/>
          </a:xfrm>
          <a:prstGeom prst="rect">
            <a:avLst/>
          </a:prstGeom>
        </p:spPr>
        <p:txBody>
          <a:bodyPr>
            <a:spAutoFit/>
          </a:bodyPr>
          <a:lstStyle/>
          <a:p>
            <a:pPr algn="r"/>
            <a:r>
              <a:rPr lang="en-GB" b="1" dirty="0">
                <a:latin typeface="Tahoma" panose="020B0604030504040204" pitchFamily="34" charset="0"/>
                <a:ea typeface="Tahoma" panose="020B0604030504040204" pitchFamily="34" charset="0"/>
                <a:cs typeface="Tahoma" panose="020B0604030504040204" pitchFamily="34" charset="0"/>
              </a:rPr>
              <a:t>‘Out-of-School’ </a:t>
            </a:r>
            <a:r>
              <a:rPr lang="en-GB" b="1" dirty="0" err="1">
                <a:latin typeface="Tahoma" panose="020B0604030504040204" pitchFamily="34" charset="0"/>
                <a:ea typeface="Tahoma" panose="020B0604030504040204" pitchFamily="34" charset="0"/>
                <a:cs typeface="Tahoma" panose="020B0604030504040204" pitchFamily="34" charset="0"/>
              </a:rPr>
              <a:t>Cchildren</a:t>
            </a:r>
            <a:r>
              <a:rPr lang="en-GB" b="1" dirty="0">
                <a:latin typeface="Tahoma" panose="020B0604030504040204" pitchFamily="34" charset="0"/>
                <a:ea typeface="Tahoma" panose="020B0604030504040204" pitchFamily="34" charset="0"/>
                <a:cs typeface="Tahoma" panose="020B0604030504040204" pitchFamily="34" charset="0"/>
              </a:rPr>
              <a:t> initiative</a:t>
            </a:r>
          </a:p>
          <a:p>
            <a:pPr algn="r"/>
            <a:r>
              <a:rPr lang="en-GB" dirty="0"/>
              <a:t>MOEYS and UNICEF</a:t>
            </a:r>
          </a:p>
        </p:txBody>
      </p:sp>
      <p:sp>
        <p:nvSpPr>
          <p:cNvPr id="12" name="Rectangle 11">
            <a:extLst>
              <a:ext uri="{FF2B5EF4-FFF2-40B4-BE49-F238E27FC236}">
                <a16:creationId xmlns:a16="http://schemas.microsoft.com/office/drawing/2014/main" id="{3B02DF2F-4C7B-469D-95E3-2B1992842746}"/>
              </a:ext>
            </a:extLst>
          </p:cNvPr>
          <p:cNvSpPr/>
          <p:nvPr/>
        </p:nvSpPr>
        <p:spPr>
          <a:xfrm>
            <a:off x="3656023" y="2462880"/>
            <a:ext cx="6096000" cy="646331"/>
          </a:xfrm>
          <a:prstGeom prst="rect">
            <a:avLst/>
          </a:prstGeom>
        </p:spPr>
        <p:txBody>
          <a:bodyPr>
            <a:spAutoFit/>
          </a:bodyPr>
          <a:lstStyle/>
          <a:p>
            <a:pPr algn="r"/>
            <a:r>
              <a:rPr lang="en-GB" b="1" dirty="0">
                <a:solidFill>
                  <a:srgbClr val="333333"/>
                </a:solidFill>
                <a:latin typeface="Tahoma" panose="020B0604030504040204" pitchFamily="34" charset="0"/>
                <a:ea typeface="Tahoma" panose="020B0604030504040204" pitchFamily="34" charset="0"/>
                <a:cs typeface="Tahoma" panose="020B0604030504040204" pitchFamily="34" charset="0"/>
              </a:rPr>
              <a:t>Health Equity Fund schemes</a:t>
            </a:r>
          </a:p>
          <a:p>
            <a:pPr algn="r"/>
            <a:r>
              <a:rPr lang="en-GB" dirty="0">
                <a:solidFill>
                  <a:srgbClr val="333333"/>
                </a:solidFill>
                <a:latin typeface="Tahoma" panose="020B0604030504040204" pitchFamily="34" charset="0"/>
                <a:ea typeface="Tahoma" panose="020B0604030504040204" pitchFamily="34" charset="0"/>
                <a:cs typeface="Tahoma" panose="020B0604030504040204" pitchFamily="34" charset="0"/>
              </a:rPr>
              <a:t>Several Multilateral Agencies</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6C6A954C-6DE2-427F-A845-F9F3299014D5}"/>
              </a:ext>
            </a:extLst>
          </p:cNvPr>
          <p:cNvSpPr/>
          <p:nvPr/>
        </p:nvSpPr>
        <p:spPr>
          <a:xfrm>
            <a:off x="1038471" y="5024169"/>
            <a:ext cx="6096000" cy="646331"/>
          </a:xfrm>
          <a:prstGeom prst="rect">
            <a:avLst/>
          </a:prstGeom>
        </p:spPr>
        <p:txBody>
          <a:bodyPr>
            <a:spAutoFit/>
          </a:bodyPr>
          <a:lstStyle/>
          <a:p>
            <a:pPr algn="r"/>
            <a:r>
              <a:rPr lang="en-GB" dirty="0">
                <a:latin typeface="Tahoma" panose="020B0604030504040204" pitchFamily="34" charset="0"/>
                <a:ea typeface="Tahoma" panose="020B0604030504040204" pitchFamily="34" charset="0"/>
                <a:cs typeface="Tahoma" panose="020B0604030504040204" pitchFamily="34" charset="0"/>
              </a:rPr>
              <a:t>Various Projects</a:t>
            </a:r>
          </a:p>
          <a:p>
            <a:pPr algn="r"/>
            <a:r>
              <a:rPr lang="en-GB" b="1" dirty="0">
                <a:latin typeface="Tahoma" panose="020B0604030504040204" pitchFamily="34" charset="0"/>
                <a:ea typeface="Tahoma" panose="020B0604030504040204" pitchFamily="34" charset="0"/>
                <a:cs typeface="Tahoma" panose="020B0604030504040204" pitchFamily="34" charset="0"/>
              </a:rPr>
              <a:t>Japan Fund for Poverty Reduction</a:t>
            </a:r>
          </a:p>
        </p:txBody>
      </p:sp>
      <p:sp>
        <p:nvSpPr>
          <p:cNvPr id="7" name="Rectangle 6">
            <a:extLst>
              <a:ext uri="{FF2B5EF4-FFF2-40B4-BE49-F238E27FC236}">
                <a16:creationId xmlns:a16="http://schemas.microsoft.com/office/drawing/2014/main" id="{39DB76A5-A3EB-47A2-A28A-D47608C546DC}"/>
              </a:ext>
            </a:extLst>
          </p:cNvPr>
          <p:cNvSpPr/>
          <p:nvPr/>
        </p:nvSpPr>
        <p:spPr>
          <a:xfrm>
            <a:off x="3469685" y="5823478"/>
            <a:ext cx="3664786" cy="646331"/>
          </a:xfrm>
          <a:prstGeom prst="rect">
            <a:avLst/>
          </a:prstGeom>
        </p:spPr>
        <p:txBody>
          <a:bodyPr wrap="none">
            <a:spAutoFit/>
          </a:bodyPr>
          <a:lstStyle/>
          <a:p>
            <a:pPr algn="r"/>
            <a:r>
              <a:rPr lang="en-GB" b="1" dirty="0">
                <a:latin typeface="Tahoma" panose="020B0604030504040204" pitchFamily="34" charset="0"/>
                <a:ea typeface="Tahoma" panose="020B0604030504040204" pitchFamily="34" charset="0"/>
                <a:cs typeface="Tahoma" panose="020B0604030504040204" pitchFamily="34" charset="0"/>
              </a:rPr>
              <a:t>Various Multilateral Agencies</a:t>
            </a:r>
          </a:p>
          <a:p>
            <a:pPr algn="r"/>
            <a:r>
              <a:rPr lang="en-GB" dirty="0">
                <a:latin typeface="Tahoma" panose="020B0604030504040204" pitchFamily="34" charset="0"/>
                <a:ea typeface="Tahoma" panose="020B0604030504040204" pitchFamily="34" charset="0"/>
                <a:cs typeface="Tahoma" panose="020B0604030504040204" pitchFamily="34" charset="0"/>
              </a:rPr>
              <a:t>[ODA : $ 263 </a:t>
            </a:r>
            <a:r>
              <a:rPr lang="en-GB" dirty="0" err="1">
                <a:latin typeface="Tahoma" panose="020B0604030504040204" pitchFamily="34" charset="0"/>
                <a:ea typeface="Tahoma" panose="020B0604030504040204" pitchFamily="34" charset="0"/>
                <a:cs typeface="Tahoma" panose="020B0604030504040204" pitchFamily="34" charset="0"/>
              </a:rPr>
              <a:t>mn</a:t>
            </a:r>
            <a:r>
              <a:rPr lang="en-GB" dirty="0">
                <a:latin typeface="Tahoma" panose="020B0604030504040204" pitchFamily="34" charset="0"/>
                <a:ea typeface="Tahoma" panose="020B0604030504040204" pitchFamily="34" charset="0"/>
                <a:cs typeface="Tahoma" panose="020B0604030504040204" pitchFamily="34" charset="0"/>
              </a:rPr>
              <a:t> out of $756 </a:t>
            </a:r>
            <a:r>
              <a:rPr lang="en-GB" dirty="0" err="1">
                <a:latin typeface="Tahoma" panose="020B0604030504040204" pitchFamily="34" charset="0"/>
                <a:ea typeface="Tahoma" panose="020B0604030504040204" pitchFamily="34" charset="0"/>
                <a:cs typeface="Tahoma" panose="020B0604030504040204" pitchFamily="34" charset="0"/>
              </a:rPr>
              <a:t>mn</a:t>
            </a:r>
            <a:r>
              <a:rPr lang="en-GB"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5424957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8">
            <a:extLst>
              <a:ext uri="{FF2B5EF4-FFF2-40B4-BE49-F238E27FC236}">
                <a16:creationId xmlns:a16="http://schemas.microsoft.com/office/drawing/2014/main" id="{F810FB63-49AA-42BB-97E1-13E2A76EF6FF}"/>
              </a:ext>
            </a:extLst>
          </p:cNvPr>
          <p:cNvSpPr/>
          <p:nvPr/>
        </p:nvSpPr>
        <p:spPr>
          <a:xfrm>
            <a:off x="678207" y="3242325"/>
            <a:ext cx="2121408" cy="108048"/>
          </a:xfrm>
          <a:prstGeom prst="roundRect">
            <a:avLst/>
          </a:prstGeom>
          <a:solidFill>
            <a:srgbClr val="008000"/>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3" name="Rounded Rectangle 29">
            <a:extLst>
              <a:ext uri="{FF2B5EF4-FFF2-40B4-BE49-F238E27FC236}">
                <a16:creationId xmlns:a16="http://schemas.microsoft.com/office/drawing/2014/main" id="{8A125860-A564-4D10-8FAC-69E44DC39604}"/>
              </a:ext>
            </a:extLst>
          </p:cNvPr>
          <p:cNvSpPr/>
          <p:nvPr/>
        </p:nvSpPr>
        <p:spPr>
          <a:xfrm>
            <a:off x="2902745" y="3242325"/>
            <a:ext cx="2121408" cy="108048"/>
          </a:xfrm>
          <a:prstGeom prst="roundRect">
            <a:avLst/>
          </a:prstGeom>
          <a:solidFill>
            <a:srgbClr val="00B050"/>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4" name="Rounded Rectangle 30">
            <a:extLst>
              <a:ext uri="{FF2B5EF4-FFF2-40B4-BE49-F238E27FC236}">
                <a16:creationId xmlns:a16="http://schemas.microsoft.com/office/drawing/2014/main" id="{A2181770-0C81-4423-9FEE-E96704F24870}"/>
              </a:ext>
            </a:extLst>
          </p:cNvPr>
          <p:cNvSpPr/>
          <p:nvPr/>
        </p:nvSpPr>
        <p:spPr>
          <a:xfrm>
            <a:off x="5151875" y="3242325"/>
            <a:ext cx="2121408" cy="108048"/>
          </a:xfrm>
          <a:prstGeom prst="roundRect">
            <a:avLst/>
          </a:prstGeom>
          <a:solidFill>
            <a:srgbClr val="92D050"/>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le 31">
            <a:extLst>
              <a:ext uri="{FF2B5EF4-FFF2-40B4-BE49-F238E27FC236}">
                <a16:creationId xmlns:a16="http://schemas.microsoft.com/office/drawing/2014/main" id="{63E5F5D8-09D8-4EEB-BBF5-E4006A24E31B}"/>
              </a:ext>
            </a:extLst>
          </p:cNvPr>
          <p:cNvSpPr/>
          <p:nvPr/>
        </p:nvSpPr>
        <p:spPr>
          <a:xfrm>
            <a:off x="7367416" y="3242325"/>
            <a:ext cx="2121408" cy="108048"/>
          </a:xfrm>
          <a:prstGeom prst="roundRect">
            <a:avLst/>
          </a:prstGeom>
          <a:solidFill>
            <a:srgbClr val="94EE32"/>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6" name="Rounded Rectangle 32">
            <a:extLst>
              <a:ext uri="{FF2B5EF4-FFF2-40B4-BE49-F238E27FC236}">
                <a16:creationId xmlns:a16="http://schemas.microsoft.com/office/drawing/2014/main" id="{C9AA49A7-82A5-49F7-BC62-76FBD54D2E7F}"/>
              </a:ext>
            </a:extLst>
          </p:cNvPr>
          <p:cNvSpPr/>
          <p:nvPr/>
        </p:nvSpPr>
        <p:spPr>
          <a:xfrm>
            <a:off x="9582957" y="3243925"/>
            <a:ext cx="2103120" cy="108048"/>
          </a:xfrm>
          <a:prstGeom prst="roundRect">
            <a:avLst/>
          </a:prstGeom>
          <a:solidFill>
            <a:srgbClr val="003300"/>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600">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B182780D-DB30-4028-955E-19719320DB3E}"/>
              </a:ext>
            </a:extLst>
          </p:cNvPr>
          <p:cNvSpPr txBox="1"/>
          <p:nvPr/>
        </p:nvSpPr>
        <p:spPr>
          <a:xfrm>
            <a:off x="678207" y="2541101"/>
            <a:ext cx="1518893" cy="1756265"/>
          </a:xfrm>
          <a:prstGeom prst="rect">
            <a:avLst/>
          </a:prstGeom>
          <a:noFill/>
        </p:spPr>
        <p:txBody>
          <a:bodyPr wrap="square" lIns="0" tIns="0" rIns="91420" bIns="0" rtlCol="0">
            <a:noAutofit/>
          </a:bodyPr>
          <a:lstStyle/>
          <a:p>
            <a:r>
              <a:rPr lang="en-US" sz="4800" b="1" dirty="0">
                <a:ln w="0"/>
                <a:solidFill>
                  <a:srgbClr val="00800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01</a:t>
            </a:r>
            <a:r>
              <a:rPr lang="en-US" sz="4800" b="1" dirty="0">
                <a:ln w="0"/>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 </a:t>
            </a:r>
            <a:endParaRPr lang="id-ID" sz="4800" b="1" dirty="0">
              <a:latin typeface="Roboto Black" panose="02000000000000000000" pitchFamily="2" charset="0"/>
              <a:ea typeface="Roboto Black" panose="02000000000000000000" pitchFamily="2" charset="0"/>
              <a:cs typeface="Roboto Black" panose="02000000000000000000" pitchFamily="2" charset="0"/>
            </a:endParaRPr>
          </a:p>
          <a:p>
            <a:endParaRPr lang="en-US" sz="1400" b="1" dirty="0">
              <a:latin typeface="Roboto Black" panose="02000000000000000000" pitchFamily="2" charset="0"/>
              <a:ea typeface="Roboto Black" panose="02000000000000000000" pitchFamily="2" charset="0"/>
              <a:cs typeface="Roboto Black" panose="02000000000000000000" pitchFamily="2" charset="0"/>
            </a:endParaRPr>
          </a:p>
        </p:txBody>
      </p:sp>
      <p:sp>
        <p:nvSpPr>
          <p:cNvPr id="8" name="TextBox 7">
            <a:extLst>
              <a:ext uri="{FF2B5EF4-FFF2-40B4-BE49-F238E27FC236}">
                <a16:creationId xmlns:a16="http://schemas.microsoft.com/office/drawing/2014/main" id="{419BC04D-9063-4B1B-BCB3-B7BE7BCFF400}"/>
              </a:ext>
            </a:extLst>
          </p:cNvPr>
          <p:cNvSpPr txBox="1"/>
          <p:nvPr/>
        </p:nvSpPr>
        <p:spPr>
          <a:xfrm>
            <a:off x="2902745" y="2541101"/>
            <a:ext cx="1645662" cy="1756265"/>
          </a:xfrm>
          <a:prstGeom prst="rect">
            <a:avLst/>
          </a:prstGeom>
          <a:noFill/>
        </p:spPr>
        <p:txBody>
          <a:bodyPr wrap="square" lIns="0" tIns="0" rIns="91420" bIns="0" rtlCol="0">
            <a:noAutofit/>
          </a:bodyPr>
          <a:lstStyle/>
          <a:p>
            <a:r>
              <a:rPr lang="en-US" sz="4800" b="1" dirty="0">
                <a:ln w="0"/>
                <a:solidFill>
                  <a:srgbClr val="00B05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02</a:t>
            </a:r>
            <a:endParaRPr lang="en-US" sz="4800" b="1" dirty="0">
              <a:solidFill>
                <a:srgbClr val="00B050"/>
              </a:solidFill>
              <a:latin typeface="Roboto Black" panose="02000000000000000000" pitchFamily="2" charset="0"/>
              <a:ea typeface="Roboto Black" panose="02000000000000000000" pitchFamily="2" charset="0"/>
              <a:cs typeface="Roboto Black" panose="02000000000000000000" pitchFamily="2" charset="0"/>
            </a:endParaRPr>
          </a:p>
          <a:p>
            <a:endParaRPr lang="en-US" sz="1400" b="1" dirty="0">
              <a:solidFill>
                <a:srgbClr val="00B050"/>
              </a:solidFill>
              <a:latin typeface="Roboto Black" panose="02000000000000000000" pitchFamily="2" charset="0"/>
              <a:ea typeface="Roboto Black" panose="02000000000000000000" pitchFamily="2" charset="0"/>
              <a:cs typeface="Roboto Black" panose="02000000000000000000" pitchFamily="2" charset="0"/>
            </a:endParaRPr>
          </a:p>
        </p:txBody>
      </p:sp>
      <p:sp>
        <p:nvSpPr>
          <p:cNvPr id="9" name="TextBox 8">
            <a:extLst>
              <a:ext uri="{FF2B5EF4-FFF2-40B4-BE49-F238E27FC236}">
                <a16:creationId xmlns:a16="http://schemas.microsoft.com/office/drawing/2014/main" id="{9D642F20-52EA-49EC-815F-6DAA84A18BF3}"/>
              </a:ext>
            </a:extLst>
          </p:cNvPr>
          <p:cNvSpPr txBox="1"/>
          <p:nvPr/>
        </p:nvSpPr>
        <p:spPr>
          <a:xfrm>
            <a:off x="5150923" y="2541101"/>
            <a:ext cx="1453078" cy="1756265"/>
          </a:xfrm>
          <a:prstGeom prst="rect">
            <a:avLst/>
          </a:prstGeom>
          <a:noFill/>
          <a:ln>
            <a:noFill/>
          </a:ln>
        </p:spPr>
        <p:txBody>
          <a:bodyPr wrap="square" lIns="0" tIns="0" rIns="91420" bIns="0" rtlCol="0">
            <a:noAutofit/>
          </a:bodyPr>
          <a:lstStyle/>
          <a:p>
            <a:r>
              <a:rPr lang="en-US" sz="4800" b="1" dirty="0">
                <a:ln w="0"/>
                <a:solidFill>
                  <a:srgbClr val="92D05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03</a:t>
            </a:r>
            <a:r>
              <a:rPr lang="en-US" sz="4800" dirty="0">
                <a:ln w="0"/>
                <a:solidFill>
                  <a:schemeClr val="accent3"/>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 </a:t>
            </a:r>
          </a:p>
          <a:p>
            <a:endParaRPr lang="en-US" sz="1400" b="1" dirty="0">
              <a:solidFill>
                <a:schemeClr val="accent3"/>
              </a:solidFill>
              <a:latin typeface="Roboto Black" panose="02000000000000000000" pitchFamily="2" charset="0"/>
              <a:ea typeface="Roboto Black" panose="02000000000000000000" pitchFamily="2" charset="0"/>
              <a:cs typeface="Roboto Black" panose="02000000000000000000" pitchFamily="2" charset="0"/>
            </a:endParaRPr>
          </a:p>
          <a:p>
            <a:endParaRPr lang="en-US" sz="1100" dirty="0">
              <a:solidFill>
                <a:srgbClr val="656D78"/>
              </a:solidFill>
              <a:latin typeface="Source Sans Pro Light" panose="020B0403030403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97A96AD8-95ED-4A88-A7B1-2A0F76B7706A}"/>
              </a:ext>
            </a:extLst>
          </p:cNvPr>
          <p:cNvSpPr txBox="1"/>
          <p:nvPr/>
        </p:nvSpPr>
        <p:spPr>
          <a:xfrm>
            <a:off x="7367416" y="2541101"/>
            <a:ext cx="1687684" cy="1763837"/>
          </a:xfrm>
          <a:prstGeom prst="rect">
            <a:avLst/>
          </a:prstGeom>
          <a:noFill/>
        </p:spPr>
        <p:txBody>
          <a:bodyPr wrap="square" lIns="0" tIns="0" rIns="91420" bIns="0" rtlCol="0">
            <a:noAutofit/>
          </a:bodyPr>
          <a:lstStyle/>
          <a:p>
            <a:r>
              <a:rPr lang="en-US" sz="4800" b="1" dirty="0">
                <a:ln w="0"/>
                <a:solidFill>
                  <a:srgbClr val="94EE32"/>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04</a:t>
            </a:r>
            <a:endParaRPr lang="en-US" sz="4800" b="1" dirty="0">
              <a:solidFill>
                <a:srgbClr val="94EE32"/>
              </a:solidFill>
              <a:latin typeface="Roboto Black" panose="02000000000000000000" pitchFamily="2" charset="0"/>
              <a:ea typeface="Roboto Black" panose="02000000000000000000" pitchFamily="2" charset="0"/>
              <a:cs typeface="Roboto Black" panose="02000000000000000000" pitchFamily="2" charset="0"/>
            </a:endParaRPr>
          </a:p>
          <a:p>
            <a:r>
              <a:rPr lang="en-US" sz="1100" dirty="0">
                <a:solidFill>
                  <a:srgbClr val="656D78"/>
                </a:solidFill>
                <a:latin typeface="Source Sans Pro Light" panose="020B0403030403020204" pitchFamily="34" charset="0"/>
              </a:rPr>
              <a:t>.</a:t>
            </a:r>
            <a:endParaRPr lang="en-US" sz="1100" dirty="0">
              <a:solidFill>
                <a:srgbClr val="656D78"/>
              </a:solidFill>
              <a:latin typeface="Source Sans Pro Light" panose="020B0403030403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593AB730-073E-470A-B28F-BEFFD27C3E0E}"/>
              </a:ext>
            </a:extLst>
          </p:cNvPr>
          <p:cNvSpPr txBox="1"/>
          <p:nvPr/>
        </p:nvSpPr>
        <p:spPr>
          <a:xfrm>
            <a:off x="9582957" y="2550867"/>
            <a:ext cx="1313643" cy="1756265"/>
          </a:xfrm>
          <a:prstGeom prst="rect">
            <a:avLst/>
          </a:prstGeom>
          <a:noFill/>
        </p:spPr>
        <p:txBody>
          <a:bodyPr wrap="square" lIns="0" tIns="0" rIns="91420" bIns="0" rtlCol="0">
            <a:noAutofit/>
          </a:bodyPr>
          <a:lstStyle/>
          <a:p>
            <a:r>
              <a:rPr lang="en-US" sz="4800" b="1" dirty="0">
                <a:ln w="0"/>
                <a:solidFill>
                  <a:srgbClr val="003300"/>
                </a:solidFill>
                <a:effectLst>
                  <a:outerShdw blurRad="38100" dist="25400" dir="5400000" algn="ctr" rotWithShape="0">
                    <a:srgbClr val="6E747A">
                      <a:alpha val="43000"/>
                    </a:srgbClr>
                  </a:outerShdw>
                </a:effectLst>
                <a:latin typeface="Roboto Black" panose="02000000000000000000" pitchFamily="2" charset="0"/>
                <a:ea typeface="Roboto Black" panose="02000000000000000000" pitchFamily="2" charset="0"/>
                <a:cs typeface="Roboto Black" panose="02000000000000000000" pitchFamily="2" charset="0"/>
              </a:rPr>
              <a:t>05</a:t>
            </a:r>
          </a:p>
        </p:txBody>
      </p:sp>
      <p:sp>
        <p:nvSpPr>
          <p:cNvPr id="12" name="Rectangle 11">
            <a:extLst>
              <a:ext uri="{FF2B5EF4-FFF2-40B4-BE49-F238E27FC236}">
                <a16:creationId xmlns:a16="http://schemas.microsoft.com/office/drawing/2014/main" id="{4D239562-1259-4CB6-B69E-064E47BBCDA1}"/>
              </a:ext>
            </a:extLst>
          </p:cNvPr>
          <p:cNvSpPr/>
          <p:nvPr/>
        </p:nvSpPr>
        <p:spPr>
          <a:xfrm>
            <a:off x="584074" y="3359408"/>
            <a:ext cx="1152880" cy="307777"/>
          </a:xfrm>
          <a:prstGeom prst="rect">
            <a:avLst/>
          </a:prstGeom>
        </p:spPr>
        <p:txBody>
          <a:bodyPr wrap="none">
            <a:spAutoFit/>
          </a:bodyPr>
          <a:lstStyle/>
          <a:p>
            <a:pPr>
              <a:lnSpc>
                <a:spcPct val="100000"/>
              </a:lnSpc>
              <a:buClrTx/>
              <a:buSzTx/>
              <a:buFontTx/>
              <a:buNone/>
            </a:pPr>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Introduction</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a:extLst>
              <a:ext uri="{FF2B5EF4-FFF2-40B4-BE49-F238E27FC236}">
                <a16:creationId xmlns:a16="http://schemas.microsoft.com/office/drawing/2014/main" id="{285575CF-61C4-42E9-8B6C-B3AB2A60BC4F}"/>
              </a:ext>
            </a:extLst>
          </p:cNvPr>
          <p:cNvSpPr/>
          <p:nvPr/>
        </p:nvSpPr>
        <p:spPr>
          <a:xfrm>
            <a:off x="2857882" y="3356360"/>
            <a:ext cx="2166271" cy="738664"/>
          </a:xfrm>
          <a:prstGeom prst="rect">
            <a:avLst/>
          </a:prstGeom>
        </p:spPr>
        <p:txBody>
          <a:bodyPr wrap="square">
            <a:spAutoFit/>
          </a:bodyPr>
          <a:lstStyle/>
          <a:p>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India’s efforts towards Financial Inclusion </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a:p>
            <a:pPr>
              <a:lnSpc>
                <a:spcPct val="100000"/>
              </a:lnSpc>
              <a:buClrTx/>
              <a:buSzTx/>
              <a:buFontTx/>
              <a:buNone/>
            </a:pP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4" name="Rectangle 13">
            <a:extLst>
              <a:ext uri="{FF2B5EF4-FFF2-40B4-BE49-F238E27FC236}">
                <a16:creationId xmlns:a16="http://schemas.microsoft.com/office/drawing/2014/main" id="{D712A396-464D-4FB1-AE7B-8453509FB6D4}"/>
              </a:ext>
            </a:extLst>
          </p:cNvPr>
          <p:cNvSpPr/>
          <p:nvPr/>
        </p:nvSpPr>
        <p:spPr>
          <a:xfrm>
            <a:off x="5085970" y="3353312"/>
            <a:ext cx="2166271" cy="523220"/>
          </a:xfrm>
          <a:prstGeom prst="rect">
            <a:avLst/>
          </a:prstGeom>
        </p:spPr>
        <p:txBody>
          <a:bodyPr wrap="square">
            <a:spAutoFit/>
          </a:bodyPr>
          <a:lstStyle/>
          <a:p>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Aadhaar : Game Changer for India</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14">
            <a:extLst>
              <a:ext uri="{FF2B5EF4-FFF2-40B4-BE49-F238E27FC236}">
                <a16:creationId xmlns:a16="http://schemas.microsoft.com/office/drawing/2014/main" id="{4137ACF4-7B2A-4B30-B21D-1CA64F3636F7}"/>
              </a:ext>
            </a:extLst>
          </p:cNvPr>
          <p:cNvSpPr/>
          <p:nvPr/>
        </p:nvSpPr>
        <p:spPr>
          <a:xfrm>
            <a:off x="7298818" y="3353312"/>
            <a:ext cx="2166271" cy="1384995"/>
          </a:xfrm>
          <a:prstGeom prst="rect">
            <a:avLst/>
          </a:prstGeom>
        </p:spPr>
        <p:txBody>
          <a:bodyPr wrap="square">
            <a:spAutoFit/>
          </a:bodyPr>
          <a:lstStyle/>
          <a:p>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Strategic Framework for  Financial Inclusion in Cambodia : Suggested Approach</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a:p>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a:p>
            <a:pPr>
              <a:lnSpc>
                <a:spcPct val="100000"/>
              </a:lnSpc>
              <a:buClrTx/>
              <a:buSzTx/>
              <a:buFontTx/>
              <a:buNone/>
            </a:pP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BBF32B16-53FE-4989-9855-242AF7C8F925}"/>
              </a:ext>
            </a:extLst>
          </p:cNvPr>
          <p:cNvSpPr/>
          <p:nvPr/>
        </p:nvSpPr>
        <p:spPr>
          <a:xfrm>
            <a:off x="9516256" y="3350373"/>
            <a:ext cx="1032655" cy="307777"/>
          </a:xfrm>
          <a:prstGeom prst="rect">
            <a:avLst/>
          </a:prstGeom>
        </p:spPr>
        <p:txBody>
          <a:bodyPr wrap="none">
            <a:spAutoFit/>
          </a:bodyPr>
          <a:lstStyle/>
          <a:p>
            <a:pPr>
              <a:lnSpc>
                <a:spcPct val="100000"/>
              </a:lnSpc>
              <a:buClrTx/>
              <a:buSzTx/>
              <a:buFontTx/>
              <a:buNone/>
            </a:pPr>
            <a:r>
              <a:rPr lang="en-US"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rPr>
              <a:t>Conclusion</a:t>
            </a:r>
            <a:endParaRPr lang="en-SG" altLang="en-US" sz="14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FE5E6142-5BA5-45CC-8E16-9B971A865A12}"/>
              </a:ext>
            </a:extLst>
          </p:cNvPr>
          <p:cNvSpPr>
            <a:spLocks noGrp="1"/>
          </p:cNvSpPr>
          <p:nvPr>
            <p:ph type="title"/>
          </p:nvPr>
        </p:nvSpPr>
        <p:spPr>
          <a:xfrm>
            <a:off x="596552" y="259266"/>
            <a:ext cx="11199930" cy="505736"/>
          </a:xfrm>
        </p:spPr>
        <p:txBody>
          <a:bodyPr>
            <a:noAutofit/>
          </a:bodyPr>
          <a:lstStyle/>
          <a:p>
            <a:r>
              <a:rPr lang="en-US" altLang="en-US" sz="3400" b="1" dirty="0">
                <a:solidFill>
                  <a:srgbClr val="003300"/>
                </a:solidFill>
                <a:latin typeface="Tahoma" pitchFamily="34" charset="0"/>
                <a:cs typeface="Tahoma" pitchFamily="34" charset="0"/>
              </a:rPr>
              <a:t>SECTIONS</a:t>
            </a:r>
            <a:endParaRPr lang="en-SG" altLang="en-US" sz="3400" b="1" dirty="0">
              <a:solidFill>
                <a:srgbClr val="003300"/>
              </a:solidFill>
              <a:latin typeface="Tahoma" pitchFamily="34" charset="0"/>
              <a:cs typeface="Tahoma" pitchFamily="34" charset="0"/>
            </a:endParaRPr>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6973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FE5E6142-5BA5-45CC-8E16-9B971A865A12}"/>
              </a:ext>
            </a:extLst>
          </p:cNvPr>
          <p:cNvSpPr>
            <a:spLocks noGrp="1"/>
          </p:cNvSpPr>
          <p:nvPr>
            <p:ph type="title"/>
          </p:nvPr>
        </p:nvSpPr>
        <p:spPr>
          <a:xfrm>
            <a:off x="596552" y="259266"/>
            <a:ext cx="11199930" cy="505736"/>
          </a:xfrm>
        </p:spPr>
        <p:txBody>
          <a:bodyPr>
            <a:noAutofit/>
          </a:bodyPr>
          <a:lstStyle/>
          <a:p>
            <a:r>
              <a:rPr lang="en-US" altLang="en-US" sz="3400" b="1" dirty="0">
                <a:solidFill>
                  <a:srgbClr val="003300"/>
                </a:solidFill>
                <a:latin typeface="Tahoma" pitchFamily="34" charset="0"/>
                <a:cs typeface="Tahoma" pitchFamily="34" charset="0"/>
              </a:rPr>
              <a:t>FINANCIAL INCLUSION, as we understand…</a:t>
            </a:r>
            <a:endParaRPr lang="en-SG" altLang="en-US" sz="3400" b="1" dirty="0">
              <a:solidFill>
                <a:srgbClr val="003300"/>
              </a:solidFill>
              <a:latin typeface="Tahoma" pitchFamily="34" charset="0"/>
              <a:cs typeface="Tahoma" pitchFamily="34" charset="0"/>
            </a:endParaRPr>
          </a:p>
        </p:txBody>
      </p:sp>
      <p:sp>
        <p:nvSpPr>
          <p:cNvPr id="22" name="Freeform 297">
            <a:extLst>
              <a:ext uri="{FF2B5EF4-FFF2-40B4-BE49-F238E27FC236}">
                <a16:creationId xmlns:a16="http://schemas.microsoft.com/office/drawing/2014/main" id="{7F10C356-3D38-43D7-8A7D-95ADBAB0FA3A}"/>
              </a:ext>
            </a:extLst>
          </p:cNvPr>
          <p:cNvSpPr>
            <a:spLocks/>
          </p:cNvSpPr>
          <p:nvPr/>
        </p:nvSpPr>
        <p:spPr bwMode="auto">
          <a:xfrm>
            <a:off x="627952" y="2735777"/>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Oval 298">
            <a:extLst>
              <a:ext uri="{FF2B5EF4-FFF2-40B4-BE49-F238E27FC236}">
                <a16:creationId xmlns:a16="http://schemas.microsoft.com/office/drawing/2014/main" id="{29589907-561F-44CE-9FDA-2A49062AAD60}"/>
              </a:ext>
            </a:extLst>
          </p:cNvPr>
          <p:cNvSpPr>
            <a:spLocks noChangeArrowheads="1"/>
          </p:cNvSpPr>
          <p:nvPr/>
        </p:nvSpPr>
        <p:spPr bwMode="auto">
          <a:xfrm>
            <a:off x="707327" y="2661735"/>
            <a:ext cx="63500"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301">
            <a:extLst>
              <a:ext uri="{FF2B5EF4-FFF2-40B4-BE49-F238E27FC236}">
                <a16:creationId xmlns:a16="http://schemas.microsoft.com/office/drawing/2014/main" id="{3D2917AC-A1B4-44E2-B55C-5D5150B80E50}"/>
              </a:ext>
            </a:extLst>
          </p:cNvPr>
          <p:cNvSpPr>
            <a:spLocks/>
          </p:cNvSpPr>
          <p:nvPr/>
        </p:nvSpPr>
        <p:spPr bwMode="auto">
          <a:xfrm>
            <a:off x="1210564" y="2735777"/>
            <a:ext cx="222250" cy="360363"/>
          </a:xfrm>
          <a:custGeom>
            <a:avLst/>
            <a:gdLst>
              <a:gd name="T0" fmla="*/ 46 w 53"/>
              <a:gd name="T1" fmla="*/ 36 h 86"/>
              <a:gd name="T2" fmla="*/ 50 w 53"/>
              <a:gd name="T3" fmla="*/ 39 h 86"/>
              <a:gd name="T4" fmla="*/ 53 w 53"/>
              <a:gd name="T5" fmla="*/ 36 h 86"/>
              <a:gd name="T6" fmla="*/ 45 w 53"/>
              <a:gd name="T7" fmla="*/ 7 h 86"/>
              <a:gd name="T8" fmla="*/ 38 w 53"/>
              <a:gd name="T9" fmla="*/ 0 h 86"/>
              <a:gd name="T10" fmla="*/ 15 w 53"/>
              <a:gd name="T11" fmla="*/ 0 h 86"/>
              <a:gd name="T12" fmla="*/ 8 w 53"/>
              <a:gd name="T13" fmla="*/ 7 h 86"/>
              <a:gd name="T14" fmla="*/ 0 w 53"/>
              <a:gd name="T15" fmla="*/ 36 h 86"/>
              <a:gd name="T16" fmla="*/ 4 w 53"/>
              <a:gd name="T17" fmla="*/ 39 h 86"/>
              <a:gd name="T18" fmla="*/ 7 w 53"/>
              <a:gd name="T19" fmla="*/ 36 h 86"/>
              <a:gd name="T20" fmla="*/ 15 w 53"/>
              <a:gd name="T21" fmla="*/ 9 h 86"/>
              <a:gd name="T22" fmla="*/ 16 w 53"/>
              <a:gd name="T23" fmla="*/ 9 h 86"/>
              <a:gd name="T24" fmla="*/ 4 w 53"/>
              <a:gd name="T25" fmla="*/ 53 h 86"/>
              <a:gd name="T26" fmla="*/ 16 w 53"/>
              <a:gd name="T27" fmla="*/ 53 h 86"/>
              <a:gd name="T28" fmla="*/ 16 w 53"/>
              <a:gd name="T29" fmla="*/ 81 h 86"/>
              <a:gd name="T30" fmla="*/ 21 w 53"/>
              <a:gd name="T31" fmla="*/ 86 h 86"/>
              <a:gd name="T32" fmla="*/ 25 w 53"/>
              <a:gd name="T33" fmla="*/ 81 h 86"/>
              <a:gd name="T34" fmla="*/ 25 w 53"/>
              <a:gd name="T35" fmla="*/ 53 h 86"/>
              <a:gd name="T36" fmla="*/ 28 w 53"/>
              <a:gd name="T37" fmla="*/ 53 h 86"/>
              <a:gd name="T38" fmla="*/ 28 w 53"/>
              <a:gd name="T39" fmla="*/ 81 h 86"/>
              <a:gd name="T40" fmla="*/ 33 w 53"/>
              <a:gd name="T41" fmla="*/ 86 h 86"/>
              <a:gd name="T42" fmla="*/ 37 w 53"/>
              <a:gd name="T43" fmla="*/ 81 h 86"/>
              <a:gd name="T44" fmla="*/ 37 w 53"/>
              <a:gd name="T45" fmla="*/ 53 h 86"/>
              <a:gd name="T46" fmla="*/ 50 w 53"/>
              <a:gd name="T47" fmla="*/ 53 h 86"/>
              <a:gd name="T48" fmla="*/ 37 w 53"/>
              <a:gd name="T49" fmla="*/ 9 h 86"/>
              <a:gd name="T50" fmla="*/ 39 w 53"/>
              <a:gd name="T51" fmla="*/ 9 h 86"/>
              <a:gd name="T52" fmla="*/ 46 w 53"/>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86">
                <a:moveTo>
                  <a:pt x="46" y="36"/>
                </a:moveTo>
                <a:cubicBezTo>
                  <a:pt x="47" y="38"/>
                  <a:pt x="48" y="39"/>
                  <a:pt x="50" y="39"/>
                </a:cubicBezTo>
                <a:cubicBezTo>
                  <a:pt x="51" y="39"/>
                  <a:pt x="53" y="38"/>
                  <a:pt x="53" y="36"/>
                </a:cubicBezTo>
                <a:cubicBezTo>
                  <a:pt x="45" y="7"/>
                  <a:pt x="45" y="7"/>
                  <a:pt x="45" y="7"/>
                </a:cubicBezTo>
                <a:cubicBezTo>
                  <a:pt x="44" y="3"/>
                  <a:pt x="42" y="0"/>
                  <a:pt x="38" y="0"/>
                </a:cubicBezTo>
                <a:cubicBezTo>
                  <a:pt x="15" y="0"/>
                  <a:pt x="15" y="0"/>
                  <a:pt x="15" y="0"/>
                </a:cubicBezTo>
                <a:cubicBezTo>
                  <a:pt x="11" y="0"/>
                  <a:pt x="9" y="3"/>
                  <a:pt x="8" y="7"/>
                </a:cubicBezTo>
                <a:cubicBezTo>
                  <a:pt x="0" y="36"/>
                  <a:pt x="0" y="36"/>
                  <a:pt x="0" y="36"/>
                </a:cubicBezTo>
                <a:cubicBezTo>
                  <a:pt x="0" y="38"/>
                  <a:pt x="2" y="39"/>
                  <a:pt x="4" y="39"/>
                </a:cubicBezTo>
                <a:cubicBezTo>
                  <a:pt x="5" y="39"/>
                  <a:pt x="6" y="38"/>
                  <a:pt x="7" y="36"/>
                </a:cubicBezTo>
                <a:cubicBezTo>
                  <a:pt x="15" y="9"/>
                  <a:pt x="15" y="9"/>
                  <a:pt x="15" y="9"/>
                </a:cubicBezTo>
                <a:cubicBezTo>
                  <a:pt x="16" y="9"/>
                  <a:pt x="16" y="9"/>
                  <a:pt x="16" y="9"/>
                </a:cubicBezTo>
                <a:cubicBezTo>
                  <a:pt x="4" y="53"/>
                  <a:pt x="4" y="53"/>
                  <a:pt x="4" y="53"/>
                </a:cubicBezTo>
                <a:cubicBezTo>
                  <a:pt x="16" y="53"/>
                  <a:pt x="16" y="53"/>
                  <a:pt x="16" y="53"/>
                </a:cubicBezTo>
                <a:cubicBezTo>
                  <a:pt x="16" y="81"/>
                  <a:pt x="16" y="81"/>
                  <a:pt x="16" y="81"/>
                </a:cubicBezTo>
                <a:cubicBezTo>
                  <a:pt x="16" y="83"/>
                  <a:pt x="18" y="86"/>
                  <a:pt x="21"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3" y="86"/>
                </a:cubicBezTo>
                <a:cubicBezTo>
                  <a:pt x="35" y="86"/>
                  <a:pt x="37" y="83"/>
                  <a:pt x="37" y="81"/>
                </a:cubicBezTo>
                <a:cubicBezTo>
                  <a:pt x="37" y="53"/>
                  <a:pt x="37" y="53"/>
                  <a:pt x="37" y="53"/>
                </a:cubicBezTo>
                <a:cubicBezTo>
                  <a:pt x="50" y="53"/>
                  <a:pt x="50" y="53"/>
                  <a:pt x="50" y="53"/>
                </a:cubicBezTo>
                <a:cubicBezTo>
                  <a:pt x="37" y="9"/>
                  <a:pt x="37" y="9"/>
                  <a:pt x="37" y="9"/>
                </a:cubicBezTo>
                <a:cubicBezTo>
                  <a:pt x="39" y="9"/>
                  <a:pt x="39" y="9"/>
                  <a:pt x="39"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302">
            <a:extLst>
              <a:ext uri="{FF2B5EF4-FFF2-40B4-BE49-F238E27FC236}">
                <a16:creationId xmlns:a16="http://schemas.microsoft.com/office/drawing/2014/main" id="{134CEB70-5BCA-4D70-9583-CF3CBE2C2351}"/>
              </a:ext>
            </a:extLst>
          </p:cNvPr>
          <p:cNvSpPr>
            <a:spLocks noChangeArrowheads="1"/>
          </p:cNvSpPr>
          <p:nvPr/>
        </p:nvSpPr>
        <p:spPr bwMode="auto">
          <a:xfrm>
            <a:off x="1289940" y="2661735"/>
            <a:ext cx="66675"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305">
            <a:extLst>
              <a:ext uri="{FF2B5EF4-FFF2-40B4-BE49-F238E27FC236}">
                <a16:creationId xmlns:a16="http://schemas.microsoft.com/office/drawing/2014/main" id="{5B10265B-91CD-47CE-B9B6-EED7EB00D5B7}"/>
              </a:ext>
            </a:extLst>
          </p:cNvPr>
          <p:cNvSpPr>
            <a:spLocks/>
          </p:cNvSpPr>
          <p:nvPr/>
        </p:nvSpPr>
        <p:spPr bwMode="auto">
          <a:xfrm>
            <a:off x="1797939" y="2735777"/>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Oval 306">
            <a:extLst>
              <a:ext uri="{FF2B5EF4-FFF2-40B4-BE49-F238E27FC236}">
                <a16:creationId xmlns:a16="http://schemas.microsoft.com/office/drawing/2014/main" id="{72C56374-1C20-4964-ABBC-58760A5A6BC4}"/>
              </a:ext>
            </a:extLst>
          </p:cNvPr>
          <p:cNvSpPr>
            <a:spLocks noChangeArrowheads="1"/>
          </p:cNvSpPr>
          <p:nvPr/>
        </p:nvSpPr>
        <p:spPr bwMode="auto">
          <a:xfrm>
            <a:off x="1872553" y="2661735"/>
            <a:ext cx="68263"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09">
            <a:extLst>
              <a:ext uri="{FF2B5EF4-FFF2-40B4-BE49-F238E27FC236}">
                <a16:creationId xmlns:a16="http://schemas.microsoft.com/office/drawing/2014/main" id="{9130A52E-DC18-43BB-8CFC-C7EEDA672117}"/>
              </a:ext>
            </a:extLst>
          </p:cNvPr>
          <p:cNvSpPr>
            <a:spLocks/>
          </p:cNvSpPr>
          <p:nvPr/>
        </p:nvSpPr>
        <p:spPr bwMode="auto">
          <a:xfrm>
            <a:off x="2380553" y="2735777"/>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Oval 310">
            <a:extLst>
              <a:ext uri="{FF2B5EF4-FFF2-40B4-BE49-F238E27FC236}">
                <a16:creationId xmlns:a16="http://schemas.microsoft.com/office/drawing/2014/main" id="{8FDDA128-7EE8-4C93-BB6A-33B26B5DF20D}"/>
              </a:ext>
            </a:extLst>
          </p:cNvPr>
          <p:cNvSpPr>
            <a:spLocks noChangeArrowheads="1"/>
          </p:cNvSpPr>
          <p:nvPr/>
        </p:nvSpPr>
        <p:spPr bwMode="auto">
          <a:xfrm>
            <a:off x="2459927" y="2661735"/>
            <a:ext cx="63500"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13">
            <a:extLst>
              <a:ext uri="{FF2B5EF4-FFF2-40B4-BE49-F238E27FC236}">
                <a16:creationId xmlns:a16="http://schemas.microsoft.com/office/drawing/2014/main" id="{D1A04268-2474-43E8-AEA7-CA71C3C8A0F4}"/>
              </a:ext>
            </a:extLst>
          </p:cNvPr>
          <p:cNvSpPr>
            <a:spLocks/>
          </p:cNvSpPr>
          <p:nvPr/>
        </p:nvSpPr>
        <p:spPr bwMode="auto">
          <a:xfrm>
            <a:off x="921639" y="3210440"/>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5 w 52"/>
              <a:gd name="T23" fmla="*/ 10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40"/>
                  <a:pt x="3" y="40"/>
                </a:cubicBezTo>
                <a:cubicBezTo>
                  <a:pt x="5" y="40"/>
                  <a:pt x="5" y="38"/>
                  <a:pt x="6" y="36"/>
                </a:cubicBezTo>
                <a:cubicBezTo>
                  <a:pt x="14" y="10"/>
                  <a:pt x="14" y="10"/>
                  <a:pt x="14" y="10"/>
                </a:cubicBezTo>
                <a:cubicBezTo>
                  <a:pt x="15" y="10"/>
                  <a:pt x="15" y="10"/>
                  <a:pt x="15" y="10"/>
                </a:cubicBezTo>
                <a:cubicBezTo>
                  <a:pt x="3" y="53"/>
                  <a:pt x="3" y="53"/>
                  <a:pt x="3" y="53"/>
                </a:cubicBezTo>
                <a:cubicBezTo>
                  <a:pt x="15" y="53"/>
                  <a:pt x="15" y="53"/>
                  <a:pt x="15" y="53"/>
                </a:cubicBezTo>
                <a:cubicBezTo>
                  <a:pt x="15" y="81"/>
                  <a:pt x="15" y="81"/>
                  <a:pt x="15" y="81"/>
                </a:cubicBezTo>
                <a:cubicBezTo>
                  <a:pt x="15" y="84"/>
                  <a:pt x="17" y="86"/>
                  <a:pt x="20" y="86"/>
                </a:cubicBezTo>
                <a:cubicBezTo>
                  <a:pt x="23" y="86"/>
                  <a:pt x="25" y="84"/>
                  <a:pt x="25" y="81"/>
                </a:cubicBezTo>
                <a:cubicBezTo>
                  <a:pt x="25" y="53"/>
                  <a:pt x="25" y="53"/>
                  <a:pt x="25" y="53"/>
                </a:cubicBezTo>
                <a:cubicBezTo>
                  <a:pt x="27" y="53"/>
                  <a:pt x="27" y="53"/>
                  <a:pt x="27" y="53"/>
                </a:cubicBezTo>
                <a:cubicBezTo>
                  <a:pt x="27" y="81"/>
                  <a:pt x="27" y="81"/>
                  <a:pt x="27" y="81"/>
                </a:cubicBezTo>
                <a:cubicBezTo>
                  <a:pt x="27" y="84"/>
                  <a:pt x="29" y="86"/>
                  <a:pt x="32" y="86"/>
                </a:cubicBezTo>
                <a:cubicBezTo>
                  <a:pt x="35" y="86"/>
                  <a:pt x="37" y="84"/>
                  <a:pt x="37" y="81"/>
                </a:cubicBezTo>
                <a:cubicBezTo>
                  <a:pt x="37" y="53"/>
                  <a:pt x="37" y="53"/>
                  <a:pt x="37" y="53"/>
                </a:cubicBezTo>
                <a:cubicBezTo>
                  <a:pt x="49" y="53"/>
                  <a:pt x="49" y="53"/>
                  <a:pt x="49"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314">
            <a:extLst>
              <a:ext uri="{FF2B5EF4-FFF2-40B4-BE49-F238E27FC236}">
                <a16:creationId xmlns:a16="http://schemas.microsoft.com/office/drawing/2014/main" id="{35C86644-1D7B-496C-A962-E28326005011}"/>
              </a:ext>
            </a:extLst>
          </p:cNvPr>
          <p:cNvSpPr>
            <a:spLocks noChangeArrowheads="1"/>
          </p:cNvSpPr>
          <p:nvPr/>
        </p:nvSpPr>
        <p:spPr bwMode="auto">
          <a:xfrm>
            <a:off x="996253" y="3129477"/>
            <a:ext cx="66675"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317">
            <a:extLst>
              <a:ext uri="{FF2B5EF4-FFF2-40B4-BE49-F238E27FC236}">
                <a16:creationId xmlns:a16="http://schemas.microsoft.com/office/drawing/2014/main" id="{794E3A0B-B238-4CB7-BC99-308F64767C67}"/>
              </a:ext>
            </a:extLst>
          </p:cNvPr>
          <p:cNvSpPr>
            <a:spLocks/>
          </p:cNvSpPr>
          <p:nvPr/>
        </p:nvSpPr>
        <p:spPr bwMode="auto">
          <a:xfrm>
            <a:off x="1504252" y="3210440"/>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318">
            <a:extLst>
              <a:ext uri="{FF2B5EF4-FFF2-40B4-BE49-F238E27FC236}">
                <a16:creationId xmlns:a16="http://schemas.microsoft.com/office/drawing/2014/main" id="{79D07490-CC25-479E-9DDE-FB116409D6F5}"/>
              </a:ext>
            </a:extLst>
          </p:cNvPr>
          <p:cNvSpPr>
            <a:spLocks noChangeArrowheads="1"/>
          </p:cNvSpPr>
          <p:nvPr/>
        </p:nvSpPr>
        <p:spPr bwMode="auto">
          <a:xfrm>
            <a:off x="1583627" y="3129477"/>
            <a:ext cx="63500"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21">
            <a:extLst>
              <a:ext uri="{FF2B5EF4-FFF2-40B4-BE49-F238E27FC236}">
                <a16:creationId xmlns:a16="http://schemas.microsoft.com/office/drawing/2014/main" id="{94C25076-6BDE-46A7-AFFD-67CD894BC4BA}"/>
              </a:ext>
            </a:extLst>
          </p:cNvPr>
          <p:cNvSpPr>
            <a:spLocks/>
          </p:cNvSpPr>
          <p:nvPr/>
        </p:nvSpPr>
        <p:spPr bwMode="auto">
          <a:xfrm>
            <a:off x="2086864" y="3210440"/>
            <a:ext cx="222250" cy="360363"/>
          </a:xfrm>
          <a:custGeom>
            <a:avLst/>
            <a:gdLst>
              <a:gd name="T0" fmla="*/ 46 w 53"/>
              <a:gd name="T1" fmla="*/ 36 h 86"/>
              <a:gd name="T2" fmla="*/ 50 w 53"/>
              <a:gd name="T3" fmla="*/ 39 h 86"/>
              <a:gd name="T4" fmla="*/ 53 w 53"/>
              <a:gd name="T5" fmla="*/ 36 h 86"/>
              <a:gd name="T6" fmla="*/ 45 w 53"/>
              <a:gd name="T7" fmla="*/ 7 h 86"/>
              <a:gd name="T8" fmla="*/ 38 w 53"/>
              <a:gd name="T9" fmla="*/ 0 h 86"/>
              <a:gd name="T10" fmla="*/ 15 w 53"/>
              <a:gd name="T11" fmla="*/ 0 h 86"/>
              <a:gd name="T12" fmla="*/ 8 w 53"/>
              <a:gd name="T13" fmla="*/ 7 h 86"/>
              <a:gd name="T14" fmla="*/ 0 w 53"/>
              <a:gd name="T15" fmla="*/ 36 h 86"/>
              <a:gd name="T16" fmla="*/ 4 w 53"/>
              <a:gd name="T17" fmla="*/ 40 h 86"/>
              <a:gd name="T18" fmla="*/ 7 w 53"/>
              <a:gd name="T19" fmla="*/ 36 h 86"/>
              <a:gd name="T20" fmla="*/ 15 w 53"/>
              <a:gd name="T21" fmla="*/ 10 h 86"/>
              <a:gd name="T22" fmla="*/ 16 w 53"/>
              <a:gd name="T23" fmla="*/ 10 h 86"/>
              <a:gd name="T24" fmla="*/ 4 w 53"/>
              <a:gd name="T25" fmla="*/ 53 h 86"/>
              <a:gd name="T26" fmla="*/ 16 w 53"/>
              <a:gd name="T27" fmla="*/ 53 h 86"/>
              <a:gd name="T28" fmla="*/ 16 w 53"/>
              <a:gd name="T29" fmla="*/ 81 h 86"/>
              <a:gd name="T30" fmla="*/ 21 w 53"/>
              <a:gd name="T31" fmla="*/ 86 h 86"/>
              <a:gd name="T32" fmla="*/ 25 w 53"/>
              <a:gd name="T33" fmla="*/ 81 h 86"/>
              <a:gd name="T34" fmla="*/ 25 w 53"/>
              <a:gd name="T35" fmla="*/ 53 h 86"/>
              <a:gd name="T36" fmla="*/ 28 w 53"/>
              <a:gd name="T37" fmla="*/ 53 h 86"/>
              <a:gd name="T38" fmla="*/ 28 w 53"/>
              <a:gd name="T39" fmla="*/ 81 h 86"/>
              <a:gd name="T40" fmla="*/ 33 w 53"/>
              <a:gd name="T41" fmla="*/ 86 h 86"/>
              <a:gd name="T42" fmla="*/ 37 w 53"/>
              <a:gd name="T43" fmla="*/ 81 h 86"/>
              <a:gd name="T44" fmla="*/ 37 w 53"/>
              <a:gd name="T45" fmla="*/ 53 h 86"/>
              <a:gd name="T46" fmla="*/ 50 w 53"/>
              <a:gd name="T47" fmla="*/ 53 h 86"/>
              <a:gd name="T48" fmla="*/ 37 w 53"/>
              <a:gd name="T49" fmla="*/ 10 h 86"/>
              <a:gd name="T50" fmla="*/ 39 w 53"/>
              <a:gd name="T51" fmla="*/ 10 h 86"/>
              <a:gd name="T52" fmla="*/ 46 w 53"/>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86">
                <a:moveTo>
                  <a:pt x="46" y="36"/>
                </a:moveTo>
                <a:cubicBezTo>
                  <a:pt x="47" y="38"/>
                  <a:pt x="48" y="39"/>
                  <a:pt x="50" y="39"/>
                </a:cubicBezTo>
                <a:cubicBezTo>
                  <a:pt x="51" y="39"/>
                  <a:pt x="53" y="38"/>
                  <a:pt x="53" y="36"/>
                </a:cubicBezTo>
                <a:cubicBezTo>
                  <a:pt x="45" y="7"/>
                  <a:pt x="45" y="7"/>
                  <a:pt x="45" y="7"/>
                </a:cubicBezTo>
                <a:cubicBezTo>
                  <a:pt x="44" y="3"/>
                  <a:pt x="42" y="0"/>
                  <a:pt x="38" y="0"/>
                </a:cubicBezTo>
                <a:cubicBezTo>
                  <a:pt x="15" y="0"/>
                  <a:pt x="15" y="0"/>
                  <a:pt x="15" y="0"/>
                </a:cubicBezTo>
                <a:cubicBezTo>
                  <a:pt x="11" y="0"/>
                  <a:pt x="9" y="3"/>
                  <a:pt x="8" y="7"/>
                </a:cubicBezTo>
                <a:cubicBezTo>
                  <a:pt x="0" y="36"/>
                  <a:pt x="0" y="36"/>
                  <a:pt x="0" y="36"/>
                </a:cubicBezTo>
                <a:cubicBezTo>
                  <a:pt x="0" y="38"/>
                  <a:pt x="2" y="40"/>
                  <a:pt x="4" y="40"/>
                </a:cubicBezTo>
                <a:cubicBezTo>
                  <a:pt x="5" y="40"/>
                  <a:pt x="6" y="38"/>
                  <a:pt x="7" y="36"/>
                </a:cubicBezTo>
                <a:cubicBezTo>
                  <a:pt x="15" y="10"/>
                  <a:pt x="15" y="10"/>
                  <a:pt x="15" y="10"/>
                </a:cubicBezTo>
                <a:cubicBezTo>
                  <a:pt x="16" y="10"/>
                  <a:pt x="16" y="10"/>
                  <a:pt x="16" y="10"/>
                </a:cubicBezTo>
                <a:cubicBezTo>
                  <a:pt x="4" y="53"/>
                  <a:pt x="4" y="53"/>
                  <a:pt x="4" y="53"/>
                </a:cubicBezTo>
                <a:cubicBezTo>
                  <a:pt x="16" y="53"/>
                  <a:pt x="16" y="53"/>
                  <a:pt x="16" y="53"/>
                </a:cubicBezTo>
                <a:cubicBezTo>
                  <a:pt x="16" y="81"/>
                  <a:pt x="16" y="81"/>
                  <a:pt x="16" y="81"/>
                </a:cubicBezTo>
                <a:cubicBezTo>
                  <a:pt x="16" y="84"/>
                  <a:pt x="18" y="86"/>
                  <a:pt x="21"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3" y="86"/>
                </a:cubicBezTo>
                <a:cubicBezTo>
                  <a:pt x="35" y="86"/>
                  <a:pt x="37" y="84"/>
                  <a:pt x="37" y="81"/>
                </a:cubicBezTo>
                <a:cubicBezTo>
                  <a:pt x="37" y="53"/>
                  <a:pt x="37" y="53"/>
                  <a:pt x="37" y="53"/>
                </a:cubicBezTo>
                <a:cubicBezTo>
                  <a:pt x="50" y="53"/>
                  <a:pt x="50" y="53"/>
                  <a:pt x="50" y="53"/>
                </a:cubicBezTo>
                <a:cubicBezTo>
                  <a:pt x="37" y="10"/>
                  <a:pt x="37" y="10"/>
                  <a:pt x="37" y="10"/>
                </a:cubicBezTo>
                <a:cubicBezTo>
                  <a:pt x="39" y="10"/>
                  <a:pt x="39" y="10"/>
                  <a:pt x="39"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322">
            <a:extLst>
              <a:ext uri="{FF2B5EF4-FFF2-40B4-BE49-F238E27FC236}">
                <a16:creationId xmlns:a16="http://schemas.microsoft.com/office/drawing/2014/main" id="{B9D49B6F-25FF-4B8B-A97F-6AE55F97B999}"/>
              </a:ext>
            </a:extLst>
          </p:cNvPr>
          <p:cNvSpPr>
            <a:spLocks noChangeArrowheads="1"/>
          </p:cNvSpPr>
          <p:nvPr/>
        </p:nvSpPr>
        <p:spPr bwMode="auto">
          <a:xfrm>
            <a:off x="2166240" y="3129477"/>
            <a:ext cx="68263"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40">
            <a:extLst>
              <a:ext uri="{FF2B5EF4-FFF2-40B4-BE49-F238E27FC236}">
                <a16:creationId xmlns:a16="http://schemas.microsoft.com/office/drawing/2014/main" id="{9D5527A3-A531-4545-9A25-D100E9954098}"/>
              </a:ext>
            </a:extLst>
          </p:cNvPr>
          <p:cNvSpPr>
            <a:spLocks noEditPoints="1"/>
          </p:cNvSpPr>
          <p:nvPr/>
        </p:nvSpPr>
        <p:spPr bwMode="auto">
          <a:xfrm>
            <a:off x="1538270" y="2661021"/>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0">
            <a:extLst>
              <a:ext uri="{FF2B5EF4-FFF2-40B4-BE49-F238E27FC236}">
                <a16:creationId xmlns:a16="http://schemas.microsoft.com/office/drawing/2014/main" id="{47E30275-C4AD-4CBF-8497-84CE63F3D971}"/>
              </a:ext>
            </a:extLst>
          </p:cNvPr>
          <p:cNvSpPr>
            <a:spLocks noEditPoints="1"/>
          </p:cNvSpPr>
          <p:nvPr/>
        </p:nvSpPr>
        <p:spPr bwMode="auto">
          <a:xfrm>
            <a:off x="2114334" y="2658094"/>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40">
            <a:extLst>
              <a:ext uri="{FF2B5EF4-FFF2-40B4-BE49-F238E27FC236}">
                <a16:creationId xmlns:a16="http://schemas.microsoft.com/office/drawing/2014/main" id="{F4F00003-0E74-4D41-A8CD-595DF7F37BD1}"/>
              </a:ext>
            </a:extLst>
          </p:cNvPr>
          <p:cNvSpPr>
            <a:spLocks noEditPoints="1"/>
          </p:cNvSpPr>
          <p:nvPr/>
        </p:nvSpPr>
        <p:spPr bwMode="auto">
          <a:xfrm>
            <a:off x="670173" y="3135828"/>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40">
            <a:extLst>
              <a:ext uri="{FF2B5EF4-FFF2-40B4-BE49-F238E27FC236}">
                <a16:creationId xmlns:a16="http://schemas.microsoft.com/office/drawing/2014/main" id="{D58C281F-C4F9-40D1-8BBD-5DF06CC67F7E}"/>
              </a:ext>
            </a:extLst>
          </p:cNvPr>
          <p:cNvSpPr>
            <a:spLocks noEditPoints="1"/>
          </p:cNvSpPr>
          <p:nvPr/>
        </p:nvSpPr>
        <p:spPr bwMode="auto">
          <a:xfrm>
            <a:off x="1250238" y="3135828"/>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97">
            <a:extLst>
              <a:ext uri="{FF2B5EF4-FFF2-40B4-BE49-F238E27FC236}">
                <a16:creationId xmlns:a16="http://schemas.microsoft.com/office/drawing/2014/main" id="{7CD38FAD-5FD5-4B42-B235-7B16C29411CE}"/>
              </a:ext>
            </a:extLst>
          </p:cNvPr>
          <p:cNvSpPr>
            <a:spLocks/>
          </p:cNvSpPr>
          <p:nvPr/>
        </p:nvSpPr>
        <p:spPr bwMode="auto">
          <a:xfrm>
            <a:off x="633535" y="3737582"/>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298">
            <a:extLst>
              <a:ext uri="{FF2B5EF4-FFF2-40B4-BE49-F238E27FC236}">
                <a16:creationId xmlns:a16="http://schemas.microsoft.com/office/drawing/2014/main" id="{F736E0A7-EBD3-459B-AC4C-6C4973CFA1A5}"/>
              </a:ext>
            </a:extLst>
          </p:cNvPr>
          <p:cNvSpPr>
            <a:spLocks noChangeArrowheads="1"/>
          </p:cNvSpPr>
          <p:nvPr/>
        </p:nvSpPr>
        <p:spPr bwMode="auto">
          <a:xfrm>
            <a:off x="712910" y="3658207"/>
            <a:ext cx="63500"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01">
            <a:extLst>
              <a:ext uri="{FF2B5EF4-FFF2-40B4-BE49-F238E27FC236}">
                <a16:creationId xmlns:a16="http://schemas.microsoft.com/office/drawing/2014/main" id="{48F06CDC-51F7-418F-9196-0700B203FFBB}"/>
              </a:ext>
            </a:extLst>
          </p:cNvPr>
          <p:cNvSpPr>
            <a:spLocks/>
          </p:cNvSpPr>
          <p:nvPr/>
        </p:nvSpPr>
        <p:spPr bwMode="auto">
          <a:xfrm>
            <a:off x="1216147" y="3737582"/>
            <a:ext cx="222250" cy="360363"/>
          </a:xfrm>
          <a:custGeom>
            <a:avLst/>
            <a:gdLst>
              <a:gd name="T0" fmla="*/ 46 w 53"/>
              <a:gd name="T1" fmla="*/ 36 h 86"/>
              <a:gd name="T2" fmla="*/ 50 w 53"/>
              <a:gd name="T3" fmla="*/ 39 h 86"/>
              <a:gd name="T4" fmla="*/ 53 w 53"/>
              <a:gd name="T5" fmla="*/ 36 h 86"/>
              <a:gd name="T6" fmla="*/ 45 w 53"/>
              <a:gd name="T7" fmla="*/ 7 h 86"/>
              <a:gd name="T8" fmla="*/ 38 w 53"/>
              <a:gd name="T9" fmla="*/ 0 h 86"/>
              <a:gd name="T10" fmla="*/ 15 w 53"/>
              <a:gd name="T11" fmla="*/ 0 h 86"/>
              <a:gd name="T12" fmla="*/ 8 w 53"/>
              <a:gd name="T13" fmla="*/ 7 h 86"/>
              <a:gd name="T14" fmla="*/ 0 w 53"/>
              <a:gd name="T15" fmla="*/ 36 h 86"/>
              <a:gd name="T16" fmla="*/ 4 w 53"/>
              <a:gd name="T17" fmla="*/ 39 h 86"/>
              <a:gd name="T18" fmla="*/ 7 w 53"/>
              <a:gd name="T19" fmla="*/ 36 h 86"/>
              <a:gd name="T20" fmla="*/ 15 w 53"/>
              <a:gd name="T21" fmla="*/ 9 h 86"/>
              <a:gd name="T22" fmla="*/ 16 w 53"/>
              <a:gd name="T23" fmla="*/ 9 h 86"/>
              <a:gd name="T24" fmla="*/ 4 w 53"/>
              <a:gd name="T25" fmla="*/ 53 h 86"/>
              <a:gd name="T26" fmla="*/ 16 w 53"/>
              <a:gd name="T27" fmla="*/ 53 h 86"/>
              <a:gd name="T28" fmla="*/ 16 w 53"/>
              <a:gd name="T29" fmla="*/ 81 h 86"/>
              <a:gd name="T30" fmla="*/ 21 w 53"/>
              <a:gd name="T31" fmla="*/ 86 h 86"/>
              <a:gd name="T32" fmla="*/ 25 w 53"/>
              <a:gd name="T33" fmla="*/ 81 h 86"/>
              <a:gd name="T34" fmla="*/ 25 w 53"/>
              <a:gd name="T35" fmla="*/ 53 h 86"/>
              <a:gd name="T36" fmla="*/ 28 w 53"/>
              <a:gd name="T37" fmla="*/ 53 h 86"/>
              <a:gd name="T38" fmla="*/ 28 w 53"/>
              <a:gd name="T39" fmla="*/ 81 h 86"/>
              <a:gd name="T40" fmla="*/ 33 w 53"/>
              <a:gd name="T41" fmla="*/ 86 h 86"/>
              <a:gd name="T42" fmla="*/ 37 w 53"/>
              <a:gd name="T43" fmla="*/ 81 h 86"/>
              <a:gd name="T44" fmla="*/ 37 w 53"/>
              <a:gd name="T45" fmla="*/ 53 h 86"/>
              <a:gd name="T46" fmla="*/ 50 w 53"/>
              <a:gd name="T47" fmla="*/ 53 h 86"/>
              <a:gd name="T48" fmla="*/ 37 w 53"/>
              <a:gd name="T49" fmla="*/ 9 h 86"/>
              <a:gd name="T50" fmla="*/ 39 w 53"/>
              <a:gd name="T51" fmla="*/ 9 h 86"/>
              <a:gd name="T52" fmla="*/ 46 w 53"/>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86">
                <a:moveTo>
                  <a:pt x="46" y="36"/>
                </a:moveTo>
                <a:cubicBezTo>
                  <a:pt x="47" y="38"/>
                  <a:pt x="48" y="39"/>
                  <a:pt x="50" y="39"/>
                </a:cubicBezTo>
                <a:cubicBezTo>
                  <a:pt x="51" y="39"/>
                  <a:pt x="53" y="38"/>
                  <a:pt x="53" y="36"/>
                </a:cubicBezTo>
                <a:cubicBezTo>
                  <a:pt x="45" y="7"/>
                  <a:pt x="45" y="7"/>
                  <a:pt x="45" y="7"/>
                </a:cubicBezTo>
                <a:cubicBezTo>
                  <a:pt x="44" y="3"/>
                  <a:pt x="42" y="0"/>
                  <a:pt x="38" y="0"/>
                </a:cubicBezTo>
                <a:cubicBezTo>
                  <a:pt x="15" y="0"/>
                  <a:pt x="15" y="0"/>
                  <a:pt x="15" y="0"/>
                </a:cubicBezTo>
                <a:cubicBezTo>
                  <a:pt x="11" y="0"/>
                  <a:pt x="9" y="3"/>
                  <a:pt x="8" y="7"/>
                </a:cubicBezTo>
                <a:cubicBezTo>
                  <a:pt x="0" y="36"/>
                  <a:pt x="0" y="36"/>
                  <a:pt x="0" y="36"/>
                </a:cubicBezTo>
                <a:cubicBezTo>
                  <a:pt x="0" y="38"/>
                  <a:pt x="2" y="39"/>
                  <a:pt x="4" y="39"/>
                </a:cubicBezTo>
                <a:cubicBezTo>
                  <a:pt x="5" y="39"/>
                  <a:pt x="6" y="38"/>
                  <a:pt x="7" y="36"/>
                </a:cubicBezTo>
                <a:cubicBezTo>
                  <a:pt x="15" y="9"/>
                  <a:pt x="15" y="9"/>
                  <a:pt x="15" y="9"/>
                </a:cubicBezTo>
                <a:cubicBezTo>
                  <a:pt x="16" y="9"/>
                  <a:pt x="16" y="9"/>
                  <a:pt x="16" y="9"/>
                </a:cubicBezTo>
                <a:cubicBezTo>
                  <a:pt x="4" y="53"/>
                  <a:pt x="4" y="53"/>
                  <a:pt x="4" y="53"/>
                </a:cubicBezTo>
                <a:cubicBezTo>
                  <a:pt x="16" y="53"/>
                  <a:pt x="16" y="53"/>
                  <a:pt x="16" y="53"/>
                </a:cubicBezTo>
                <a:cubicBezTo>
                  <a:pt x="16" y="81"/>
                  <a:pt x="16" y="81"/>
                  <a:pt x="16" y="81"/>
                </a:cubicBezTo>
                <a:cubicBezTo>
                  <a:pt x="16" y="83"/>
                  <a:pt x="18" y="86"/>
                  <a:pt x="21"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3" y="86"/>
                </a:cubicBezTo>
                <a:cubicBezTo>
                  <a:pt x="35" y="86"/>
                  <a:pt x="37" y="83"/>
                  <a:pt x="37" y="81"/>
                </a:cubicBezTo>
                <a:cubicBezTo>
                  <a:pt x="37" y="53"/>
                  <a:pt x="37" y="53"/>
                  <a:pt x="37" y="53"/>
                </a:cubicBezTo>
                <a:cubicBezTo>
                  <a:pt x="50" y="53"/>
                  <a:pt x="50" y="53"/>
                  <a:pt x="50" y="53"/>
                </a:cubicBezTo>
                <a:cubicBezTo>
                  <a:pt x="37" y="9"/>
                  <a:pt x="37" y="9"/>
                  <a:pt x="37" y="9"/>
                </a:cubicBezTo>
                <a:cubicBezTo>
                  <a:pt x="39" y="9"/>
                  <a:pt x="39" y="9"/>
                  <a:pt x="39"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302">
            <a:extLst>
              <a:ext uri="{FF2B5EF4-FFF2-40B4-BE49-F238E27FC236}">
                <a16:creationId xmlns:a16="http://schemas.microsoft.com/office/drawing/2014/main" id="{BE177AFC-DD54-4FD2-8BC6-7928902B8ACF}"/>
              </a:ext>
            </a:extLst>
          </p:cNvPr>
          <p:cNvSpPr>
            <a:spLocks noChangeArrowheads="1"/>
          </p:cNvSpPr>
          <p:nvPr/>
        </p:nvSpPr>
        <p:spPr bwMode="auto">
          <a:xfrm>
            <a:off x="1295523" y="3658207"/>
            <a:ext cx="66675"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05">
            <a:extLst>
              <a:ext uri="{FF2B5EF4-FFF2-40B4-BE49-F238E27FC236}">
                <a16:creationId xmlns:a16="http://schemas.microsoft.com/office/drawing/2014/main" id="{E2538F1C-B50F-4107-BB89-1058428F63A6}"/>
              </a:ext>
            </a:extLst>
          </p:cNvPr>
          <p:cNvSpPr>
            <a:spLocks/>
          </p:cNvSpPr>
          <p:nvPr/>
        </p:nvSpPr>
        <p:spPr bwMode="auto">
          <a:xfrm>
            <a:off x="1803522" y="3737582"/>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306">
            <a:extLst>
              <a:ext uri="{FF2B5EF4-FFF2-40B4-BE49-F238E27FC236}">
                <a16:creationId xmlns:a16="http://schemas.microsoft.com/office/drawing/2014/main" id="{4E3E8200-4A89-481D-BC3E-F358D2FA85F7}"/>
              </a:ext>
            </a:extLst>
          </p:cNvPr>
          <p:cNvSpPr>
            <a:spLocks noChangeArrowheads="1"/>
          </p:cNvSpPr>
          <p:nvPr/>
        </p:nvSpPr>
        <p:spPr bwMode="auto">
          <a:xfrm>
            <a:off x="1878136" y="3658207"/>
            <a:ext cx="68263"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09">
            <a:extLst>
              <a:ext uri="{FF2B5EF4-FFF2-40B4-BE49-F238E27FC236}">
                <a16:creationId xmlns:a16="http://schemas.microsoft.com/office/drawing/2014/main" id="{10B4D484-48FD-4134-865E-CD5BFC1D7AA3}"/>
              </a:ext>
            </a:extLst>
          </p:cNvPr>
          <p:cNvSpPr>
            <a:spLocks/>
          </p:cNvSpPr>
          <p:nvPr/>
        </p:nvSpPr>
        <p:spPr bwMode="auto">
          <a:xfrm>
            <a:off x="2380553" y="3731477"/>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10">
            <a:extLst>
              <a:ext uri="{FF2B5EF4-FFF2-40B4-BE49-F238E27FC236}">
                <a16:creationId xmlns:a16="http://schemas.microsoft.com/office/drawing/2014/main" id="{572E33FA-9E89-4487-81BC-089E9C249F27}"/>
              </a:ext>
            </a:extLst>
          </p:cNvPr>
          <p:cNvSpPr>
            <a:spLocks noChangeArrowheads="1"/>
          </p:cNvSpPr>
          <p:nvPr/>
        </p:nvSpPr>
        <p:spPr bwMode="auto">
          <a:xfrm>
            <a:off x="2459927" y="3652102"/>
            <a:ext cx="63500"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13">
            <a:extLst>
              <a:ext uri="{FF2B5EF4-FFF2-40B4-BE49-F238E27FC236}">
                <a16:creationId xmlns:a16="http://schemas.microsoft.com/office/drawing/2014/main" id="{AA996113-6286-4875-9F13-A7D8B7EF4AFB}"/>
              </a:ext>
            </a:extLst>
          </p:cNvPr>
          <p:cNvSpPr>
            <a:spLocks/>
          </p:cNvSpPr>
          <p:nvPr/>
        </p:nvSpPr>
        <p:spPr bwMode="auto">
          <a:xfrm>
            <a:off x="927222" y="4212245"/>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5 w 52"/>
              <a:gd name="T23" fmla="*/ 10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40"/>
                  <a:pt x="3" y="40"/>
                </a:cubicBezTo>
                <a:cubicBezTo>
                  <a:pt x="5" y="40"/>
                  <a:pt x="5" y="38"/>
                  <a:pt x="6" y="36"/>
                </a:cubicBezTo>
                <a:cubicBezTo>
                  <a:pt x="14" y="10"/>
                  <a:pt x="14" y="10"/>
                  <a:pt x="14" y="10"/>
                </a:cubicBezTo>
                <a:cubicBezTo>
                  <a:pt x="15" y="10"/>
                  <a:pt x="15" y="10"/>
                  <a:pt x="15" y="10"/>
                </a:cubicBezTo>
                <a:cubicBezTo>
                  <a:pt x="3" y="53"/>
                  <a:pt x="3" y="53"/>
                  <a:pt x="3" y="53"/>
                </a:cubicBezTo>
                <a:cubicBezTo>
                  <a:pt x="15" y="53"/>
                  <a:pt x="15" y="53"/>
                  <a:pt x="15" y="53"/>
                </a:cubicBezTo>
                <a:cubicBezTo>
                  <a:pt x="15" y="81"/>
                  <a:pt x="15" y="81"/>
                  <a:pt x="15" y="81"/>
                </a:cubicBezTo>
                <a:cubicBezTo>
                  <a:pt x="15" y="84"/>
                  <a:pt x="17" y="86"/>
                  <a:pt x="20" y="86"/>
                </a:cubicBezTo>
                <a:cubicBezTo>
                  <a:pt x="23" y="86"/>
                  <a:pt x="25" y="84"/>
                  <a:pt x="25" y="81"/>
                </a:cubicBezTo>
                <a:cubicBezTo>
                  <a:pt x="25" y="53"/>
                  <a:pt x="25" y="53"/>
                  <a:pt x="25" y="53"/>
                </a:cubicBezTo>
                <a:cubicBezTo>
                  <a:pt x="27" y="53"/>
                  <a:pt x="27" y="53"/>
                  <a:pt x="27" y="53"/>
                </a:cubicBezTo>
                <a:cubicBezTo>
                  <a:pt x="27" y="81"/>
                  <a:pt x="27" y="81"/>
                  <a:pt x="27" y="81"/>
                </a:cubicBezTo>
                <a:cubicBezTo>
                  <a:pt x="27" y="84"/>
                  <a:pt x="29" y="86"/>
                  <a:pt x="32" y="86"/>
                </a:cubicBezTo>
                <a:cubicBezTo>
                  <a:pt x="35" y="86"/>
                  <a:pt x="37" y="84"/>
                  <a:pt x="37" y="81"/>
                </a:cubicBezTo>
                <a:cubicBezTo>
                  <a:pt x="37" y="53"/>
                  <a:pt x="37" y="53"/>
                  <a:pt x="37" y="53"/>
                </a:cubicBezTo>
                <a:cubicBezTo>
                  <a:pt x="49" y="53"/>
                  <a:pt x="49" y="53"/>
                  <a:pt x="49"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314">
            <a:extLst>
              <a:ext uri="{FF2B5EF4-FFF2-40B4-BE49-F238E27FC236}">
                <a16:creationId xmlns:a16="http://schemas.microsoft.com/office/drawing/2014/main" id="{9F1CC6F1-D08A-4CD6-98E8-C474619B85C4}"/>
              </a:ext>
            </a:extLst>
          </p:cNvPr>
          <p:cNvSpPr>
            <a:spLocks noChangeArrowheads="1"/>
          </p:cNvSpPr>
          <p:nvPr/>
        </p:nvSpPr>
        <p:spPr bwMode="auto">
          <a:xfrm>
            <a:off x="1001836" y="4131282"/>
            <a:ext cx="66675"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17">
            <a:extLst>
              <a:ext uri="{FF2B5EF4-FFF2-40B4-BE49-F238E27FC236}">
                <a16:creationId xmlns:a16="http://schemas.microsoft.com/office/drawing/2014/main" id="{ED022240-3D00-41F4-B661-54EF0A0BEA36}"/>
              </a:ext>
            </a:extLst>
          </p:cNvPr>
          <p:cNvSpPr>
            <a:spLocks/>
          </p:cNvSpPr>
          <p:nvPr/>
        </p:nvSpPr>
        <p:spPr bwMode="auto">
          <a:xfrm>
            <a:off x="1509835" y="4212245"/>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318">
            <a:extLst>
              <a:ext uri="{FF2B5EF4-FFF2-40B4-BE49-F238E27FC236}">
                <a16:creationId xmlns:a16="http://schemas.microsoft.com/office/drawing/2014/main" id="{8A0C9A42-1E5D-458D-82EF-F9B9AEEAD218}"/>
              </a:ext>
            </a:extLst>
          </p:cNvPr>
          <p:cNvSpPr>
            <a:spLocks noChangeArrowheads="1"/>
          </p:cNvSpPr>
          <p:nvPr/>
        </p:nvSpPr>
        <p:spPr bwMode="auto">
          <a:xfrm>
            <a:off x="1589210" y="4131282"/>
            <a:ext cx="63500"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321">
            <a:extLst>
              <a:ext uri="{FF2B5EF4-FFF2-40B4-BE49-F238E27FC236}">
                <a16:creationId xmlns:a16="http://schemas.microsoft.com/office/drawing/2014/main" id="{EE9FD0DA-47F0-44E6-BB24-601F045825CB}"/>
              </a:ext>
            </a:extLst>
          </p:cNvPr>
          <p:cNvSpPr>
            <a:spLocks/>
          </p:cNvSpPr>
          <p:nvPr/>
        </p:nvSpPr>
        <p:spPr bwMode="auto">
          <a:xfrm>
            <a:off x="2092447" y="4212245"/>
            <a:ext cx="222250" cy="360363"/>
          </a:xfrm>
          <a:custGeom>
            <a:avLst/>
            <a:gdLst>
              <a:gd name="T0" fmla="*/ 46 w 53"/>
              <a:gd name="T1" fmla="*/ 36 h 86"/>
              <a:gd name="T2" fmla="*/ 50 w 53"/>
              <a:gd name="T3" fmla="*/ 39 h 86"/>
              <a:gd name="T4" fmla="*/ 53 w 53"/>
              <a:gd name="T5" fmla="*/ 36 h 86"/>
              <a:gd name="T6" fmla="*/ 45 w 53"/>
              <a:gd name="T7" fmla="*/ 7 h 86"/>
              <a:gd name="T8" fmla="*/ 38 w 53"/>
              <a:gd name="T9" fmla="*/ 0 h 86"/>
              <a:gd name="T10" fmla="*/ 15 w 53"/>
              <a:gd name="T11" fmla="*/ 0 h 86"/>
              <a:gd name="T12" fmla="*/ 8 w 53"/>
              <a:gd name="T13" fmla="*/ 7 h 86"/>
              <a:gd name="T14" fmla="*/ 0 w 53"/>
              <a:gd name="T15" fmla="*/ 36 h 86"/>
              <a:gd name="T16" fmla="*/ 4 w 53"/>
              <a:gd name="T17" fmla="*/ 40 h 86"/>
              <a:gd name="T18" fmla="*/ 7 w 53"/>
              <a:gd name="T19" fmla="*/ 36 h 86"/>
              <a:gd name="T20" fmla="*/ 15 w 53"/>
              <a:gd name="T21" fmla="*/ 10 h 86"/>
              <a:gd name="T22" fmla="*/ 16 w 53"/>
              <a:gd name="T23" fmla="*/ 10 h 86"/>
              <a:gd name="T24" fmla="*/ 4 w 53"/>
              <a:gd name="T25" fmla="*/ 53 h 86"/>
              <a:gd name="T26" fmla="*/ 16 w 53"/>
              <a:gd name="T27" fmla="*/ 53 h 86"/>
              <a:gd name="T28" fmla="*/ 16 w 53"/>
              <a:gd name="T29" fmla="*/ 81 h 86"/>
              <a:gd name="T30" fmla="*/ 21 w 53"/>
              <a:gd name="T31" fmla="*/ 86 h 86"/>
              <a:gd name="T32" fmla="*/ 25 w 53"/>
              <a:gd name="T33" fmla="*/ 81 h 86"/>
              <a:gd name="T34" fmla="*/ 25 w 53"/>
              <a:gd name="T35" fmla="*/ 53 h 86"/>
              <a:gd name="T36" fmla="*/ 28 w 53"/>
              <a:gd name="T37" fmla="*/ 53 h 86"/>
              <a:gd name="T38" fmla="*/ 28 w 53"/>
              <a:gd name="T39" fmla="*/ 81 h 86"/>
              <a:gd name="T40" fmla="*/ 33 w 53"/>
              <a:gd name="T41" fmla="*/ 86 h 86"/>
              <a:gd name="T42" fmla="*/ 37 w 53"/>
              <a:gd name="T43" fmla="*/ 81 h 86"/>
              <a:gd name="T44" fmla="*/ 37 w 53"/>
              <a:gd name="T45" fmla="*/ 53 h 86"/>
              <a:gd name="T46" fmla="*/ 50 w 53"/>
              <a:gd name="T47" fmla="*/ 53 h 86"/>
              <a:gd name="T48" fmla="*/ 37 w 53"/>
              <a:gd name="T49" fmla="*/ 10 h 86"/>
              <a:gd name="T50" fmla="*/ 39 w 53"/>
              <a:gd name="T51" fmla="*/ 10 h 86"/>
              <a:gd name="T52" fmla="*/ 46 w 53"/>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86">
                <a:moveTo>
                  <a:pt x="46" y="36"/>
                </a:moveTo>
                <a:cubicBezTo>
                  <a:pt x="47" y="38"/>
                  <a:pt x="48" y="39"/>
                  <a:pt x="50" y="39"/>
                </a:cubicBezTo>
                <a:cubicBezTo>
                  <a:pt x="51" y="39"/>
                  <a:pt x="53" y="38"/>
                  <a:pt x="53" y="36"/>
                </a:cubicBezTo>
                <a:cubicBezTo>
                  <a:pt x="45" y="7"/>
                  <a:pt x="45" y="7"/>
                  <a:pt x="45" y="7"/>
                </a:cubicBezTo>
                <a:cubicBezTo>
                  <a:pt x="44" y="3"/>
                  <a:pt x="42" y="0"/>
                  <a:pt x="38" y="0"/>
                </a:cubicBezTo>
                <a:cubicBezTo>
                  <a:pt x="15" y="0"/>
                  <a:pt x="15" y="0"/>
                  <a:pt x="15" y="0"/>
                </a:cubicBezTo>
                <a:cubicBezTo>
                  <a:pt x="11" y="0"/>
                  <a:pt x="9" y="3"/>
                  <a:pt x="8" y="7"/>
                </a:cubicBezTo>
                <a:cubicBezTo>
                  <a:pt x="0" y="36"/>
                  <a:pt x="0" y="36"/>
                  <a:pt x="0" y="36"/>
                </a:cubicBezTo>
                <a:cubicBezTo>
                  <a:pt x="0" y="38"/>
                  <a:pt x="2" y="40"/>
                  <a:pt x="4" y="40"/>
                </a:cubicBezTo>
                <a:cubicBezTo>
                  <a:pt x="5" y="40"/>
                  <a:pt x="6" y="38"/>
                  <a:pt x="7" y="36"/>
                </a:cubicBezTo>
                <a:cubicBezTo>
                  <a:pt x="15" y="10"/>
                  <a:pt x="15" y="10"/>
                  <a:pt x="15" y="10"/>
                </a:cubicBezTo>
                <a:cubicBezTo>
                  <a:pt x="16" y="10"/>
                  <a:pt x="16" y="10"/>
                  <a:pt x="16" y="10"/>
                </a:cubicBezTo>
                <a:cubicBezTo>
                  <a:pt x="4" y="53"/>
                  <a:pt x="4" y="53"/>
                  <a:pt x="4" y="53"/>
                </a:cubicBezTo>
                <a:cubicBezTo>
                  <a:pt x="16" y="53"/>
                  <a:pt x="16" y="53"/>
                  <a:pt x="16" y="53"/>
                </a:cubicBezTo>
                <a:cubicBezTo>
                  <a:pt x="16" y="81"/>
                  <a:pt x="16" y="81"/>
                  <a:pt x="16" y="81"/>
                </a:cubicBezTo>
                <a:cubicBezTo>
                  <a:pt x="16" y="84"/>
                  <a:pt x="18" y="86"/>
                  <a:pt x="21"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3" y="86"/>
                </a:cubicBezTo>
                <a:cubicBezTo>
                  <a:pt x="35" y="86"/>
                  <a:pt x="37" y="84"/>
                  <a:pt x="37" y="81"/>
                </a:cubicBezTo>
                <a:cubicBezTo>
                  <a:pt x="37" y="53"/>
                  <a:pt x="37" y="53"/>
                  <a:pt x="37" y="53"/>
                </a:cubicBezTo>
                <a:cubicBezTo>
                  <a:pt x="50" y="53"/>
                  <a:pt x="50" y="53"/>
                  <a:pt x="50" y="53"/>
                </a:cubicBezTo>
                <a:cubicBezTo>
                  <a:pt x="37" y="10"/>
                  <a:pt x="37" y="10"/>
                  <a:pt x="37" y="10"/>
                </a:cubicBezTo>
                <a:cubicBezTo>
                  <a:pt x="39" y="10"/>
                  <a:pt x="39" y="10"/>
                  <a:pt x="39"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322">
            <a:extLst>
              <a:ext uri="{FF2B5EF4-FFF2-40B4-BE49-F238E27FC236}">
                <a16:creationId xmlns:a16="http://schemas.microsoft.com/office/drawing/2014/main" id="{9935DD19-7E1F-4EAE-B46F-350665A8DA2A}"/>
              </a:ext>
            </a:extLst>
          </p:cNvPr>
          <p:cNvSpPr>
            <a:spLocks noChangeArrowheads="1"/>
          </p:cNvSpPr>
          <p:nvPr/>
        </p:nvSpPr>
        <p:spPr bwMode="auto">
          <a:xfrm>
            <a:off x="2171823" y="4131282"/>
            <a:ext cx="68263"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340">
            <a:extLst>
              <a:ext uri="{FF2B5EF4-FFF2-40B4-BE49-F238E27FC236}">
                <a16:creationId xmlns:a16="http://schemas.microsoft.com/office/drawing/2014/main" id="{320E0D48-E9F8-47FE-A7FA-D899D64A9E59}"/>
              </a:ext>
            </a:extLst>
          </p:cNvPr>
          <p:cNvSpPr>
            <a:spLocks noEditPoints="1"/>
          </p:cNvSpPr>
          <p:nvPr/>
        </p:nvSpPr>
        <p:spPr bwMode="auto">
          <a:xfrm>
            <a:off x="967789" y="3659899"/>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340">
            <a:extLst>
              <a:ext uri="{FF2B5EF4-FFF2-40B4-BE49-F238E27FC236}">
                <a16:creationId xmlns:a16="http://schemas.microsoft.com/office/drawing/2014/main" id="{3514AC0E-E041-4D27-B65F-043DD0A285A2}"/>
              </a:ext>
            </a:extLst>
          </p:cNvPr>
          <p:cNvSpPr>
            <a:spLocks noEditPoints="1"/>
          </p:cNvSpPr>
          <p:nvPr/>
        </p:nvSpPr>
        <p:spPr bwMode="auto">
          <a:xfrm>
            <a:off x="2119917" y="3659899"/>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340">
            <a:extLst>
              <a:ext uri="{FF2B5EF4-FFF2-40B4-BE49-F238E27FC236}">
                <a16:creationId xmlns:a16="http://schemas.microsoft.com/office/drawing/2014/main" id="{A678CE76-B20C-4B07-AE4D-F87C4884D551}"/>
              </a:ext>
            </a:extLst>
          </p:cNvPr>
          <p:cNvSpPr>
            <a:spLocks noEditPoints="1"/>
          </p:cNvSpPr>
          <p:nvPr/>
        </p:nvSpPr>
        <p:spPr bwMode="auto">
          <a:xfrm>
            <a:off x="1847019" y="4131282"/>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340">
            <a:extLst>
              <a:ext uri="{FF2B5EF4-FFF2-40B4-BE49-F238E27FC236}">
                <a16:creationId xmlns:a16="http://schemas.microsoft.com/office/drawing/2014/main" id="{EF7D4620-DF1A-4F26-AEF1-66925A8A0A8A}"/>
              </a:ext>
            </a:extLst>
          </p:cNvPr>
          <p:cNvSpPr>
            <a:spLocks noEditPoints="1"/>
          </p:cNvSpPr>
          <p:nvPr/>
        </p:nvSpPr>
        <p:spPr bwMode="auto">
          <a:xfrm>
            <a:off x="2417885" y="4130402"/>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Title 1">
            <a:extLst>
              <a:ext uri="{FF2B5EF4-FFF2-40B4-BE49-F238E27FC236}">
                <a16:creationId xmlns:a16="http://schemas.microsoft.com/office/drawing/2014/main" id="{766048C5-08BF-42DE-AC8D-71EAB90B78D4}"/>
              </a:ext>
            </a:extLst>
          </p:cNvPr>
          <p:cNvSpPr txBox="1">
            <a:spLocks/>
          </p:cNvSpPr>
          <p:nvPr/>
        </p:nvSpPr>
        <p:spPr bwMode="auto">
          <a:xfrm>
            <a:off x="399724" y="4685514"/>
            <a:ext cx="348302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321" tIns="0" rIns="83321" bIns="0" numCol="1" anchor="ctr" anchorCtr="0" compatLnSpc="1">
            <a:prstTxWarp prst="textNoShape">
              <a:avLst/>
            </a:prstTxWarp>
            <a:spAutoFit/>
          </a:bodyPr>
          <a:lstStyle>
            <a:lvl1pPr algn="l" rtl="0" eaLnBrk="0" fontAlgn="base" hangingPunct="0">
              <a:spcBef>
                <a:spcPct val="0"/>
              </a:spcBef>
              <a:spcAft>
                <a:spcPct val="0"/>
              </a:spcAft>
              <a:defRPr kumimoji="1" sz="2200" b="1">
                <a:solidFill>
                  <a:schemeClr val="tx2"/>
                </a:solidFill>
                <a:latin typeface="+mj-lt"/>
                <a:ea typeface="+mj-ea"/>
                <a:cs typeface="+mj-cs"/>
              </a:defRPr>
            </a:lvl1pPr>
            <a:lvl2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2pPr>
            <a:lvl3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3pPr>
            <a:lvl4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4pPr>
            <a:lvl5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5pPr>
            <a:lvl6pPr marL="457200" algn="l" rtl="0" fontAlgn="base">
              <a:spcBef>
                <a:spcPct val="0"/>
              </a:spcBef>
              <a:spcAft>
                <a:spcPct val="0"/>
              </a:spcAft>
              <a:defRPr kumimoji="1" sz="2200" b="1">
                <a:solidFill>
                  <a:schemeClr val="tx2"/>
                </a:solidFill>
                <a:latin typeface="Calibri" pitchFamily="34" charset="0"/>
                <a:ea typeface="ＭＳ Ｐゴシック" pitchFamily="34" charset="-128"/>
              </a:defRPr>
            </a:lvl6pPr>
            <a:lvl7pPr marL="914400" algn="l" rtl="0" fontAlgn="base">
              <a:spcBef>
                <a:spcPct val="0"/>
              </a:spcBef>
              <a:spcAft>
                <a:spcPct val="0"/>
              </a:spcAft>
              <a:defRPr kumimoji="1" sz="2200" b="1">
                <a:solidFill>
                  <a:schemeClr val="tx2"/>
                </a:solidFill>
                <a:latin typeface="Calibri" pitchFamily="34" charset="0"/>
                <a:ea typeface="ＭＳ Ｐゴシック" pitchFamily="34" charset="-128"/>
              </a:defRPr>
            </a:lvl7pPr>
            <a:lvl8pPr marL="1371600" algn="l" rtl="0" fontAlgn="base">
              <a:spcBef>
                <a:spcPct val="0"/>
              </a:spcBef>
              <a:spcAft>
                <a:spcPct val="0"/>
              </a:spcAft>
              <a:defRPr kumimoji="1" sz="2200" b="1">
                <a:solidFill>
                  <a:schemeClr val="tx2"/>
                </a:solidFill>
                <a:latin typeface="Calibri" pitchFamily="34" charset="0"/>
                <a:ea typeface="ＭＳ Ｐゴシック" pitchFamily="34" charset="-128"/>
              </a:defRPr>
            </a:lvl8pPr>
            <a:lvl9pPr marL="1828800" algn="l" rtl="0" fontAlgn="base">
              <a:spcBef>
                <a:spcPct val="0"/>
              </a:spcBef>
              <a:spcAft>
                <a:spcPct val="0"/>
              </a:spcAft>
              <a:defRPr kumimoji="1" sz="2200" b="1">
                <a:solidFill>
                  <a:schemeClr val="tx2"/>
                </a:solidFill>
                <a:latin typeface="Calibri" pitchFamily="34" charset="0"/>
                <a:ea typeface="ＭＳ Ｐゴシック" pitchFamily="34" charset="-128"/>
              </a:defRPr>
            </a:lvl9pPr>
          </a:lstStyle>
          <a:p>
            <a:pPr algn="ctr">
              <a:lnSpc>
                <a:spcPct val="100000"/>
              </a:lnSpc>
              <a:buClrTx/>
              <a:buSzTx/>
              <a:buFontTx/>
              <a:buNone/>
            </a:pPr>
            <a:r>
              <a:rPr lang="en-US" altLang="en-US" kern="0" dirty="0">
                <a:solidFill>
                  <a:srgbClr val="003300"/>
                </a:solidFill>
                <a:latin typeface="Tahoma" pitchFamily="34" charset="0"/>
                <a:cs typeface="Tahoma" pitchFamily="34" charset="0"/>
              </a:rPr>
              <a:t>‘unbanked’ population</a:t>
            </a:r>
          </a:p>
        </p:txBody>
      </p:sp>
      <p:cxnSp>
        <p:nvCxnSpPr>
          <p:cNvPr id="59" name="Straight Connector 58">
            <a:extLst>
              <a:ext uri="{FF2B5EF4-FFF2-40B4-BE49-F238E27FC236}">
                <a16:creationId xmlns:a16="http://schemas.microsoft.com/office/drawing/2014/main" id="{5A7AF6B4-0401-4136-A7CF-0E750DB8739D}"/>
              </a:ext>
            </a:extLst>
          </p:cNvPr>
          <p:cNvCxnSpPr>
            <a:cxnSpLocks/>
          </p:cNvCxnSpPr>
          <p:nvPr/>
        </p:nvCxnSpPr>
        <p:spPr bwMode="auto">
          <a:xfrm>
            <a:off x="716239" y="5072800"/>
            <a:ext cx="2394" cy="413897"/>
          </a:xfrm>
          <a:prstGeom prst="line">
            <a:avLst/>
          </a:prstGeom>
          <a:solidFill>
            <a:schemeClr val="bg1"/>
          </a:solidFill>
          <a:ln w="7620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0" name="Title 1">
            <a:extLst>
              <a:ext uri="{FF2B5EF4-FFF2-40B4-BE49-F238E27FC236}">
                <a16:creationId xmlns:a16="http://schemas.microsoft.com/office/drawing/2014/main" id="{E09962E6-D599-4154-B953-E2094BE96AD3}"/>
              </a:ext>
            </a:extLst>
          </p:cNvPr>
          <p:cNvSpPr txBox="1">
            <a:spLocks/>
          </p:cNvSpPr>
          <p:nvPr/>
        </p:nvSpPr>
        <p:spPr bwMode="auto">
          <a:xfrm>
            <a:off x="780148" y="5070698"/>
            <a:ext cx="319933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321" tIns="0" rIns="83321" bIns="0" numCol="1" anchor="ctr" anchorCtr="0" compatLnSpc="1">
            <a:prstTxWarp prst="textNoShape">
              <a:avLst/>
            </a:prstTxWarp>
            <a:spAutoFit/>
          </a:bodyPr>
          <a:lstStyle>
            <a:lvl1pPr algn="l" rtl="0" eaLnBrk="0" fontAlgn="base" hangingPunct="0">
              <a:spcBef>
                <a:spcPct val="0"/>
              </a:spcBef>
              <a:spcAft>
                <a:spcPct val="0"/>
              </a:spcAft>
              <a:defRPr kumimoji="1" sz="2200" b="1">
                <a:solidFill>
                  <a:schemeClr val="tx2"/>
                </a:solidFill>
                <a:latin typeface="+mj-lt"/>
                <a:ea typeface="+mj-ea"/>
                <a:cs typeface="+mj-cs"/>
              </a:defRPr>
            </a:lvl1pPr>
            <a:lvl2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2pPr>
            <a:lvl3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3pPr>
            <a:lvl4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4pPr>
            <a:lvl5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5pPr>
            <a:lvl6pPr marL="457200" algn="l" rtl="0" fontAlgn="base">
              <a:spcBef>
                <a:spcPct val="0"/>
              </a:spcBef>
              <a:spcAft>
                <a:spcPct val="0"/>
              </a:spcAft>
              <a:defRPr kumimoji="1" sz="2200" b="1">
                <a:solidFill>
                  <a:schemeClr val="tx2"/>
                </a:solidFill>
                <a:latin typeface="Calibri" pitchFamily="34" charset="0"/>
                <a:ea typeface="ＭＳ Ｐゴシック" pitchFamily="34" charset="-128"/>
              </a:defRPr>
            </a:lvl6pPr>
            <a:lvl7pPr marL="914400" algn="l" rtl="0" fontAlgn="base">
              <a:spcBef>
                <a:spcPct val="0"/>
              </a:spcBef>
              <a:spcAft>
                <a:spcPct val="0"/>
              </a:spcAft>
              <a:defRPr kumimoji="1" sz="2200" b="1">
                <a:solidFill>
                  <a:schemeClr val="tx2"/>
                </a:solidFill>
                <a:latin typeface="Calibri" pitchFamily="34" charset="0"/>
                <a:ea typeface="ＭＳ Ｐゴシック" pitchFamily="34" charset="-128"/>
              </a:defRPr>
            </a:lvl7pPr>
            <a:lvl8pPr marL="1371600" algn="l" rtl="0" fontAlgn="base">
              <a:spcBef>
                <a:spcPct val="0"/>
              </a:spcBef>
              <a:spcAft>
                <a:spcPct val="0"/>
              </a:spcAft>
              <a:defRPr kumimoji="1" sz="2200" b="1">
                <a:solidFill>
                  <a:schemeClr val="tx2"/>
                </a:solidFill>
                <a:latin typeface="Calibri" pitchFamily="34" charset="0"/>
                <a:ea typeface="ＭＳ Ｐゴシック" pitchFamily="34" charset="-128"/>
              </a:defRPr>
            </a:lvl8pPr>
            <a:lvl9pPr marL="1828800" algn="l" rtl="0" fontAlgn="base">
              <a:spcBef>
                <a:spcPct val="0"/>
              </a:spcBef>
              <a:spcAft>
                <a:spcPct val="0"/>
              </a:spcAft>
              <a:defRPr kumimoji="1" sz="2200" b="1">
                <a:solidFill>
                  <a:schemeClr val="tx2"/>
                </a:solidFill>
                <a:latin typeface="Calibri" pitchFamily="34" charset="0"/>
                <a:ea typeface="ＭＳ Ｐゴシック" pitchFamily="34" charset="-128"/>
              </a:defRPr>
            </a:lvl9pPr>
          </a:lstStyle>
          <a:p>
            <a:pPr>
              <a:lnSpc>
                <a:spcPct val="100000"/>
              </a:lnSpc>
              <a:buClrTx/>
              <a:buSzTx/>
              <a:buFontTx/>
              <a:buNone/>
            </a:pPr>
            <a:r>
              <a:rPr lang="en-US" altLang="en-US" b="0" kern="0" dirty="0">
                <a:solidFill>
                  <a:srgbClr val="003300"/>
                </a:solidFill>
                <a:latin typeface="Tahoma" pitchFamily="34" charset="0"/>
                <a:cs typeface="Tahoma" pitchFamily="34" charset="0"/>
              </a:rPr>
              <a:t>vulnerable segment</a:t>
            </a:r>
          </a:p>
        </p:txBody>
      </p:sp>
      <p:cxnSp>
        <p:nvCxnSpPr>
          <p:cNvPr id="61" name="Straight Connector 60">
            <a:extLst>
              <a:ext uri="{FF2B5EF4-FFF2-40B4-BE49-F238E27FC236}">
                <a16:creationId xmlns:a16="http://schemas.microsoft.com/office/drawing/2014/main" id="{ED122753-7E0D-4B4F-A872-EF7B32A2297B}"/>
              </a:ext>
            </a:extLst>
          </p:cNvPr>
          <p:cNvCxnSpPr>
            <a:cxnSpLocks/>
          </p:cNvCxnSpPr>
          <p:nvPr/>
        </p:nvCxnSpPr>
        <p:spPr bwMode="auto">
          <a:xfrm>
            <a:off x="715084" y="5570923"/>
            <a:ext cx="2394" cy="413897"/>
          </a:xfrm>
          <a:prstGeom prst="line">
            <a:avLst/>
          </a:prstGeom>
          <a:solidFill>
            <a:schemeClr val="bg1"/>
          </a:solidFill>
          <a:ln w="7620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2" name="Title 1">
            <a:extLst>
              <a:ext uri="{FF2B5EF4-FFF2-40B4-BE49-F238E27FC236}">
                <a16:creationId xmlns:a16="http://schemas.microsoft.com/office/drawing/2014/main" id="{A4CB91E5-5560-4FF5-86BF-19EC70D16E7D}"/>
              </a:ext>
            </a:extLst>
          </p:cNvPr>
          <p:cNvSpPr txBox="1">
            <a:spLocks/>
          </p:cNvSpPr>
          <p:nvPr/>
        </p:nvSpPr>
        <p:spPr bwMode="auto">
          <a:xfrm>
            <a:off x="778993" y="5568821"/>
            <a:ext cx="34758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321" tIns="0" rIns="83321" bIns="0" numCol="1" anchor="ctr" anchorCtr="0" compatLnSpc="1">
            <a:prstTxWarp prst="textNoShape">
              <a:avLst/>
            </a:prstTxWarp>
            <a:spAutoFit/>
          </a:bodyPr>
          <a:lstStyle>
            <a:lvl1pPr algn="l" rtl="0" eaLnBrk="0" fontAlgn="base" hangingPunct="0">
              <a:spcBef>
                <a:spcPct val="0"/>
              </a:spcBef>
              <a:spcAft>
                <a:spcPct val="0"/>
              </a:spcAft>
              <a:defRPr kumimoji="1" sz="2200" b="1">
                <a:solidFill>
                  <a:schemeClr val="tx2"/>
                </a:solidFill>
                <a:latin typeface="+mj-lt"/>
                <a:ea typeface="+mj-ea"/>
                <a:cs typeface="+mj-cs"/>
              </a:defRPr>
            </a:lvl1pPr>
            <a:lvl2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2pPr>
            <a:lvl3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3pPr>
            <a:lvl4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4pPr>
            <a:lvl5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5pPr>
            <a:lvl6pPr marL="457200" algn="l" rtl="0" fontAlgn="base">
              <a:spcBef>
                <a:spcPct val="0"/>
              </a:spcBef>
              <a:spcAft>
                <a:spcPct val="0"/>
              </a:spcAft>
              <a:defRPr kumimoji="1" sz="2200" b="1">
                <a:solidFill>
                  <a:schemeClr val="tx2"/>
                </a:solidFill>
                <a:latin typeface="Calibri" pitchFamily="34" charset="0"/>
                <a:ea typeface="ＭＳ Ｐゴシック" pitchFamily="34" charset="-128"/>
              </a:defRPr>
            </a:lvl6pPr>
            <a:lvl7pPr marL="914400" algn="l" rtl="0" fontAlgn="base">
              <a:spcBef>
                <a:spcPct val="0"/>
              </a:spcBef>
              <a:spcAft>
                <a:spcPct val="0"/>
              </a:spcAft>
              <a:defRPr kumimoji="1" sz="2200" b="1">
                <a:solidFill>
                  <a:schemeClr val="tx2"/>
                </a:solidFill>
                <a:latin typeface="Calibri" pitchFamily="34" charset="0"/>
                <a:ea typeface="ＭＳ Ｐゴシック" pitchFamily="34" charset="-128"/>
              </a:defRPr>
            </a:lvl7pPr>
            <a:lvl8pPr marL="1371600" algn="l" rtl="0" fontAlgn="base">
              <a:spcBef>
                <a:spcPct val="0"/>
              </a:spcBef>
              <a:spcAft>
                <a:spcPct val="0"/>
              </a:spcAft>
              <a:defRPr kumimoji="1" sz="2200" b="1">
                <a:solidFill>
                  <a:schemeClr val="tx2"/>
                </a:solidFill>
                <a:latin typeface="Calibri" pitchFamily="34" charset="0"/>
                <a:ea typeface="ＭＳ Ｐゴシック" pitchFamily="34" charset="-128"/>
              </a:defRPr>
            </a:lvl8pPr>
            <a:lvl9pPr marL="1828800" algn="l" rtl="0" fontAlgn="base">
              <a:spcBef>
                <a:spcPct val="0"/>
              </a:spcBef>
              <a:spcAft>
                <a:spcPct val="0"/>
              </a:spcAft>
              <a:defRPr kumimoji="1" sz="2200" b="1">
                <a:solidFill>
                  <a:schemeClr val="tx2"/>
                </a:solidFill>
                <a:latin typeface="Calibri" pitchFamily="34" charset="0"/>
                <a:ea typeface="ＭＳ Ｐゴシック" pitchFamily="34" charset="-128"/>
              </a:defRPr>
            </a:lvl9pPr>
          </a:lstStyle>
          <a:p>
            <a:pPr>
              <a:lnSpc>
                <a:spcPct val="100000"/>
              </a:lnSpc>
              <a:buClrTx/>
              <a:buSzTx/>
              <a:buFontTx/>
              <a:buNone/>
            </a:pPr>
            <a:r>
              <a:rPr lang="en-US" altLang="en-US" b="0" kern="0" dirty="0">
                <a:solidFill>
                  <a:srgbClr val="003300"/>
                </a:solidFill>
                <a:latin typeface="Tahoma" pitchFamily="34" charset="0"/>
                <a:cs typeface="Tahoma" pitchFamily="34" charset="0"/>
              </a:rPr>
              <a:t>weaker section &amp; women</a:t>
            </a:r>
          </a:p>
        </p:txBody>
      </p:sp>
      <p:cxnSp>
        <p:nvCxnSpPr>
          <p:cNvPr id="63" name="Straight Connector 62">
            <a:extLst>
              <a:ext uri="{FF2B5EF4-FFF2-40B4-BE49-F238E27FC236}">
                <a16:creationId xmlns:a16="http://schemas.microsoft.com/office/drawing/2014/main" id="{F73979BA-DB53-4200-B9C3-39CFD46CFA4C}"/>
              </a:ext>
            </a:extLst>
          </p:cNvPr>
          <p:cNvCxnSpPr>
            <a:cxnSpLocks/>
          </p:cNvCxnSpPr>
          <p:nvPr/>
        </p:nvCxnSpPr>
        <p:spPr bwMode="auto">
          <a:xfrm>
            <a:off x="716239" y="6058929"/>
            <a:ext cx="2394" cy="413897"/>
          </a:xfrm>
          <a:prstGeom prst="line">
            <a:avLst/>
          </a:prstGeom>
          <a:solidFill>
            <a:schemeClr val="bg1"/>
          </a:solidFill>
          <a:ln w="7620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4" name="Title 1">
            <a:extLst>
              <a:ext uri="{FF2B5EF4-FFF2-40B4-BE49-F238E27FC236}">
                <a16:creationId xmlns:a16="http://schemas.microsoft.com/office/drawing/2014/main" id="{E0997CC3-0312-4162-97CC-C4E6C53EBB54}"/>
              </a:ext>
            </a:extLst>
          </p:cNvPr>
          <p:cNvSpPr txBox="1">
            <a:spLocks/>
          </p:cNvSpPr>
          <p:nvPr/>
        </p:nvSpPr>
        <p:spPr bwMode="auto">
          <a:xfrm>
            <a:off x="780148" y="6056827"/>
            <a:ext cx="319933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321" tIns="0" rIns="83321" bIns="0" numCol="1" anchor="ctr" anchorCtr="0" compatLnSpc="1">
            <a:prstTxWarp prst="textNoShape">
              <a:avLst/>
            </a:prstTxWarp>
            <a:spAutoFit/>
          </a:bodyPr>
          <a:lstStyle>
            <a:lvl1pPr algn="l" rtl="0" eaLnBrk="0" fontAlgn="base" hangingPunct="0">
              <a:spcBef>
                <a:spcPct val="0"/>
              </a:spcBef>
              <a:spcAft>
                <a:spcPct val="0"/>
              </a:spcAft>
              <a:defRPr kumimoji="1" sz="2200" b="1">
                <a:solidFill>
                  <a:schemeClr val="tx2"/>
                </a:solidFill>
                <a:latin typeface="+mj-lt"/>
                <a:ea typeface="+mj-ea"/>
                <a:cs typeface="+mj-cs"/>
              </a:defRPr>
            </a:lvl1pPr>
            <a:lvl2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2pPr>
            <a:lvl3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3pPr>
            <a:lvl4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4pPr>
            <a:lvl5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5pPr>
            <a:lvl6pPr marL="457200" algn="l" rtl="0" fontAlgn="base">
              <a:spcBef>
                <a:spcPct val="0"/>
              </a:spcBef>
              <a:spcAft>
                <a:spcPct val="0"/>
              </a:spcAft>
              <a:defRPr kumimoji="1" sz="2200" b="1">
                <a:solidFill>
                  <a:schemeClr val="tx2"/>
                </a:solidFill>
                <a:latin typeface="Calibri" pitchFamily="34" charset="0"/>
                <a:ea typeface="ＭＳ Ｐゴシック" pitchFamily="34" charset="-128"/>
              </a:defRPr>
            </a:lvl6pPr>
            <a:lvl7pPr marL="914400" algn="l" rtl="0" fontAlgn="base">
              <a:spcBef>
                <a:spcPct val="0"/>
              </a:spcBef>
              <a:spcAft>
                <a:spcPct val="0"/>
              </a:spcAft>
              <a:defRPr kumimoji="1" sz="2200" b="1">
                <a:solidFill>
                  <a:schemeClr val="tx2"/>
                </a:solidFill>
                <a:latin typeface="Calibri" pitchFamily="34" charset="0"/>
                <a:ea typeface="ＭＳ Ｐゴシック" pitchFamily="34" charset="-128"/>
              </a:defRPr>
            </a:lvl7pPr>
            <a:lvl8pPr marL="1371600" algn="l" rtl="0" fontAlgn="base">
              <a:spcBef>
                <a:spcPct val="0"/>
              </a:spcBef>
              <a:spcAft>
                <a:spcPct val="0"/>
              </a:spcAft>
              <a:defRPr kumimoji="1" sz="2200" b="1">
                <a:solidFill>
                  <a:schemeClr val="tx2"/>
                </a:solidFill>
                <a:latin typeface="Calibri" pitchFamily="34" charset="0"/>
                <a:ea typeface="ＭＳ Ｐゴシック" pitchFamily="34" charset="-128"/>
              </a:defRPr>
            </a:lvl8pPr>
            <a:lvl9pPr marL="1828800" algn="l" rtl="0" fontAlgn="base">
              <a:spcBef>
                <a:spcPct val="0"/>
              </a:spcBef>
              <a:spcAft>
                <a:spcPct val="0"/>
              </a:spcAft>
              <a:defRPr kumimoji="1" sz="2200" b="1">
                <a:solidFill>
                  <a:schemeClr val="tx2"/>
                </a:solidFill>
                <a:latin typeface="Calibri" pitchFamily="34" charset="0"/>
                <a:ea typeface="ＭＳ Ｐゴシック" pitchFamily="34" charset="-128"/>
              </a:defRPr>
            </a:lvl9pPr>
          </a:lstStyle>
          <a:p>
            <a:pPr>
              <a:lnSpc>
                <a:spcPct val="100000"/>
              </a:lnSpc>
              <a:buClrTx/>
              <a:buSzTx/>
              <a:buFontTx/>
              <a:buNone/>
            </a:pPr>
            <a:r>
              <a:rPr lang="en-US" altLang="en-US" b="0" kern="0" dirty="0">
                <a:solidFill>
                  <a:srgbClr val="003300"/>
                </a:solidFill>
                <a:latin typeface="Tahoma" pitchFamily="34" charset="0"/>
                <a:cs typeface="Tahoma" pitchFamily="34" charset="0"/>
              </a:rPr>
              <a:t>low income group</a:t>
            </a:r>
          </a:p>
        </p:txBody>
      </p:sp>
      <p:sp>
        <p:nvSpPr>
          <p:cNvPr id="65" name="Freeform 313">
            <a:extLst>
              <a:ext uri="{FF2B5EF4-FFF2-40B4-BE49-F238E27FC236}">
                <a16:creationId xmlns:a16="http://schemas.microsoft.com/office/drawing/2014/main" id="{ABA3D245-9C16-483F-B565-F0380C9B2A0A}"/>
              </a:ext>
            </a:extLst>
          </p:cNvPr>
          <p:cNvSpPr>
            <a:spLocks/>
          </p:cNvSpPr>
          <p:nvPr/>
        </p:nvSpPr>
        <p:spPr bwMode="auto">
          <a:xfrm>
            <a:off x="627952" y="4204412"/>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5 w 52"/>
              <a:gd name="T23" fmla="*/ 10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40"/>
                  <a:pt x="3" y="40"/>
                </a:cubicBezTo>
                <a:cubicBezTo>
                  <a:pt x="5" y="40"/>
                  <a:pt x="5" y="38"/>
                  <a:pt x="6" y="36"/>
                </a:cubicBezTo>
                <a:cubicBezTo>
                  <a:pt x="14" y="10"/>
                  <a:pt x="14" y="10"/>
                  <a:pt x="14" y="10"/>
                </a:cubicBezTo>
                <a:cubicBezTo>
                  <a:pt x="15" y="10"/>
                  <a:pt x="15" y="10"/>
                  <a:pt x="15" y="10"/>
                </a:cubicBezTo>
                <a:cubicBezTo>
                  <a:pt x="3" y="53"/>
                  <a:pt x="3" y="53"/>
                  <a:pt x="3" y="53"/>
                </a:cubicBezTo>
                <a:cubicBezTo>
                  <a:pt x="15" y="53"/>
                  <a:pt x="15" y="53"/>
                  <a:pt x="15" y="53"/>
                </a:cubicBezTo>
                <a:cubicBezTo>
                  <a:pt x="15" y="81"/>
                  <a:pt x="15" y="81"/>
                  <a:pt x="15" y="81"/>
                </a:cubicBezTo>
                <a:cubicBezTo>
                  <a:pt x="15" y="84"/>
                  <a:pt x="17" y="86"/>
                  <a:pt x="20" y="86"/>
                </a:cubicBezTo>
                <a:cubicBezTo>
                  <a:pt x="23" y="86"/>
                  <a:pt x="25" y="84"/>
                  <a:pt x="25" y="81"/>
                </a:cubicBezTo>
                <a:cubicBezTo>
                  <a:pt x="25" y="53"/>
                  <a:pt x="25" y="53"/>
                  <a:pt x="25" y="53"/>
                </a:cubicBezTo>
                <a:cubicBezTo>
                  <a:pt x="27" y="53"/>
                  <a:pt x="27" y="53"/>
                  <a:pt x="27" y="53"/>
                </a:cubicBezTo>
                <a:cubicBezTo>
                  <a:pt x="27" y="81"/>
                  <a:pt x="27" y="81"/>
                  <a:pt x="27" y="81"/>
                </a:cubicBezTo>
                <a:cubicBezTo>
                  <a:pt x="27" y="84"/>
                  <a:pt x="29" y="86"/>
                  <a:pt x="32" y="86"/>
                </a:cubicBezTo>
                <a:cubicBezTo>
                  <a:pt x="35" y="86"/>
                  <a:pt x="37" y="84"/>
                  <a:pt x="37" y="81"/>
                </a:cubicBezTo>
                <a:cubicBezTo>
                  <a:pt x="37" y="53"/>
                  <a:pt x="37" y="53"/>
                  <a:pt x="37" y="53"/>
                </a:cubicBezTo>
                <a:cubicBezTo>
                  <a:pt x="49" y="53"/>
                  <a:pt x="49" y="53"/>
                  <a:pt x="49"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314">
            <a:extLst>
              <a:ext uri="{FF2B5EF4-FFF2-40B4-BE49-F238E27FC236}">
                <a16:creationId xmlns:a16="http://schemas.microsoft.com/office/drawing/2014/main" id="{D55455DD-72AC-42FF-A572-5AB1906A488B}"/>
              </a:ext>
            </a:extLst>
          </p:cNvPr>
          <p:cNvSpPr>
            <a:spLocks noChangeArrowheads="1"/>
          </p:cNvSpPr>
          <p:nvPr/>
        </p:nvSpPr>
        <p:spPr bwMode="auto">
          <a:xfrm>
            <a:off x="712911" y="4117047"/>
            <a:ext cx="66675"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317">
            <a:extLst>
              <a:ext uri="{FF2B5EF4-FFF2-40B4-BE49-F238E27FC236}">
                <a16:creationId xmlns:a16="http://schemas.microsoft.com/office/drawing/2014/main" id="{7A7D8863-7728-474A-B4CC-CB6D3BD0DB99}"/>
              </a:ext>
            </a:extLst>
          </p:cNvPr>
          <p:cNvSpPr>
            <a:spLocks/>
          </p:cNvSpPr>
          <p:nvPr/>
        </p:nvSpPr>
        <p:spPr bwMode="auto">
          <a:xfrm>
            <a:off x="1492048" y="3745477"/>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318">
            <a:extLst>
              <a:ext uri="{FF2B5EF4-FFF2-40B4-BE49-F238E27FC236}">
                <a16:creationId xmlns:a16="http://schemas.microsoft.com/office/drawing/2014/main" id="{C4B0C44E-E5E3-4CFB-B987-5AF4A81E1CFE}"/>
              </a:ext>
            </a:extLst>
          </p:cNvPr>
          <p:cNvSpPr>
            <a:spLocks noChangeArrowheads="1"/>
          </p:cNvSpPr>
          <p:nvPr/>
        </p:nvSpPr>
        <p:spPr bwMode="auto">
          <a:xfrm>
            <a:off x="1571423" y="3664514"/>
            <a:ext cx="63500"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97">
            <a:extLst>
              <a:ext uri="{FF2B5EF4-FFF2-40B4-BE49-F238E27FC236}">
                <a16:creationId xmlns:a16="http://schemas.microsoft.com/office/drawing/2014/main" id="{621D2A5C-4B61-4E79-BEEB-6042F7ACD278}"/>
              </a:ext>
            </a:extLst>
          </p:cNvPr>
          <p:cNvSpPr>
            <a:spLocks/>
          </p:cNvSpPr>
          <p:nvPr/>
        </p:nvSpPr>
        <p:spPr bwMode="auto">
          <a:xfrm>
            <a:off x="914520" y="2735777"/>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Oval 298">
            <a:extLst>
              <a:ext uri="{FF2B5EF4-FFF2-40B4-BE49-F238E27FC236}">
                <a16:creationId xmlns:a16="http://schemas.microsoft.com/office/drawing/2014/main" id="{99D9BC87-870E-4334-B6E5-18A52C6DE3CD}"/>
              </a:ext>
            </a:extLst>
          </p:cNvPr>
          <p:cNvSpPr>
            <a:spLocks noChangeArrowheads="1"/>
          </p:cNvSpPr>
          <p:nvPr/>
        </p:nvSpPr>
        <p:spPr bwMode="auto">
          <a:xfrm>
            <a:off x="993895" y="2661735"/>
            <a:ext cx="63500"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317">
            <a:extLst>
              <a:ext uri="{FF2B5EF4-FFF2-40B4-BE49-F238E27FC236}">
                <a16:creationId xmlns:a16="http://schemas.microsoft.com/office/drawing/2014/main" id="{9663E754-D167-4A06-9DDF-AA6270E16B29}"/>
              </a:ext>
            </a:extLst>
          </p:cNvPr>
          <p:cNvSpPr>
            <a:spLocks/>
          </p:cNvSpPr>
          <p:nvPr/>
        </p:nvSpPr>
        <p:spPr bwMode="auto">
          <a:xfrm>
            <a:off x="1792132" y="3210214"/>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318">
            <a:extLst>
              <a:ext uri="{FF2B5EF4-FFF2-40B4-BE49-F238E27FC236}">
                <a16:creationId xmlns:a16="http://schemas.microsoft.com/office/drawing/2014/main" id="{B56CAF72-B101-4368-9F02-FF3089F9B90F}"/>
              </a:ext>
            </a:extLst>
          </p:cNvPr>
          <p:cNvSpPr>
            <a:spLocks noChangeArrowheads="1"/>
          </p:cNvSpPr>
          <p:nvPr/>
        </p:nvSpPr>
        <p:spPr bwMode="auto">
          <a:xfrm>
            <a:off x="1876249" y="3129477"/>
            <a:ext cx="63500"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317">
            <a:extLst>
              <a:ext uri="{FF2B5EF4-FFF2-40B4-BE49-F238E27FC236}">
                <a16:creationId xmlns:a16="http://schemas.microsoft.com/office/drawing/2014/main" id="{3D3CB303-E8D0-4982-83EE-6BF6C75C470E}"/>
              </a:ext>
            </a:extLst>
          </p:cNvPr>
          <p:cNvSpPr>
            <a:spLocks/>
          </p:cNvSpPr>
          <p:nvPr/>
        </p:nvSpPr>
        <p:spPr bwMode="auto">
          <a:xfrm>
            <a:off x="2382139" y="3212661"/>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318">
            <a:extLst>
              <a:ext uri="{FF2B5EF4-FFF2-40B4-BE49-F238E27FC236}">
                <a16:creationId xmlns:a16="http://schemas.microsoft.com/office/drawing/2014/main" id="{6D078AC4-8B5C-45C0-8496-C7E184260E21}"/>
              </a:ext>
            </a:extLst>
          </p:cNvPr>
          <p:cNvSpPr>
            <a:spLocks noChangeArrowheads="1"/>
          </p:cNvSpPr>
          <p:nvPr/>
        </p:nvSpPr>
        <p:spPr bwMode="auto">
          <a:xfrm>
            <a:off x="2461514" y="3131698"/>
            <a:ext cx="63500"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13">
            <a:extLst>
              <a:ext uri="{FF2B5EF4-FFF2-40B4-BE49-F238E27FC236}">
                <a16:creationId xmlns:a16="http://schemas.microsoft.com/office/drawing/2014/main" id="{84F429F8-814F-4343-AFDA-4596D2AF5822}"/>
              </a:ext>
            </a:extLst>
          </p:cNvPr>
          <p:cNvSpPr>
            <a:spLocks/>
          </p:cNvSpPr>
          <p:nvPr/>
        </p:nvSpPr>
        <p:spPr bwMode="auto">
          <a:xfrm>
            <a:off x="1220035" y="4220018"/>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5 w 52"/>
              <a:gd name="T23" fmla="*/ 10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40"/>
                  <a:pt x="3" y="40"/>
                </a:cubicBezTo>
                <a:cubicBezTo>
                  <a:pt x="5" y="40"/>
                  <a:pt x="5" y="38"/>
                  <a:pt x="6" y="36"/>
                </a:cubicBezTo>
                <a:cubicBezTo>
                  <a:pt x="14" y="10"/>
                  <a:pt x="14" y="10"/>
                  <a:pt x="14" y="10"/>
                </a:cubicBezTo>
                <a:cubicBezTo>
                  <a:pt x="15" y="10"/>
                  <a:pt x="15" y="10"/>
                  <a:pt x="15" y="10"/>
                </a:cubicBezTo>
                <a:cubicBezTo>
                  <a:pt x="3" y="53"/>
                  <a:pt x="3" y="53"/>
                  <a:pt x="3" y="53"/>
                </a:cubicBezTo>
                <a:cubicBezTo>
                  <a:pt x="15" y="53"/>
                  <a:pt x="15" y="53"/>
                  <a:pt x="15" y="53"/>
                </a:cubicBezTo>
                <a:cubicBezTo>
                  <a:pt x="15" y="81"/>
                  <a:pt x="15" y="81"/>
                  <a:pt x="15" y="81"/>
                </a:cubicBezTo>
                <a:cubicBezTo>
                  <a:pt x="15" y="84"/>
                  <a:pt x="17" y="86"/>
                  <a:pt x="20" y="86"/>
                </a:cubicBezTo>
                <a:cubicBezTo>
                  <a:pt x="23" y="86"/>
                  <a:pt x="25" y="84"/>
                  <a:pt x="25" y="81"/>
                </a:cubicBezTo>
                <a:cubicBezTo>
                  <a:pt x="25" y="53"/>
                  <a:pt x="25" y="53"/>
                  <a:pt x="25" y="53"/>
                </a:cubicBezTo>
                <a:cubicBezTo>
                  <a:pt x="27" y="53"/>
                  <a:pt x="27" y="53"/>
                  <a:pt x="27" y="53"/>
                </a:cubicBezTo>
                <a:cubicBezTo>
                  <a:pt x="27" y="81"/>
                  <a:pt x="27" y="81"/>
                  <a:pt x="27" y="81"/>
                </a:cubicBezTo>
                <a:cubicBezTo>
                  <a:pt x="27" y="84"/>
                  <a:pt x="29" y="86"/>
                  <a:pt x="32" y="86"/>
                </a:cubicBezTo>
                <a:cubicBezTo>
                  <a:pt x="35" y="86"/>
                  <a:pt x="37" y="84"/>
                  <a:pt x="37" y="81"/>
                </a:cubicBezTo>
                <a:cubicBezTo>
                  <a:pt x="37" y="53"/>
                  <a:pt x="37" y="53"/>
                  <a:pt x="37" y="53"/>
                </a:cubicBezTo>
                <a:cubicBezTo>
                  <a:pt x="49" y="53"/>
                  <a:pt x="49" y="53"/>
                  <a:pt x="49"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314">
            <a:extLst>
              <a:ext uri="{FF2B5EF4-FFF2-40B4-BE49-F238E27FC236}">
                <a16:creationId xmlns:a16="http://schemas.microsoft.com/office/drawing/2014/main" id="{93BCF3AF-DBBE-4670-8525-C1F1051F0CBC}"/>
              </a:ext>
            </a:extLst>
          </p:cNvPr>
          <p:cNvSpPr>
            <a:spLocks noChangeArrowheads="1"/>
          </p:cNvSpPr>
          <p:nvPr/>
        </p:nvSpPr>
        <p:spPr bwMode="auto">
          <a:xfrm>
            <a:off x="1294649" y="4139055"/>
            <a:ext cx="66675"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Hexagon 76">
            <a:extLst>
              <a:ext uri="{FF2B5EF4-FFF2-40B4-BE49-F238E27FC236}">
                <a16:creationId xmlns:a16="http://schemas.microsoft.com/office/drawing/2014/main" id="{D1634B33-7D42-4D1F-9901-433C7B1452DF}"/>
              </a:ext>
            </a:extLst>
          </p:cNvPr>
          <p:cNvSpPr/>
          <p:nvPr/>
        </p:nvSpPr>
        <p:spPr bwMode="auto">
          <a:xfrm>
            <a:off x="6966921" y="1915865"/>
            <a:ext cx="1716420" cy="1282113"/>
          </a:xfrm>
          <a:prstGeom prst="hexagon">
            <a:avLst/>
          </a:prstGeom>
          <a:solidFill>
            <a:srgbClr val="99FF99"/>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none" lIns="91440" tIns="45720" rIns="91440" bIns="45720" numCol="1" rtlCol="0" anchor="ctr" anchorCtr="0" compatLnSpc="1">
            <a:prstTxWarp prst="textNoShape">
              <a:avLst/>
            </a:prstTxWarp>
          </a:bodyPr>
          <a:lstStyle/>
          <a:p>
            <a:pPr algn="ctr" defTabSz="846138" fontAlgn="base">
              <a:spcAft>
                <a:spcPct val="0"/>
              </a:spcAft>
              <a:tabLst>
                <a:tab pos="423863" algn="l"/>
              </a:tabLst>
            </a:pPr>
            <a:r>
              <a:rPr kumimoji="1" lang="en-GB" sz="1400" b="1" dirty="0">
                <a:solidFill>
                  <a:srgbClr val="003300"/>
                </a:solidFill>
                <a:latin typeface="Tahoma" panose="020B0604030504040204" pitchFamily="34" charset="0"/>
                <a:ea typeface="Tahoma" panose="020B0604030504040204" pitchFamily="34" charset="0"/>
                <a:cs typeface="Tahoma" panose="020B0604030504040204" pitchFamily="34" charset="0"/>
              </a:rPr>
              <a:t>CREDIT</a:t>
            </a:r>
          </a:p>
          <a:p>
            <a:pPr algn="ctr" defTabSz="846138" fontAlgn="base">
              <a:spcAft>
                <a:spcPct val="0"/>
              </a:spcAft>
              <a:tabLst>
                <a:tab pos="423863" algn="l"/>
              </a:tabLst>
            </a:pPr>
            <a:r>
              <a:rPr lang="en-GB" sz="1400" dirty="0">
                <a:solidFill>
                  <a:srgbClr val="003300"/>
                </a:solidFill>
                <a:latin typeface="Tahoma" panose="020B0604030504040204" pitchFamily="34" charset="0"/>
                <a:ea typeface="Tahoma" panose="020B0604030504040204" pitchFamily="34" charset="0"/>
                <a:cs typeface="Tahoma" panose="020B0604030504040204" pitchFamily="34" charset="0"/>
              </a:rPr>
              <a:t>(affordable)</a:t>
            </a:r>
            <a:endParaRPr kumimoji="1" lang="en-GB" sz="140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78" name="Hexagon 77">
            <a:extLst>
              <a:ext uri="{FF2B5EF4-FFF2-40B4-BE49-F238E27FC236}">
                <a16:creationId xmlns:a16="http://schemas.microsoft.com/office/drawing/2014/main" id="{647371B9-AFEE-4CC1-B09E-C019D2C10293}"/>
              </a:ext>
            </a:extLst>
          </p:cNvPr>
          <p:cNvSpPr/>
          <p:nvPr/>
        </p:nvSpPr>
        <p:spPr bwMode="auto">
          <a:xfrm>
            <a:off x="6970754" y="3230531"/>
            <a:ext cx="1716420" cy="1282113"/>
          </a:xfrm>
          <a:prstGeom prst="hexagon">
            <a:avLst/>
          </a:prstGeom>
          <a:solidFill>
            <a:srgbClr val="99FF99"/>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none" lIns="91440" tIns="45720" rIns="91440" bIns="45720" numCol="1" rtlCol="0" anchor="ctr" anchorCtr="0" compatLnSpc="1">
            <a:prstTxWarp prst="textNoShape">
              <a:avLst/>
            </a:prstTxWarp>
          </a:bodyPr>
          <a:lstStyle/>
          <a:p>
            <a:pPr algn="ctr" defTabSz="846138" fontAlgn="base">
              <a:spcAft>
                <a:spcPct val="0"/>
              </a:spcAft>
              <a:tabLst>
                <a:tab pos="423863" algn="l"/>
              </a:tabLst>
            </a:pPr>
            <a:r>
              <a:rPr kumimoji="1" lang="en-GB" sz="1400" b="1" dirty="0">
                <a:solidFill>
                  <a:srgbClr val="003300"/>
                </a:solidFill>
                <a:latin typeface="Tahoma" panose="020B0604030504040204" pitchFamily="34" charset="0"/>
                <a:ea typeface="Tahoma" panose="020B0604030504040204" pitchFamily="34" charset="0"/>
                <a:cs typeface="Tahoma" panose="020B0604030504040204" pitchFamily="34" charset="0"/>
              </a:rPr>
              <a:t>SAVINGs</a:t>
            </a:r>
          </a:p>
          <a:p>
            <a:pPr algn="ctr" defTabSz="846138" fontAlgn="base">
              <a:spcAft>
                <a:spcPct val="0"/>
              </a:spcAft>
              <a:tabLst>
                <a:tab pos="423863" algn="l"/>
              </a:tabLst>
            </a:pPr>
            <a:r>
              <a:rPr lang="en-GB" sz="1400" dirty="0">
                <a:solidFill>
                  <a:srgbClr val="003300"/>
                </a:solidFill>
                <a:latin typeface="Tahoma" panose="020B0604030504040204" pitchFamily="34" charset="0"/>
                <a:ea typeface="Tahoma" panose="020B0604030504040204" pitchFamily="34" charset="0"/>
                <a:cs typeface="Tahoma" panose="020B0604030504040204" pitchFamily="34" charset="0"/>
              </a:rPr>
              <a:t>(remunerative)</a:t>
            </a:r>
            <a:endParaRPr kumimoji="1" lang="en-GB" sz="140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79" name="Hexagon 78">
            <a:extLst>
              <a:ext uri="{FF2B5EF4-FFF2-40B4-BE49-F238E27FC236}">
                <a16:creationId xmlns:a16="http://schemas.microsoft.com/office/drawing/2014/main" id="{EF9F57BE-40DE-4A2C-B099-9B6CC2592504}"/>
              </a:ext>
            </a:extLst>
          </p:cNvPr>
          <p:cNvSpPr/>
          <p:nvPr/>
        </p:nvSpPr>
        <p:spPr bwMode="auto">
          <a:xfrm>
            <a:off x="8396591" y="2589475"/>
            <a:ext cx="1716420" cy="1282113"/>
          </a:xfrm>
          <a:prstGeom prst="hexagon">
            <a:avLst/>
          </a:prstGeom>
          <a:solidFill>
            <a:srgbClr val="99FF99"/>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none" lIns="91440" tIns="45720" rIns="91440" bIns="45720" numCol="1" rtlCol="0" anchor="ctr" anchorCtr="0" compatLnSpc="1">
            <a:prstTxWarp prst="textNoShape">
              <a:avLst/>
            </a:prstTxWarp>
          </a:bodyPr>
          <a:lstStyle/>
          <a:p>
            <a:pPr algn="ctr" defTabSz="846138" fontAlgn="base">
              <a:spcAft>
                <a:spcPct val="0"/>
              </a:spcAft>
              <a:tabLst>
                <a:tab pos="423863" algn="l"/>
              </a:tabLst>
            </a:pPr>
            <a:r>
              <a:rPr kumimoji="1" lang="en-GB" sz="1400" b="1" dirty="0">
                <a:solidFill>
                  <a:srgbClr val="003300"/>
                </a:solidFill>
                <a:latin typeface="Tahoma" panose="020B0604030504040204" pitchFamily="34" charset="0"/>
                <a:ea typeface="Tahoma" panose="020B0604030504040204" pitchFamily="34" charset="0"/>
                <a:cs typeface="Tahoma" panose="020B0604030504040204" pitchFamily="34" charset="0"/>
              </a:rPr>
              <a:t>REMITTANCE</a:t>
            </a:r>
          </a:p>
          <a:p>
            <a:pPr algn="ctr" defTabSz="846138" fontAlgn="base">
              <a:spcAft>
                <a:spcPct val="0"/>
              </a:spcAft>
              <a:tabLst>
                <a:tab pos="423863" algn="l"/>
              </a:tabLst>
            </a:pPr>
            <a:r>
              <a:rPr lang="en-GB" sz="1400" dirty="0">
                <a:solidFill>
                  <a:srgbClr val="003300"/>
                </a:solidFill>
                <a:latin typeface="Tahoma" panose="020B0604030504040204" pitchFamily="34" charset="0"/>
                <a:ea typeface="Tahoma" panose="020B0604030504040204" pitchFamily="34" charset="0"/>
                <a:cs typeface="Tahoma" panose="020B0604030504040204" pitchFamily="34" charset="0"/>
              </a:rPr>
              <a:t>(low cost)</a:t>
            </a:r>
            <a:endParaRPr kumimoji="1" lang="en-GB" sz="140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80" name="Hexagon 79">
            <a:extLst>
              <a:ext uri="{FF2B5EF4-FFF2-40B4-BE49-F238E27FC236}">
                <a16:creationId xmlns:a16="http://schemas.microsoft.com/office/drawing/2014/main" id="{5D3210D9-554C-4B49-AC22-61ED1CD957B1}"/>
              </a:ext>
            </a:extLst>
          </p:cNvPr>
          <p:cNvSpPr/>
          <p:nvPr/>
        </p:nvSpPr>
        <p:spPr bwMode="auto">
          <a:xfrm>
            <a:off x="8391389" y="1265397"/>
            <a:ext cx="1716420" cy="1282113"/>
          </a:xfrm>
          <a:prstGeom prst="hexagon">
            <a:avLst/>
          </a:prstGeom>
          <a:solidFill>
            <a:srgbClr val="99FF99"/>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none" lIns="91440" tIns="45720" rIns="91440" bIns="45720" numCol="1" rtlCol="0" anchor="ctr" anchorCtr="0" compatLnSpc="1">
            <a:prstTxWarp prst="textNoShape">
              <a:avLst/>
            </a:prstTxWarp>
          </a:bodyPr>
          <a:lstStyle/>
          <a:p>
            <a:pPr algn="ctr" defTabSz="846138" fontAlgn="base">
              <a:spcAft>
                <a:spcPct val="0"/>
              </a:spcAft>
              <a:tabLst>
                <a:tab pos="423863" algn="l"/>
              </a:tabLst>
            </a:pPr>
            <a:r>
              <a:rPr kumimoji="1" lang="en-GB" sz="1400" b="1" dirty="0">
                <a:solidFill>
                  <a:srgbClr val="003300"/>
                </a:solidFill>
                <a:latin typeface="Tahoma" panose="020B0604030504040204" pitchFamily="34" charset="0"/>
                <a:ea typeface="Tahoma" panose="020B0604030504040204" pitchFamily="34" charset="0"/>
                <a:cs typeface="Tahoma" panose="020B0604030504040204" pitchFamily="34" charset="0"/>
              </a:rPr>
              <a:t>PAYMENTs</a:t>
            </a:r>
          </a:p>
          <a:p>
            <a:pPr algn="ctr" defTabSz="846138" fontAlgn="base">
              <a:spcAft>
                <a:spcPct val="0"/>
              </a:spcAft>
              <a:tabLst>
                <a:tab pos="423863" algn="l"/>
              </a:tabLst>
            </a:pPr>
            <a:r>
              <a:rPr lang="en-GB" sz="1400" dirty="0">
                <a:solidFill>
                  <a:srgbClr val="003300"/>
                </a:solidFill>
                <a:latin typeface="Tahoma" panose="020B0604030504040204" pitchFamily="34" charset="0"/>
                <a:ea typeface="Tahoma" panose="020B0604030504040204" pitchFamily="34" charset="0"/>
                <a:cs typeface="Tahoma" panose="020B0604030504040204" pitchFamily="34" charset="0"/>
              </a:rPr>
              <a:t>(commoditised)</a:t>
            </a:r>
            <a:endParaRPr kumimoji="1" lang="en-GB" sz="140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81" name="Hexagon 80">
            <a:extLst>
              <a:ext uri="{FF2B5EF4-FFF2-40B4-BE49-F238E27FC236}">
                <a16:creationId xmlns:a16="http://schemas.microsoft.com/office/drawing/2014/main" id="{88114634-E3BD-4F78-985E-7FD7A2832F93}"/>
              </a:ext>
            </a:extLst>
          </p:cNvPr>
          <p:cNvSpPr/>
          <p:nvPr/>
        </p:nvSpPr>
        <p:spPr bwMode="auto">
          <a:xfrm>
            <a:off x="9816667" y="1930005"/>
            <a:ext cx="1716420" cy="1282113"/>
          </a:xfrm>
          <a:prstGeom prst="hexagon">
            <a:avLst/>
          </a:prstGeom>
          <a:solidFill>
            <a:srgbClr val="99FF99"/>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none" lIns="91440" tIns="45720" rIns="91440" bIns="45720" numCol="1" rtlCol="0" anchor="ctr" anchorCtr="0" compatLnSpc="1">
            <a:prstTxWarp prst="textNoShape">
              <a:avLst/>
            </a:prstTxWarp>
          </a:bodyPr>
          <a:lstStyle/>
          <a:p>
            <a:pPr algn="ctr" defTabSz="846138" fontAlgn="base">
              <a:spcAft>
                <a:spcPct val="0"/>
              </a:spcAft>
              <a:tabLst>
                <a:tab pos="423863" algn="l"/>
              </a:tabLst>
            </a:pPr>
            <a:endParaRPr kumimoji="1" lang="en-GB" sz="1400" dirty="0">
              <a:solidFill>
                <a:srgbClr val="003300"/>
              </a:solidFill>
              <a:latin typeface="Tahoma" panose="020B0604030504040204" pitchFamily="34" charset="0"/>
              <a:ea typeface="Tahoma" panose="020B0604030504040204" pitchFamily="34" charset="0"/>
              <a:cs typeface="Tahoma" panose="020B0604030504040204" pitchFamily="34" charset="0"/>
            </a:endParaRPr>
          </a:p>
          <a:p>
            <a:pPr algn="ctr" defTabSz="846138" fontAlgn="base">
              <a:spcAft>
                <a:spcPct val="0"/>
              </a:spcAft>
              <a:tabLst>
                <a:tab pos="423863" algn="l"/>
              </a:tabLst>
            </a:pPr>
            <a:r>
              <a:rPr kumimoji="1" lang="en-GB" sz="1400" b="1" dirty="0">
                <a:solidFill>
                  <a:srgbClr val="003300"/>
                </a:solidFill>
                <a:latin typeface="Tahoma" panose="020B0604030504040204" pitchFamily="34" charset="0"/>
                <a:ea typeface="Tahoma" panose="020B0604030504040204" pitchFamily="34" charset="0"/>
                <a:cs typeface="Tahoma" panose="020B0604030504040204" pitchFamily="34" charset="0"/>
              </a:rPr>
              <a:t>INSURANCE</a:t>
            </a:r>
          </a:p>
          <a:p>
            <a:pPr algn="ctr" defTabSz="846138" fontAlgn="base">
              <a:spcAft>
                <a:spcPct val="0"/>
              </a:spcAft>
              <a:tabLst>
                <a:tab pos="423863" algn="l"/>
              </a:tabLst>
            </a:pPr>
            <a:r>
              <a:rPr lang="en-GB" sz="1400" dirty="0">
                <a:solidFill>
                  <a:srgbClr val="003300"/>
                </a:solidFill>
                <a:latin typeface="Tahoma" panose="020B0604030504040204" pitchFamily="34" charset="0"/>
                <a:ea typeface="Tahoma" panose="020B0604030504040204" pitchFamily="34" charset="0"/>
                <a:cs typeface="Tahoma" panose="020B0604030504040204" pitchFamily="34" charset="0"/>
              </a:rPr>
              <a:t>(health; crop; </a:t>
            </a:r>
          </a:p>
          <a:p>
            <a:pPr algn="ctr" defTabSz="846138" fontAlgn="base">
              <a:spcAft>
                <a:spcPct val="0"/>
              </a:spcAft>
              <a:tabLst>
                <a:tab pos="423863" algn="l"/>
              </a:tabLst>
            </a:pPr>
            <a:r>
              <a:rPr lang="en-GB" sz="1400" dirty="0">
                <a:solidFill>
                  <a:srgbClr val="003300"/>
                </a:solidFill>
                <a:latin typeface="Tahoma" panose="020B0604030504040204" pitchFamily="34" charset="0"/>
                <a:ea typeface="Tahoma" panose="020B0604030504040204" pitchFamily="34" charset="0"/>
                <a:cs typeface="Tahoma" panose="020B0604030504040204" pitchFamily="34" charset="0"/>
              </a:rPr>
              <a:t>livestock)</a:t>
            </a:r>
            <a:endParaRPr kumimoji="1" lang="en-GB" sz="140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82" name="Hexagon 81">
            <a:extLst>
              <a:ext uri="{FF2B5EF4-FFF2-40B4-BE49-F238E27FC236}">
                <a16:creationId xmlns:a16="http://schemas.microsoft.com/office/drawing/2014/main" id="{31A7D234-2770-4E86-A639-A5E9A6CB3946}"/>
              </a:ext>
            </a:extLst>
          </p:cNvPr>
          <p:cNvSpPr/>
          <p:nvPr/>
        </p:nvSpPr>
        <p:spPr bwMode="auto">
          <a:xfrm>
            <a:off x="9826261" y="3242366"/>
            <a:ext cx="1716420" cy="1282113"/>
          </a:xfrm>
          <a:prstGeom prst="hexagon">
            <a:avLst/>
          </a:prstGeom>
          <a:solidFill>
            <a:srgbClr val="99FF99"/>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none" lIns="91440" tIns="45720" rIns="91440" bIns="45720" numCol="1" rtlCol="0" anchor="ctr" anchorCtr="0" compatLnSpc="1">
            <a:prstTxWarp prst="textNoShape">
              <a:avLst/>
            </a:prstTxWarp>
          </a:bodyPr>
          <a:lstStyle/>
          <a:p>
            <a:pPr algn="ctr" defTabSz="846138" fontAlgn="base">
              <a:spcAft>
                <a:spcPct val="0"/>
              </a:spcAft>
              <a:tabLst>
                <a:tab pos="423863" algn="l"/>
              </a:tabLst>
            </a:pPr>
            <a:endParaRPr kumimoji="1" lang="en-GB" sz="1400" dirty="0">
              <a:solidFill>
                <a:srgbClr val="003300"/>
              </a:solidFill>
              <a:latin typeface="Tahoma" panose="020B0604030504040204" pitchFamily="34" charset="0"/>
              <a:ea typeface="Tahoma" panose="020B0604030504040204" pitchFamily="34" charset="0"/>
              <a:cs typeface="Tahoma" panose="020B0604030504040204" pitchFamily="34" charset="0"/>
            </a:endParaRPr>
          </a:p>
          <a:p>
            <a:pPr algn="ctr" defTabSz="846138" fontAlgn="base">
              <a:spcAft>
                <a:spcPct val="0"/>
              </a:spcAft>
              <a:tabLst>
                <a:tab pos="423863" algn="l"/>
              </a:tabLst>
            </a:pPr>
            <a:r>
              <a:rPr kumimoji="1" lang="en-GB" sz="1400" b="1" dirty="0">
                <a:solidFill>
                  <a:srgbClr val="003300"/>
                </a:solidFill>
                <a:latin typeface="Tahoma" panose="020B0604030504040204" pitchFamily="34" charset="0"/>
                <a:ea typeface="Tahoma" panose="020B0604030504040204" pitchFamily="34" charset="0"/>
                <a:cs typeface="Tahoma" panose="020B0604030504040204" pitchFamily="34" charset="0"/>
              </a:rPr>
              <a:t>PENSION</a:t>
            </a:r>
          </a:p>
          <a:p>
            <a:pPr algn="ctr" defTabSz="846138" fontAlgn="base">
              <a:spcAft>
                <a:spcPct val="0"/>
              </a:spcAft>
              <a:tabLst>
                <a:tab pos="423863" algn="l"/>
              </a:tabLst>
            </a:pPr>
            <a:r>
              <a:rPr kumimoji="1" lang="en-GB" sz="1400" dirty="0">
                <a:solidFill>
                  <a:srgbClr val="003300"/>
                </a:solidFill>
                <a:latin typeface="Tahoma" panose="020B0604030504040204" pitchFamily="34" charset="0"/>
                <a:ea typeface="Tahoma" panose="020B0604030504040204" pitchFamily="34" charset="0"/>
                <a:cs typeface="Tahoma" panose="020B0604030504040204" pitchFamily="34" charset="0"/>
              </a:rPr>
              <a:t>(linked</a:t>
            </a:r>
            <a:r>
              <a:rPr kumimoji="1" lang="en-GB" sz="1400" b="1" dirty="0">
                <a:solidFill>
                  <a:srgbClr val="003300"/>
                </a:solidFill>
                <a:latin typeface="Tahoma" panose="020B0604030504040204" pitchFamily="34" charset="0"/>
                <a:ea typeface="Tahoma" panose="020B0604030504040204" pitchFamily="34" charset="0"/>
                <a:cs typeface="Tahoma" panose="020B0604030504040204" pitchFamily="34" charset="0"/>
              </a:rPr>
              <a:t> </a:t>
            </a:r>
            <a:r>
              <a:rPr kumimoji="1" lang="en-GB" sz="1400" dirty="0">
                <a:solidFill>
                  <a:srgbClr val="003300"/>
                </a:solidFill>
                <a:latin typeface="Tahoma" panose="020B0604030504040204" pitchFamily="34" charset="0"/>
                <a:ea typeface="Tahoma" panose="020B0604030504040204" pitchFamily="34" charset="0"/>
                <a:cs typeface="Tahoma" panose="020B0604030504040204" pitchFamily="34" charset="0"/>
              </a:rPr>
              <a:t>products)</a:t>
            </a:r>
          </a:p>
          <a:p>
            <a:pPr algn="ctr" defTabSz="846138" fontAlgn="base">
              <a:spcAft>
                <a:spcPct val="0"/>
              </a:spcAft>
              <a:tabLst>
                <a:tab pos="423863" algn="l"/>
              </a:tabLst>
            </a:pPr>
            <a:endParaRPr kumimoji="1" lang="en-GB" sz="140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83" name="Hexagon 82">
            <a:extLst>
              <a:ext uri="{FF2B5EF4-FFF2-40B4-BE49-F238E27FC236}">
                <a16:creationId xmlns:a16="http://schemas.microsoft.com/office/drawing/2014/main" id="{5DD2B60D-C3D5-46CE-B1E0-8D5530DC1429}"/>
              </a:ext>
            </a:extLst>
          </p:cNvPr>
          <p:cNvSpPr/>
          <p:nvPr/>
        </p:nvSpPr>
        <p:spPr bwMode="auto">
          <a:xfrm>
            <a:off x="8379198" y="3924147"/>
            <a:ext cx="1716420" cy="1282113"/>
          </a:xfrm>
          <a:prstGeom prst="hexagon">
            <a:avLst/>
          </a:prstGeom>
          <a:solidFill>
            <a:srgbClr val="99FF99"/>
          </a:solidFill>
          <a:ln w="9525" cap="flat" cmpd="sng" algn="ctr">
            <a:noFill/>
            <a:prstDash val="solid"/>
            <a:round/>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none" lIns="91440" tIns="45720" rIns="91440" bIns="45720" numCol="1" rtlCol="0" anchor="ctr" anchorCtr="0" compatLnSpc="1">
            <a:prstTxWarp prst="textNoShape">
              <a:avLst/>
            </a:prstTxWarp>
          </a:bodyPr>
          <a:lstStyle/>
          <a:p>
            <a:pPr algn="ctr" defTabSz="846138" fontAlgn="base">
              <a:spcAft>
                <a:spcPct val="0"/>
              </a:spcAft>
              <a:tabLst>
                <a:tab pos="423863" algn="l"/>
              </a:tabLst>
            </a:pPr>
            <a:r>
              <a:rPr kumimoji="1" lang="en-GB" sz="1400" b="1" dirty="0">
                <a:solidFill>
                  <a:srgbClr val="003300"/>
                </a:solidFill>
                <a:latin typeface="Tahoma" panose="020B0604030504040204" pitchFamily="34" charset="0"/>
                <a:ea typeface="Tahoma" panose="020B0604030504040204" pitchFamily="34" charset="0"/>
                <a:cs typeface="Tahoma" panose="020B0604030504040204" pitchFamily="34" charset="0"/>
              </a:rPr>
              <a:t>INVESTMENTs</a:t>
            </a:r>
          </a:p>
          <a:p>
            <a:pPr algn="ctr" defTabSz="846138" fontAlgn="base">
              <a:spcAft>
                <a:spcPct val="0"/>
              </a:spcAft>
              <a:tabLst>
                <a:tab pos="423863" algn="l"/>
              </a:tabLst>
            </a:pPr>
            <a:r>
              <a:rPr lang="en-GB" sz="1400" dirty="0">
                <a:solidFill>
                  <a:srgbClr val="003300"/>
                </a:solidFill>
                <a:latin typeface="Tahoma" panose="020B0604030504040204" pitchFamily="34" charset="0"/>
                <a:ea typeface="Tahoma" panose="020B0604030504040204" pitchFamily="34" charset="0"/>
                <a:cs typeface="Tahoma" panose="020B0604030504040204" pitchFamily="34" charset="0"/>
              </a:rPr>
              <a:t>(Unit Trust </a:t>
            </a:r>
          </a:p>
          <a:p>
            <a:pPr algn="ctr" defTabSz="846138" fontAlgn="base">
              <a:spcAft>
                <a:spcPct val="0"/>
              </a:spcAft>
              <a:tabLst>
                <a:tab pos="423863" algn="l"/>
              </a:tabLst>
            </a:pPr>
            <a:r>
              <a:rPr lang="en-GB" sz="1400" dirty="0">
                <a:solidFill>
                  <a:srgbClr val="003300"/>
                </a:solidFill>
                <a:latin typeface="Tahoma" panose="020B0604030504040204" pitchFamily="34" charset="0"/>
                <a:ea typeface="Tahoma" panose="020B0604030504040204" pitchFamily="34" charset="0"/>
                <a:cs typeface="Tahoma" panose="020B0604030504040204" pitchFamily="34" charset="0"/>
              </a:rPr>
              <a:t>scheme)</a:t>
            </a:r>
            <a:endParaRPr kumimoji="1" lang="en-GB" sz="140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84" name="Freeform 297">
            <a:extLst>
              <a:ext uri="{FF2B5EF4-FFF2-40B4-BE49-F238E27FC236}">
                <a16:creationId xmlns:a16="http://schemas.microsoft.com/office/drawing/2014/main" id="{EF9C3B8E-65A5-4B1D-85FA-6400F21BB742}"/>
              </a:ext>
            </a:extLst>
          </p:cNvPr>
          <p:cNvSpPr>
            <a:spLocks/>
          </p:cNvSpPr>
          <p:nvPr/>
        </p:nvSpPr>
        <p:spPr bwMode="auto">
          <a:xfrm>
            <a:off x="636960" y="2221469"/>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298">
            <a:extLst>
              <a:ext uri="{FF2B5EF4-FFF2-40B4-BE49-F238E27FC236}">
                <a16:creationId xmlns:a16="http://schemas.microsoft.com/office/drawing/2014/main" id="{95552DA5-0878-4B20-A82F-2938E6E9A41B}"/>
              </a:ext>
            </a:extLst>
          </p:cNvPr>
          <p:cNvSpPr>
            <a:spLocks noChangeArrowheads="1"/>
          </p:cNvSpPr>
          <p:nvPr/>
        </p:nvSpPr>
        <p:spPr bwMode="auto">
          <a:xfrm>
            <a:off x="716335" y="2142094"/>
            <a:ext cx="63500"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301">
            <a:extLst>
              <a:ext uri="{FF2B5EF4-FFF2-40B4-BE49-F238E27FC236}">
                <a16:creationId xmlns:a16="http://schemas.microsoft.com/office/drawing/2014/main" id="{407A3ED1-2940-4B89-8D34-36E564B08279}"/>
              </a:ext>
            </a:extLst>
          </p:cNvPr>
          <p:cNvSpPr>
            <a:spLocks/>
          </p:cNvSpPr>
          <p:nvPr/>
        </p:nvSpPr>
        <p:spPr bwMode="auto">
          <a:xfrm>
            <a:off x="1219572" y="2221469"/>
            <a:ext cx="222250" cy="360363"/>
          </a:xfrm>
          <a:custGeom>
            <a:avLst/>
            <a:gdLst>
              <a:gd name="T0" fmla="*/ 46 w 53"/>
              <a:gd name="T1" fmla="*/ 36 h 86"/>
              <a:gd name="T2" fmla="*/ 50 w 53"/>
              <a:gd name="T3" fmla="*/ 39 h 86"/>
              <a:gd name="T4" fmla="*/ 53 w 53"/>
              <a:gd name="T5" fmla="*/ 36 h 86"/>
              <a:gd name="T6" fmla="*/ 45 w 53"/>
              <a:gd name="T7" fmla="*/ 7 h 86"/>
              <a:gd name="T8" fmla="*/ 38 w 53"/>
              <a:gd name="T9" fmla="*/ 0 h 86"/>
              <a:gd name="T10" fmla="*/ 15 w 53"/>
              <a:gd name="T11" fmla="*/ 0 h 86"/>
              <a:gd name="T12" fmla="*/ 8 w 53"/>
              <a:gd name="T13" fmla="*/ 7 h 86"/>
              <a:gd name="T14" fmla="*/ 0 w 53"/>
              <a:gd name="T15" fmla="*/ 36 h 86"/>
              <a:gd name="T16" fmla="*/ 4 w 53"/>
              <a:gd name="T17" fmla="*/ 39 h 86"/>
              <a:gd name="T18" fmla="*/ 7 w 53"/>
              <a:gd name="T19" fmla="*/ 36 h 86"/>
              <a:gd name="T20" fmla="*/ 15 w 53"/>
              <a:gd name="T21" fmla="*/ 9 h 86"/>
              <a:gd name="T22" fmla="*/ 16 w 53"/>
              <a:gd name="T23" fmla="*/ 9 h 86"/>
              <a:gd name="T24" fmla="*/ 4 w 53"/>
              <a:gd name="T25" fmla="*/ 53 h 86"/>
              <a:gd name="T26" fmla="*/ 16 w 53"/>
              <a:gd name="T27" fmla="*/ 53 h 86"/>
              <a:gd name="T28" fmla="*/ 16 w 53"/>
              <a:gd name="T29" fmla="*/ 81 h 86"/>
              <a:gd name="T30" fmla="*/ 21 w 53"/>
              <a:gd name="T31" fmla="*/ 86 h 86"/>
              <a:gd name="T32" fmla="*/ 25 w 53"/>
              <a:gd name="T33" fmla="*/ 81 h 86"/>
              <a:gd name="T34" fmla="*/ 25 w 53"/>
              <a:gd name="T35" fmla="*/ 53 h 86"/>
              <a:gd name="T36" fmla="*/ 28 w 53"/>
              <a:gd name="T37" fmla="*/ 53 h 86"/>
              <a:gd name="T38" fmla="*/ 28 w 53"/>
              <a:gd name="T39" fmla="*/ 81 h 86"/>
              <a:gd name="T40" fmla="*/ 33 w 53"/>
              <a:gd name="T41" fmla="*/ 86 h 86"/>
              <a:gd name="T42" fmla="*/ 37 w 53"/>
              <a:gd name="T43" fmla="*/ 81 h 86"/>
              <a:gd name="T44" fmla="*/ 37 w 53"/>
              <a:gd name="T45" fmla="*/ 53 h 86"/>
              <a:gd name="T46" fmla="*/ 50 w 53"/>
              <a:gd name="T47" fmla="*/ 53 h 86"/>
              <a:gd name="T48" fmla="*/ 37 w 53"/>
              <a:gd name="T49" fmla="*/ 9 h 86"/>
              <a:gd name="T50" fmla="*/ 39 w 53"/>
              <a:gd name="T51" fmla="*/ 9 h 86"/>
              <a:gd name="T52" fmla="*/ 46 w 53"/>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86">
                <a:moveTo>
                  <a:pt x="46" y="36"/>
                </a:moveTo>
                <a:cubicBezTo>
                  <a:pt x="47" y="38"/>
                  <a:pt x="48" y="39"/>
                  <a:pt x="50" y="39"/>
                </a:cubicBezTo>
                <a:cubicBezTo>
                  <a:pt x="51" y="39"/>
                  <a:pt x="53" y="38"/>
                  <a:pt x="53" y="36"/>
                </a:cubicBezTo>
                <a:cubicBezTo>
                  <a:pt x="45" y="7"/>
                  <a:pt x="45" y="7"/>
                  <a:pt x="45" y="7"/>
                </a:cubicBezTo>
                <a:cubicBezTo>
                  <a:pt x="44" y="3"/>
                  <a:pt x="42" y="0"/>
                  <a:pt x="38" y="0"/>
                </a:cubicBezTo>
                <a:cubicBezTo>
                  <a:pt x="15" y="0"/>
                  <a:pt x="15" y="0"/>
                  <a:pt x="15" y="0"/>
                </a:cubicBezTo>
                <a:cubicBezTo>
                  <a:pt x="11" y="0"/>
                  <a:pt x="9" y="3"/>
                  <a:pt x="8" y="7"/>
                </a:cubicBezTo>
                <a:cubicBezTo>
                  <a:pt x="0" y="36"/>
                  <a:pt x="0" y="36"/>
                  <a:pt x="0" y="36"/>
                </a:cubicBezTo>
                <a:cubicBezTo>
                  <a:pt x="0" y="38"/>
                  <a:pt x="2" y="39"/>
                  <a:pt x="4" y="39"/>
                </a:cubicBezTo>
                <a:cubicBezTo>
                  <a:pt x="5" y="39"/>
                  <a:pt x="6" y="38"/>
                  <a:pt x="7" y="36"/>
                </a:cubicBezTo>
                <a:cubicBezTo>
                  <a:pt x="15" y="9"/>
                  <a:pt x="15" y="9"/>
                  <a:pt x="15" y="9"/>
                </a:cubicBezTo>
                <a:cubicBezTo>
                  <a:pt x="16" y="9"/>
                  <a:pt x="16" y="9"/>
                  <a:pt x="16" y="9"/>
                </a:cubicBezTo>
                <a:cubicBezTo>
                  <a:pt x="4" y="53"/>
                  <a:pt x="4" y="53"/>
                  <a:pt x="4" y="53"/>
                </a:cubicBezTo>
                <a:cubicBezTo>
                  <a:pt x="16" y="53"/>
                  <a:pt x="16" y="53"/>
                  <a:pt x="16" y="53"/>
                </a:cubicBezTo>
                <a:cubicBezTo>
                  <a:pt x="16" y="81"/>
                  <a:pt x="16" y="81"/>
                  <a:pt x="16" y="81"/>
                </a:cubicBezTo>
                <a:cubicBezTo>
                  <a:pt x="16" y="83"/>
                  <a:pt x="18" y="86"/>
                  <a:pt x="21"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3" y="86"/>
                </a:cubicBezTo>
                <a:cubicBezTo>
                  <a:pt x="35" y="86"/>
                  <a:pt x="37" y="83"/>
                  <a:pt x="37" y="81"/>
                </a:cubicBezTo>
                <a:cubicBezTo>
                  <a:pt x="37" y="53"/>
                  <a:pt x="37" y="53"/>
                  <a:pt x="37" y="53"/>
                </a:cubicBezTo>
                <a:cubicBezTo>
                  <a:pt x="50" y="53"/>
                  <a:pt x="50" y="53"/>
                  <a:pt x="50" y="53"/>
                </a:cubicBezTo>
                <a:cubicBezTo>
                  <a:pt x="37" y="9"/>
                  <a:pt x="37" y="9"/>
                  <a:pt x="37" y="9"/>
                </a:cubicBezTo>
                <a:cubicBezTo>
                  <a:pt x="39" y="9"/>
                  <a:pt x="39" y="9"/>
                  <a:pt x="39"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302">
            <a:extLst>
              <a:ext uri="{FF2B5EF4-FFF2-40B4-BE49-F238E27FC236}">
                <a16:creationId xmlns:a16="http://schemas.microsoft.com/office/drawing/2014/main" id="{88328F10-D187-4713-ABDE-5CFAEBC86746}"/>
              </a:ext>
            </a:extLst>
          </p:cNvPr>
          <p:cNvSpPr>
            <a:spLocks noChangeArrowheads="1"/>
          </p:cNvSpPr>
          <p:nvPr/>
        </p:nvSpPr>
        <p:spPr bwMode="auto">
          <a:xfrm>
            <a:off x="1298948" y="2142094"/>
            <a:ext cx="66675"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305">
            <a:extLst>
              <a:ext uri="{FF2B5EF4-FFF2-40B4-BE49-F238E27FC236}">
                <a16:creationId xmlns:a16="http://schemas.microsoft.com/office/drawing/2014/main" id="{3E264B7B-5512-41CB-B5DF-1F9934717DB9}"/>
              </a:ext>
            </a:extLst>
          </p:cNvPr>
          <p:cNvSpPr>
            <a:spLocks/>
          </p:cNvSpPr>
          <p:nvPr/>
        </p:nvSpPr>
        <p:spPr bwMode="auto">
          <a:xfrm>
            <a:off x="1806947" y="2221469"/>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306">
            <a:extLst>
              <a:ext uri="{FF2B5EF4-FFF2-40B4-BE49-F238E27FC236}">
                <a16:creationId xmlns:a16="http://schemas.microsoft.com/office/drawing/2014/main" id="{9F8BBA8E-FF11-4A47-A5ED-ED5266C35A1A}"/>
              </a:ext>
            </a:extLst>
          </p:cNvPr>
          <p:cNvSpPr>
            <a:spLocks noChangeArrowheads="1"/>
          </p:cNvSpPr>
          <p:nvPr/>
        </p:nvSpPr>
        <p:spPr bwMode="auto">
          <a:xfrm>
            <a:off x="1881561" y="2142094"/>
            <a:ext cx="68263"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309">
            <a:extLst>
              <a:ext uri="{FF2B5EF4-FFF2-40B4-BE49-F238E27FC236}">
                <a16:creationId xmlns:a16="http://schemas.microsoft.com/office/drawing/2014/main" id="{31EA0359-1DDB-454A-83ED-02FD4DA59D69}"/>
              </a:ext>
            </a:extLst>
          </p:cNvPr>
          <p:cNvSpPr>
            <a:spLocks/>
          </p:cNvSpPr>
          <p:nvPr/>
        </p:nvSpPr>
        <p:spPr bwMode="auto">
          <a:xfrm>
            <a:off x="2078087" y="2217332"/>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Oval 310">
            <a:extLst>
              <a:ext uri="{FF2B5EF4-FFF2-40B4-BE49-F238E27FC236}">
                <a16:creationId xmlns:a16="http://schemas.microsoft.com/office/drawing/2014/main" id="{48F5C5C9-C74C-45EB-A89A-752FE7D006A5}"/>
              </a:ext>
            </a:extLst>
          </p:cNvPr>
          <p:cNvSpPr>
            <a:spLocks noChangeArrowheads="1"/>
          </p:cNvSpPr>
          <p:nvPr/>
        </p:nvSpPr>
        <p:spPr bwMode="auto">
          <a:xfrm>
            <a:off x="2159049" y="2140933"/>
            <a:ext cx="63500"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340">
            <a:extLst>
              <a:ext uri="{FF2B5EF4-FFF2-40B4-BE49-F238E27FC236}">
                <a16:creationId xmlns:a16="http://schemas.microsoft.com/office/drawing/2014/main" id="{D0800DCD-4351-4B87-8BE3-8B67FF21DA0D}"/>
              </a:ext>
            </a:extLst>
          </p:cNvPr>
          <p:cNvSpPr>
            <a:spLocks noEditPoints="1"/>
          </p:cNvSpPr>
          <p:nvPr/>
        </p:nvSpPr>
        <p:spPr bwMode="auto">
          <a:xfrm>
            <a:off x="971214" y="2143786"/>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340">
            <a:extLst>
              <a:ext uri="{FF2B5EF4-FFF2-40B4-BE49-F238E27FC236}">
                <a16:creationId xmlns:a16="http://schemas.microsoft.com/office/drawing/2014/main" id="{F38FED52-D548-4480-BB09-ED30BA701AED}"/>
              </a:ext>
            </a:extLst>
          </p:cNvPr>
          <p:cNvSpPr>
            <a:spLocks noEditPoints="1"/>
          </p:cNvSpPr>
          <p:nvPr/>
        </p:nvSpPr>
        <p:spPr bwMode="auto">
          <a:xfrm>
            <a:off x="2395566" y="2143786"/>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317">
            <a:extLst>
              <a:ext uri="{FF2B5EF4-FFF2-40B4-BE49-F238E27FC236}">
                <a16:creationId xmlns:a16="http://schemas.microsoft.com/office/drawing/2014/main" id="{8869890D-C541-4737-BB49-6422ACC1DAFF}"/>
              </a:ext>
            </a:extLst>
          </p:cNvPr>
          <p:cNvSpPr>
            <a:spLocks/>
          </p:cNvSpPr>
          <p:nvPr/>
        </p:nvSpPr>
        <p:spPr bwMode="auto">
          <a:xfrm>
            <a:off x="1495473" y="2229364"/>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318">
            <a:extLst>
              <a:ext uri="{FF2B5EF4-FFF2-40B4-BE49-F238E27FC236}">
                <a16:creationId xmlns:a16="http://schemas.microsoft.com/office/drawing/2014/main" id="{562AE6C4-6557-4E5A-BBB9-B7E2E3C31A94}"/>
              </a:ext>
            </a:extLst>
          </p:cNvPr>
          <p:cNvSpPr>
            <a:spLocks noChangeArrowheads="1"/>
          </p:cNvSpPr>
          <p:nvPr/>
        </p:nvSpPr>
        <p:spPr bwMode="auto">
          <a:xfrm>
            <a:off x="1574848" y="2148401"/>
            <a:ext cx="63500"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297">
            <a:extLst>
              <a:ext uri="{FF2B5EF4-FFF2-40B4-BE49-F238E27FC236}">
                <a16:creationId xmlns:a16="http://schemas.microsoft.com/office/drawing/2014/main" id="{65E80CCD-C9F6-4748-9488-7EBC52FB4DF8}"/>
              </a:ext>
            </a:extLst>
          </p:cNvPr>
          <p:cNvSpPr>
            <a:spLocks/>
          </p:cNvSpPr>
          <p:nvPr/>
        </p:nvSpPr>
        <p:spPr bwMode="auto">
          <a:xfrm>
            <a:off x="924992" y="1717413"/>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298">
            <a:extLst>
              <a:ext uri="{FF2B5EF4-FFF2-40B4-BE49-F238E27FC236}">
                <a16:creationId xmlns:a16="http://schemas.microsoft.com/office/drawing/2014/main" id="{4A42D1F9-90E4-4C21-AD7B-C1C2669EF17D}"/>
              </a:ext>
            </a:extLst>
          </p:cNvPr>
          <p:cNvSpPr>
            <a:spLocks noChangeArrowheads="1"/>
          </p:cNvSpPr>
          <p:nvPr/>
        </p:nvSpPr>
        <p:spPr bwMode="auto">
          <a:xfrm>
            <a:off x="1004367" y="1638038"/>
            <a:ext cx="63500"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305">
            <a:extLst>
              <a:ext uri="{FF2B5EF4-FFF2-40B4-BE49-F238E27FC236}">
                <a16:creationId xmlns:a16="http://schemas.microsoft.com/office/drawing/2014/main" id="{EE919C52-0C84-45F3-B4BD-F61E386106FF}"/>
              </a:ext>
            </a:extLst>
          </p:cNvPr>
          <p:cNvSpPr>
            <a:spLocks/>
          </p:cNvSpPr>
          <p:nvPr/>
        </p:nvSpPr>
        <p:spPr bwMode="auto">
          <a:xfrm>
            <a:off x="1806947" y="1717413"/>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306">
            <a:extLst>
              <a:ext uri="{FF2B5EF4-FFF2-40B4-BE49-F238E27FC236}">
                <a16:creationId xmlns:a16="http://schemas.microsoft.com/office/drawing/2014/main" id="{0565E18F-75F2-4E1C-8A73-67F7DFBFDCE0}"/>
              </a:ext>
            </a:extLst>
          </p:cNvPr>
          <p:cNvSpPr>
            <a:spLocks noChangeArrowheads="1"/>
          </p:cNvSpPr>
          <p:nvPr/>
        </p:nvSpPr>
        <p:spPr bwMode="auto">
          <a:xfrm>
            <a:off x="1881561" y="1638038"/>
            <a:ext cx="68263"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309">
            <a:extLst>
              <a:ext uri="{FF2B5EF4-FFF2-40B4-BE49-F238E27FC236}">
                <a16:creationId xmlns:a16="http://schemas.microsoft.com/office/drawing/2014/main" id="{C1BDAB62-01C3-4B77-B1AD-A25CC6F3B7F4}"/>
              </a:ext>
            </a:extLst>
          </p:cNvPr>
          <p:cNvSpPr>
            <a:spLocks/>
          </p:cNvSpPr>
          <p:nvPr/>
        </p:nvSpPr>
        <p:spPr bwMode="auto">
          <a:xfrm>
            <a:off x="2078087" y="1713276"/>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Oval 310">
            <a:extLst>
              <a:ext uri="{FF2B5EF4-FFF2-40B4-BE49-F238E27FC236}">
                <a16:creationId xmlns:a16="http://schemas.microsoft.com/office/drawing/2014/main" id="{FF3BB683-2F13-4395-90BE-532E3E3E3C7A}"/>
              </a:ext>
            </a:extLst>
          </p:cNvPr>
          <p:cNvSpPr>
            <a:spLocks noChangeArrowheads="1"/>
          </p:cNvSpPr>
          <p:nvPr/>
        </p:nvSpPr>
        <p:spPr bwMode="auto">
          <a:xfrm>
            <a:off x="2159049" y="1636877"/>
            <a:ext cx="63500"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340">
            <a:extLst>
              <a:ext uri="{FF2B5EF4-FFF2-40B4-BE49-F238E27FC236}">
                <a16:creationId xmlns:a16="http://schemas.microsoft.com/office/drawing/2014/main" id="{6B3C4A11-7B91-4175-8A92-A55EF2CAB5BB}"/>
              </a:ext>
            </a:extLst>
          </p:cNvPr>
          <p:cNvSpPr>
            <a:spLocks noEditPoints="1"/>
          </p:cNvSpPr>
          <p:nvPr/>
        </p:nvSpPr>
        <p:spPr bwMode="auto">
          <a:xfrm>
            <a:off x="2395566" y="1639730"/>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317">
            <a:extLst>
              <a:ext uri="{FF2B5EF4-FFF2-40B4-BE49-F238E27FC236}">
                <a16:creationId xmlns:a16="http://schemas.microsoft.com/office/drawing/2014/main" id="{4A689D35-A2E7-41F5-8D9C-851A728EF539}"/>
              </a:ext>
            </a:extLst>
          </p:cNvPr>
          <p:cNvSpPr>
            <a:spLocks/>
          </p:cNvSpPr>
          <p:nvPr/>
        </p:nvSpPr>
        <p:spPr bwMode="auto">
          <a:xfrm>
            <a:off x="1495473" y="1725308"/>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318">
            <a:extLst>
              <a:ext uri="{FF2B5EF4-FFF2-40B4-BE49-F238E27FC236}">
                <a16:creationId xmlns:a16="http://schemas.microsoft.com/office/drawing/2014/main" id="{BDD408E1-ECA8-49DD-8EF6-72DA9C4A6DE1}"/>
              </a:ext>
            </a:extLst>
          </p:cNvPr>
          <p:cNvSpPr>
            <a:spLocks noChangeArrowheads="1"/>
          </p:cNvSpPr>
          <p:nvPr/>
        </p:nvSpPr>
        <p:spPr bwMode="auto">
          <a:xfrm>
            <a:off x="1574848" y="1644345"/>
            <a:ext cx="63500"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340">
            <a:extLst>
              <a:ext uri="{FF2B5EF4-FFF2-40B4-BE49-F238E27FC236}">
                <a16:creationId xmlns:a16="http://schemas.microsoft.com/office/drawing/2014/main" id="{D7C83FD5-74AC-466C-B261-B63776E94F3F}"/>
              </a:ext>
            </a:extLst>
          </p:cNvPr>
          <p:cNvSpPr>
            <a:spLocks noEditPoints="1"/>
          </p:cNvSpPr>
          <p:nvPr/>
        </p:nvSpPr>
        <p:spPr bwMode="auto">
          <a:xfrm>
            <a:off x="1264884" y="1644345"/>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340">
            <a:extLst>
              <a:ext uri="{FF2B5EF4-FFF2-40B4-BE49-F238E27FC236}">
                <a16:creationId xmlns:a16="http://schemas.microsoft.com/office/drawing/2014/main" id="{F0501E6B-087C-4BA4-A558-75C0A375BD5C}"/>
              </a:ext>
            </a:extLst>
          </p:cNvPr>
          <p:cNvSpPr>
            <a:spLocks noEditPoints="1"/>
          </p:cNvSpPr>
          <p:nvPr/>
        </p:nvSpPr>
        <p:spPr bwMode="auto">
          <a:xfrm>
            <a:off x="636961" y="1648290"/>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Shape 2540">
            <a:extLst>
              <a:ext uri="{FF2B5EF4-FFF2-40B4-BE49-F238E27FC236}">
                <a16:creationId xmlns:a16="http://schemas.microsoft.com/office/drawing/2014/main" id="{4B2C4FA1-3360-437D-8645-81B327DDC8D3}"/>
              </a:ext>
            </a:extLst>
          </p:cNvPr>
          <p:cNvSpPr/>
          <p:nvPr/>
        </p:nvSpPr>
        <p:spPr>
          <a:xfrm>
            <a:off x="6602311" y="5575883"/>
            <a:ext cx="182880" cy="182880"/>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Tahoma" panose="020B0604030504040204" pitchFamily="34" charset="0"/>
              <a:ea typeface="Tahoma" panose="020B0604030504040204" pitchFamily="34" charset="0"/>
              <a:cs typeface="Tahoma" panose="020B0604030504040204" pitchFamily="34" charset="0"/>
            </a:endParaRPr>
          </a:p>
        </p:txBody>
      </p:sp>
      <p:sp>
        <p:nvSpPr>
          <p:cNvPr id="108" name="Freeform 297">
            <a:extLst>
              <a:ext uri="{FF2B5EF4-FFF2-40B4-BE49-F238E27FC236}">
                <a16:creationId xmlns:a16="http://schemas.microsoft.com/office/drawing/2014/main" id="{407D9A0B-CB8A-4636-AC58-88CA80DA07EA}"/>
              </a:ext>
            </a:extLst>
          </p:cNvPr>
          <p:cNvSpPr>
            <a:spLocks/>
          </p:cNvSpPr>
          <p:nvPr/>
        </p:nvSpPr>
        <p:spPr bwMode="auto">
          <a:xfrm>
            <a:off x="2659952" y="2718328"/>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Oval 298">
            <a:extLst>
              <a:ext uri="{FF2B5EF4-FFF2-40B4-BE49-F238E27FC236}">
                <a16:creationId xmlns:a16="http://schemas.microsoft.com/office/drawing/2014/main" id="{DF70E706-BFEB-46F8-9596-AD18CF3670CD}"/>
              </a:ext>
            </a:extLst>
          </p:cNvPr>
          <p:cNvSpPr>
            <a:spLocks noChangeArrowheads="1"/>
          </p:cNvSpPr>
          <p:nvPr/>
        </p:nvSpPr>
        <p:spPr bwMode="auto">
          <a:xfrm>
            <a:off x="2739327" y="2644286"/>
            <a:ext cx="63500"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301">
            <a:extLst>
              <a:ext uri="{FF2B5EF4-FFF2-40B4-BE49-F238E27FC236}">
                <a16:creationId xmlns:a16="http://schemas.microsoft.com/office/drawing/2014/main" id="{375065DF-2269-4622-BA63-320F24B62079}"/>
              </a:ext>
            </a:extLst>
          </p:cNvPr>
          <p:cNvSpPr>
            <a:spLocks/>
          </p:cNvSpPr>
          <p:nvPr/>
        </p:nvSpPr>
        <p:spPr bwMode="auto">
          <a:xfrm>
            <a:off x="3242564" y="2718328"/>
            <a:ext cx="222250" cy="360363"/>
          </a:xfrm>
          <a:custGeom>
            <a:avLst/>
            <a:gdLst>
              <a:gd name="T0" fmla="*/ 46 w 53"/>
              <a:gd name="T1" fmla="*/ 36 h 86"/>
              <a:gd name="T2" fmla="*/ 50 w 53"/>
              <a:gd name="T3" fmla="*/ 39 h 86"/>
              <a:gd name="T4" fmla="*/ 53 w 53"/>
              <a:gd name="T5" fmla="*/ 36 h 86"/>
              <a:gd name="T6" fmla="*/ 45 w 53"/>
              <a:gd name="T7" fmla="*/ 7 h 86"/>
              <a:gd name="T8" fmla="*/ 38 w 53"/>
              <a:gd name="T9" fmla="*/ 0 h 86"/>
              <a:gd name="T10" fmla="*/ 15 w 53"/>
              <a:gd name="T11" fmla="*/ 0 h 86"/>
              <a:gd name="T12" fmla="*/ 8 w 53"/>
              <a:gd name="T13" fmla="*/ 7 h 86"/>
              <a:gd name="T14" fmla="*/ 0 w 53"/>
              <a:gd name="T15" fmla="*/ 36 h 86"/>
              <a:gd name="T16" fmla="*/ 4 w 53"/>
              <a:gd name="T17" fmla="*/ 39 h 86"/>
              <a:gd name="T18" fmla="*/ 7 w 53"/>
              <a:gd name="T19" fmla="*/ 36 h 86"/>
              <a:gd name="T20" fmla="*/ 15 w 53"/>
              <a:gd name="T21" fmla="*/ 9 h 86"/>
              <a:gd name="T22" fmla="*/ 16 w 53"/>
              <a:gd name="T23" fmla="*/ 9 h 86"/>
              <a:gd name="T24" fmla="*/ 4 w 53"/>
              <a:gd name="T25" fmla="*/ 53 h 86"/>
              <a:gd name="T26" fmla="*/ 16 w 53"/>
              <a:gd name="T27" fmla="*/ 53 h 86"/>
              <a:gd name="T28" fmla="*/ 16 w 53"/>
              <a:gd name="T29" fmla="*/ 81 h 86"/>
              <a:gd name="T30" fmla="*/ 21 w 53"/>
              <a:gd name="T31" fmla="*/ 86 h 86"/>
              <a:gd name="T32" fmla="*/ 25 w 53"/>
              <a:gd name="T33" fmla="*/ 81 h 86"/>
              <a:gd name="T34" fmla="*/ 25 w 53"/>
              <a:gd name="T35" fmla="*/ 53 h 86"/>
              <a:gd name="T36" fmla="*/ 28 w 53"/>
              <a:gd name="T37" fmla="*/ 53 h 86"/>
              <a:gd name="T38" fmla="*/ 28 w 53"/>
              <a:gd name="T39" fmla="*/ 81 h 86"/>
              <a:gd name="T40" fmla="*/ 33 w 53"/>
              <a:gd name="T41" fmla="*/ 86 h 86"/>
              <a:gd name="T42" fmla="*/ 37 w 53"/>
              <a:gd name="T43" fmla="*/ 81 h 86"/>
              <a:gd name="T44" fmla="*/ 37 w 53"/>
              <a:gd name="T45" fmla="*/ 53 h 86"/>
              <a:gd name="T46" fmla="*/ 50 w 53"/>
              <a:gd name="T47" fmla="*/ 53 h 86"/>
              <a:gd name="T48" fmla="*/ 37 w 53"/>
              <a:gd name="T49" fmla="*/ 9 h 86"/>
              <a:gd name="T50" fmla="*/ 39 w 53"/>
              <a:gd name="T51" fmla="*/ 9 h 86"/>
              <a:gd name="T52" fmla="*/ 46 w 53"/>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86">
                <a:moveTo>
                  <a:pt x="46" y="36"/>
                </a:moveTo>
                <a:cubicBezTo>
                  <a:pt x="47" y="38"/>
                  <a:pt x="48" y="39"/>
                  <a:pt x="50" y="39"/>
                </a:cubicBezTo>
                <a:cubicBezTo>
                  <a:pt x="51" y="39"/>
                  <a:pt x="53" y="38"/>
                  <a:pt x="53" y="36"/>
                </a:cubicBezTo>
                <a:cubicBezTo>
                  <a:pt x="45" y="7"/>
                  <a:pt x="45" y="7"/>
                  <a:pt x="45" y="7"/>
                </a:cubicBezTo>
                <a:cubicBezTo>
                  <a:pt x="44" y="3"/>
                  <a:pt x="42" y="0"/>
                  <a:pt x="38" y="0"/>
                </a:cubicBezTo>
                <a:cubicBezTo>
                  <a:pt x="15" y="0"/>
                  <a:pt x="15" y="0"/>
                  <a:pt x="15" y="0"/>
                </a:cubicBezTo>
                <a:cubicBezTo>
                  <a:pt x="11" y="0"/>
                  <a:pt x="9" y="3"/>
                  <a:pt x="8" y="7"/>
                </a:cubicBezTo>
                <a:cubicBezTo>
                  <a:pt x="0" y="36"/>
                  <a:pt x="0" y="36"/>
                  <a:pt x="0" y="36"/>
                </a:cubicBezTo>
                <a:cubicBezTo>
                  <a:pt x="0" y="38"/>
                  <a:pt x="2" y="39"/>
                  <a:pt x="4" y="39"/>
                </a:cubicBezTo>
                <a:cubicBezTo>
                  <a:pt x="5" y="39"/>
                  <a:pt x="6" y="38"/>
                  <a:pt x="7" y="36"/>
                </a:cubicBezTo>
                <a:cubicBezTo>
                  <a:pt x="15" y="9"/>
                  <a:pt x="15" y="9"/>
                  <a:pt x="15" y="9"/>
                </a:cubicBezTo>
                <a:cubicBezTo>
                  <a:pt x="16" y="9"/>
                  <a:pt x="16" y="9"/>
                  <a:pt x="16" y="9"/>
                </a:cubicBezTo>
                <a:cubicBezTo>
                  <a:pt x="4" y="53"/>
                  <a:pt x="4" y="53"/>
                  <a:pt x="4" y="53"/>
                </a:cubicBezTo>
                <a:cubicBezTo>
                  <a:pt x="16" y="53"/>
                  <a:pt x="16" y="53"/>
                  <a:pt x="16" y="53"/>
                </a:cubicBezTo>
                <a:cubicBezTo>
                  <a:pt x="16" y="81"/>
                  <a:pt x="16" y="81"/>
                  <a:pt x="16" y="81"/>
                </a:cubicBezTo>
                <a:cubicBezTo>
                  <a:pt x="16" y="83"/>
                  <a:pt x="18" y="86"/>
                  <a:pt x="21"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3" y="86"/>
                </a:cubicBezTo>
                <a:cubicBezTo>
                  <a:pt x="35" y="86"/>
                  <a:pt x="37" y="83"/>
                  <a:pt x="37" y="81"/>
                </a:cubicBezTo>
                <a:cubicBezTo>
                  <a:pt x="37" y="53"/>
                  <a:pt x="37" y="53"/>
                  <a:pt x="37" y="53"/>
                </a:cubicBezTo>
                <a:cubicBezTo>
                  <a:pt x="50" y="53"/>
                  <a:pt x="50" y="53"/>
                  <a:pt x="50" y="53"/>
                </a:cubicBezTo>
                <a:cubicBezTo>
                  <a:pt x="37" y="9"/>
                  <a:pt x="37" y="9"/>
                  <a:pt x="37" y="9"/>
                </a:cubicBezTo>
                <a:cubicBezTo>
                  <a:pt x="39" y="9"/>
                  <a:pt x="39" y="9"/>
                  <a:pt x="39"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302">
            <a:extLst>
              <a:ext uri="{FF2B5EF4-FFF2-40B4-BE49-F238E27FC236}">
                <a16:creationId xmlns:a16="http://schemas.microsoft.com/office/drawing/2014/main" id="{EFE9AE74-B49F-4205-A8E4-F1CFF8EB6C77}"/>
              </a:ext>
            </a:extLst>
          </p:cNvPr>
          <p:cNvSpPr>
            <a:spLocks noChangeArrowheads="1"/>
          </p:cNvSpPr>
          <p:nvPr/>
        </p:nvSpPr>
        <p:spPr bwMode="auto">
          <a:xfrm>
            <a:off x="3321940" y="2644286"/>
            <a:ext cx="66675"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313">
            <a:extLst>
              <a:ext uri="{FF2B5EF4-FFF2-40B4-BE49-F238E27FC236}">
                <a16:creationId xmlns:a16="http://schemas.microsoft.com/office/drawing/2014/main" id="{859F7292-3C1D-411C-8E8E-A683A4B66D3D}"/>
              </a:ext>
            </a:extLst>
          </p:cNvPr>
          <p:cNvSpPr>
            <a:spLocks/>
          </p:cNvSpPr>
          <p:nvPr/>
        </p:nvSpPr>
        <p:spPr bwMode="auto">
          <a:xfrm>
            <a:off x="2953639" y="3192991"/>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5 w 52"/>
              <a:gd name="T23" fmla="*/ 10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40"/>
                  <a:pt x="3" y="40"/>
                </a:cubicBezTo>
                <a:cubicBezTo>
                  <a:pt x="5" y="40"/>
                  <a:pt x="5" y="38"/>
                  <a:pt x="6" y="36"/>
                </a:cubicBezTo>
                <a:cubicBezTo>
                  <a:pt x="14" y="10"/>
                  <a:pt x="14" y="10"/>
                  <a:pt x="14" y="10"/>
                </a:cubicBezTo>
                <a:cubicBezTo>
                  <a:pt x="15" y="10"/>
                  <a:pt x="15" y="10"/>
                  <a:pt x="15" y="10"/>
                </a:cubicBezTo>
                <a:cubicBezTo>
                  <a:pt x="3" y="53"/>
                  <a:pt x="3" y="53"/>
                  <a:pt x="3" y="53"/>
                </a:cubicBezTo>
                <a:cubicBezTo>
                  <a:pt x="15" y="53"/>
                  <a:pt x="15" y="53"/>
                  <a:pt x="15" y="53"/>
                </a:cubicBezTo>
                <a:cubicBezTo>
                  <a:pt x="15" y="81"/>
                  <a:pt x="15" y="81"/>
                  <a:pt x="15" y="81"/>
                </a:cubicBezTo>
                <a:cubicBezTo>
                  <a:pt x="15" y="84"/>
                  <a:pt x="17" y="86"/>
                  <a:pt x="20" y="86"/>
                </a:cubicBezTo>
                <a:cubicBezTo>
                  <a:pt x="23" y="86"/>
                  <a:pt x="25" y="84"/>
                  <a:pt x="25" y="81"/>
                </a:cubicBezTo>
                <a:cubicBezTo>
                  <a:pt x="25" y="53"/>
                  <a:pt x="25" y="53"/>
                  <a:pt x="25" y="53"/>
                </a:cubicBezTo>
                <a:cubicBezTo>
                  <a:pt x="27" y="53"/>
                  <a:pt x="27" y="53"/>
                  <a:pt x="27" y="53"/>
                </a:cubicBezTo>
                <a:cubicBezTo>
                  <a:pt x="27" y="81"/>
                  <a:pt x="27" y="81"/>
                  <a:pt x="27" y="81"/>
                </a:cubicBezTo>
                <a:cubicBezTo>
                  <a:pt x="27" y="84"/>
                  <a:pt x="29" y="86"/>
                  <a:pt x="32" y="86"/>
                </a:cubicBezTo>
                <a:cubicBezTo>
                  <a:pt x="35" y="86"/>
                  <a:pt x="37" y="84"/>
                  <a:pt x="37" y="81"/>
                </a:cubicBezTo>
                <a:cubicBezTo>
                  <a:pt x="37" y="53"/>
                  <a:pt x="37" y="53"/>
                  <a:pt x="37" y="53"/>
                </a:cubicBezTo>
                <a:cubicBezTo>
                  <a:pt x="49" y="53"/>
                  <a:pt x="49" y="53"/>
                  <a:pt x="49"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314">
            <a:extLst>
              <a:ext uri="{FF2B5EF4-FFF2-40B4-BE49-F238E27FC236}">
                <a16:creationId xmlns:a16="http://schemas.microsoft.com/office/drawing/2014/main" id="{AF66E038-34B5-48B1-AF6B-48BC16038BF0}"/>
              </a:ext>
            </a:extLst>
          </p:cNvPr>
          <p:cNvSpPr>
            <a:spLocks noChangeArrowheads="1"/>
          </p:cNvSpPr>
          <p:nvPr/>
        </p:nvSpPr>
        <p:spPr bwMode="auto">
          <a:xfrm>
            <a:off x="3028253" y="3112028"/>
            <a:ext cx="66675"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317">
            <a:extLst>
              <a:ext uri="{FF2B5EF4-FFF2-40B4-BE49-F238E27FC236}">
                <a16:creationId xmlns:a16="http://schemas.microsoft.com/office/drawing/2014/main" id="{1CC49151-121A-459B-8B17-691886E330AC}"/>
              </a:ext>
            </a:extLst>
          </p:cNvPr>
          <p:cNvSpPr>
            <a:spLocks/>
          </p:cNvSpPr>
          <p:nvPr/>
        </p:nvSpPr>
        <p:spPr bwMode="auto">
          <a:xfrm>
            <a:off x="3536252" y="3192991"/>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318">
            <a:extLst>
              <a:ext uri="{FF2B5EF4-FFF2-40B4-BE49-F238E27FC236}">
                <a16:creationId xmlns:a16="http://schemas.microsoft.com/office/drawing/2014/main" id="{46CDF3A6-92EF-4BA5-AE2B-DF8A92B5702E}"/>
              </a:ext>
            </a:extLst>
          </p:cNvPr>
          <p:cNvSpPr>
            <a:spLocks noChangeArrowheads="1"/>
          </p:cNvSpPr>
          <p:nvPr/>
        </p:nvSpPr>
        <p:spPr bwMode="auto">
          <a:xfrm>
            <a:off x="3615627" y="3112028"/>
            <a:ext cx="63500"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340">
            <a:extLst>
              <a:ext uri="{FF2B5EF4-FFF2-40B4-BE49-F238E27FC236}">
                <a16:creationId xmlns:a16="http://schemas.microsoft.com/office/drawing/2014/main" id="{AC9D35E4-4422-4D3E-9419-86A36D3D4C1B}"/>
              </a:ext>
            </a:extLst>
          </p:cNvPr>
          <p:cNvSpPr>
            <a:spLocks noEditPoints="1"/>
          </p:cNvSpPr>
          <p:nvPr/>
        </p:nvSpPr>
        <p:spPr bwMode="auto">
          <a:xfrm>
            <a:off x="3570270" y="2643572"/>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340">
            <a:extLst>
              <a:ext uri="{FF2B5EF4-FFF2-40B4-BE49-F238E27FC236}">
                <a16:creationId xmlns:a16="http://schemas.microsoft.com/office/drawing/2014/main" id="{890C775E-D734-455D-AB1C-13A2A1B0EF8B}"/>
              </a:ext>
            </a:extLst>
          </p:cNvPr>
          <p:cNvSpPr>
            <a:spLocks noEditPoints="1"/>
          </p:cNvSpPr>
          <p:nvPr/>
        </p:nvSpPr>
        <p:spPr bwMode="auto">
          <a:xfrm>
            <a:off x="2702173" y="3118379"/>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340">
            <a:extLst>
              <a:ext uri="{FF2B5EF4-FFF2-40B4-BE49-F238E27FC236}">
                <a16:creationId xmlns:a16="http://schemas.microsoft.com/office/drawing/2014/main" id="{83E5872E-D132-4669-BFDA-78389078CD76}"/>
              </a:ext>
            </a:extLst>
          </p:cNvPr>
          <p:cNvSpPr>
            <a:spLocks noEditPoints="1"/>
          </p:cNvSpPr>
          <p:nvPr/>
        </p:nvSpPr>
        <p:spPr bwMode="auto">
          <a:xfrm>
            <a:off x="3282238" y="3118379"/>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297">
            <a:extLst>
              <a:ext uri="{FF2B5EF4-FFF2-40B4-BE49-F238E27FC236}">
                <a16:creationId xmlns:a16="http://schemas.microsoft.com/office/drawing/2014/main" id="{9AD3D9C5-6C71-4AB8-9423-B0558FB555C7}"/>
              </a:ext>
            </a:extLst>
          </p:cNvPr>
          <p:cNvSpPr>
            <a:spLocks/>
          </p:cNvSpPr>
          <p:nvPr/>
        </p:nvSpPr>
        <p:spPr bwMode="auto">
          <a:xfrm>
            <a:off x="2665535" y="3720133"/>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298">
            <a:extLst>
              <a:ext uri="{FF2B5EF4-FFF2-40B4-BE49-F238E27FC236}">
                <a16:creationId xmlns:a16="http://schemas.microsoft.com/office/drawing/2014/main" id="{31764364-C2FE-4FA3-B8C6-BBC40A0AB135}"/>
              </a:ext>
            </a:extLst>
          </p:cNvPr>
          <p:cNvSpPr>
            <a:spLocks noChangeArrowheads="1"/>
          </p:cNvSpPr>
          <p:nvPr/>
        </p:nvSpPr>
        <p:spPr bwMode="auto">
          <a:xfrm>
            <a:off x="2744910" y="3640758"/>
            <a:ext cx="63500"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301">
            <a:extLst>
              <a:ext uri="{FF2B5EF4-FFF2-40B4-BE49-F238E27FC236}">
                <a16:creationId xmlns:a16="http://schemas.microsoft.com/office/drawing/2014/main" id="{24FA4C5B-5362-46CA-9D4C-4D736D7785B2}"/>
              </a:ext>
            </a:extLst>
          </p:cNvPr>
          <p:cNvSpPr>
            <a:spLocks/>
          </p:cNvSpPr>
          <p:nvPr/>
        </p:nvSpPr>
        <p:spPr bwMode="auto">
          <a:xfrm>
            <a:off x="3248147" y="3720133"/>
            <a:ext cx="222250" cy="360363"/>
          </a:xfrm>
          <a:custGeom>
            <a:avLst/>
            <a:gdLst>
              <a:gd name="T0" fmla="*/ 46 w 53"/>
              <a:gd name="T1" fmla="*/ 36 h 86"/>
              <a:gd name="T2" fmla="*/ 50 w 53"/>
              <a:gd name="T3" fmla="*/ 39 h 86"/>
              <a:gd name="T4" fmla="*/ 53 w 53"/>
              <a:gd name="T5" fmla="*/ 36 h 86"/>
              <a:gd name="T6" fmla="*/ 45 w 53"/>
              <a:gd name="T7" fmla="*/ 7 h 86"/>
              <a:gd name="T8" fmla="*/ 38 w 53"/>
              <a:gd name="T9" fmla="*/ 0 h 86"/>
              <a:gd name="T10" fmla="*/ 15 w 53"/>
              <a:gd name="T11" fmla="*/ 0 h 86"/>
              <a:gd name="T12" fmla="*/ 8 w 53"/>
              <a:gd name="T13" fmla="*/ 7 h 86"/>
              <a:gd name="T14" fmla="*/ 0 w 53"/>
              <a:gd name="T15" fmla="*/ 36 h 86"/>
              <a:gd name="T16" fmla="*/ 4 w 53"/>
              <a:gd name="T17" fmla="*/ 39 h 86"/>
              <a:gd name="T18" fmla="*/ 7 w 53"/>
              <a:gd name="T19" fmla="*/ 36 h 86"/>
              <a:gd name="T20" fmla="*/ 15 w 53"/>
              <a:gd name="T21" fmla="*/ 9 h 86"/>
              <a:gd name="T22" fmla="*/ 16 w 53"/>
              <a:gd name="T23" fmla="*/ 9 h 86"/>
              <a:gd name="T24" fmla="*/ 4 w 53"/>
              <a:gd name="T25" fmla="*/ 53 h 86"/>
              <a:gd name="T26" fmla="*/ 16 w 53"/>
              <a:gd name="T27" fmla="*/ 53 h 86"/>
              <a:gd name="T28" fmla="*/ 16 w 53"/>
              <a:gd name="T29" fmla="*/ 81 h 86"/>
              <a:gd name="T30" fmla="*/ 21 w 53"/>
              <a:gd name="T31" fmla="*/ 86 h 86"/>
              <a:gd name="T32" fmla="*/ 25 w 53"/>
              <a:gd name="T33" fmla="*/ 81 h 86"/>
              <a:gd name="T34" fmla="*/ 25 w 53"/>
              <a:gd name="T35" fmla="*/ 53 h 86"/>
              <a:gd name="T36" fmla="*/ 28 w 53"/>
              <a:gd name="T37" fmla="*/ 53 h 86"/>
              <a:gd name="T38" fmla="*/ 28 w 53"/>
              <a:gd name="T39" fmla="*/ 81 h 86"/>
              <a:gd name="T40" fmla="*/ 33 w 53"/>
              <a:gd name="T41" fmla="*/ 86 h 86"/>
              <a:gd name="T42" fmla="*/ 37 w 53"/>
              <a:gd name="T43" fmla="*/ 81 h 86"/>
              <a:gd name="T44" fmla="*/ 37 w 53"/>
              <a:gd name="T45" fmla="*/ 53 h 86"/>
              <a:gd name="T46" fmla="*/ 50 w 53"/>
              <a:gd name="T47" fmla="*/ 53 h 86"/>
              <a:gd name="T48" fmla="*/ 37 w 53"/>
              <a:gd name="T49" fmla="*/ 9 h 86"/>
              <a:gd name="T50" fmla="*/ 39 w 53"/>
              <a:gd name="T51" fmla="*/ 9 h 86"/>
              <a:gd name="T52" fmla="*/ 46 w 53"/>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86">
                <a:moveTo>
                  <a:pt x="46" y="36"/>
                </a:moveTo>
                <a:cubicBezTo>
                  <a:pt x="47" y="38"/>
                  <a:pt x="48" y="39"/>
                  <a:pt x="50" y="39"/>
                </a:cubicBezTo>
                <a:cubicBezTo>
                  <a:pt x="51" y="39"/>
                  <a:pt x="53" y="38"/>
                  <a:pt x="53" y="36"/>
                </a:cubicBezTo>
                <a:cubicBezTo>
                  <a:pt x="45" y="7"/>
                  <a:pt x="45" y="7"/>
                  <a:pt x="45" y="7"/>
                </a:cubicBezTo>
                <a:cubicBezTo>
                  <a:pt x="44" y="3"/>
                  <a:pt x="42" y="0"/>
                  <a:pt x="38" y="0"/>
                </a:cubicBezTo>
                <a:cubicBezTo>
                  <a:pt x="15" y="0"/>
                  <a:pt x="15" y="0"/>
                  <a:pt x="15" y="0"/>
                </a:cubicBezTo>
                <a:cubicBezTo>
                  <a:pt x="11" y="0"/>
                  <a:pt x="9" y="3"/>
                  <a:pt x="8" y="7"/>
                </a:cubicBezTo>
                <a:cubicBezTo>
                  <a:pt x="0" y="36"/>
                  <a:pt x="0" y="36"/>
                  <a:pt x="0" y="36"/>
                </a:cubicBezTo>
                <a:cubicBezTo>
                  <a:pt x="0" y="38"/>
                  <a:pt x="2" y="39"/>
                  <a:pt x="4" y="39"/>
                </a:cubicBezTo>
                <a:cubicBezTo>
                  <a:pt x="5" y="39"/>
                  <a:pt x="6" y="38"/>
                  <a:pt x="7" y="36"/>
                </a:cubicBezTo>
                <a:cubicBezTo>
                  <a:pt x="15" y="9"/>
                  <a:pt x="15" y="9"/>
                  <a:pt x="15" y="9"/>
                </a:cubicBezTo>
                <a:cubicBezTo>
                  <a:pt x="16" y="9"/>
                  <a:pt x="16" y="9"/>
                  <a:pt x="16" y="9"/>
                </a:cubicBezTo>
                <a:cubicBezTo>
                  <a:pt x="4" y="53"/>
                  <a:pt x="4" y="53"/>
                  <a:pt x="4" y="53"/>
                </a:cubicBezTo>
                <a:cubicBezTo>
                  <a:pt x="16" y="53"/>
                  <a:pt x="16" y="53"/>
                  <a:pt x="16" y="53"/>
                </a:cubicBezTo>
                <a:cubicBezTo>
                  <a:pt x="16" y="81"/>
                  <a:pt x="16" y="81"/>
                  <a:pt x="16" y="81"/>
                </a:cubicBezTo>
                <a:cubicBezTo>
                  <a:pt x="16" y="83"/>
                  <a:pt x="18" y="86"/>
                  <a:pt x="21"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3" y="86"/>
                </a:cubicBezTo>
                <a:cubicBezTo>
                  <a:pt x="35" y="86"/>
                  <a:pt x="37" y="83"/>
                  <a:pt x="37" y="81"/>
                </a:cubicBezTo>
                <a:cubicBezTo>
                  <a:pt x="37" y="53"/>
                  <a:pt x="37" y="53"/>
                  <a:pt x="37" y="53"/>
                </a:cubicBezTo>
                <a:cubicBezTo>
                  <a:pt x="50" y="53"/>
                  <a:pt x="50" y="53"/>
                  <a:pt x="50" y="53"/>
                </a:cubicBezTo>
                <a:cubicBezTo>
                  <a:pt x="37" y="9"/>
                  <a:pt x="37" y="9"/>
                  <a:pt x="37" y="9"/>
                </a:cubicBezTo>
                <a:cubicBezTo>
                  <a:pt x="39" y="9"/>
                  <a:pt x="39" y="9"/>
                  <a:pt x="39"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302">
            <a:extLst>
              <a:ext uri="{FF2B5EF4-FFF2-40B4-BE49-F238E27FC236}">
                <a16:creationId xmlns:a16="http://schemas.microsoft.com/office/drawing/2014/main" id="{BB0D2955-FE94-480C-B9D8-13EAD12854E0}"/>
              </a:ext>
            </a:extLst>
          </p:cNvPr>
          <p:cNvSpPr>
            <a:spLocks noChangeArrowheads="1"/>
          </p:cNvSpPr>
          <p:nvPr/>
        </p:nvSpPr>
        <p:spPr bwMode="auto">
          <a:xfrm>
            <a:off x="3327523" y="3640758"/>
            <a:ext cx="66675"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313">
            <a:extLst>
              <a:ext uri="{FF2B5EF4-FFF2-40B4-BE49-F238E27FC236}">
                <a16:creationId xmlns:a16="http://schemas.microsoft.com/office/drawing/2014/main" id="{8FAFA935-AC27-4CA2-81DE-80364ECC70E8}"/>
              </a:ext>
            </a:extLst>
          </p:cNvPr>
          <p:cNvSpPr>
            <a:spLocks/>
          </p:cNvSpPr>
          <p:nvPr/>
        </p:nvSpPr>
        <p:spPr bwMode="auto">
          <a:xfrm>
            <a:off x="2959222" y="4194796"/>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5 w 52"/>
              <a:gd name="T23" fmla="*/ 10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40"/>
                  <a:pt x="3" y="40"/>
                </a:cubicBezTo>
                <a:cubicBezTo>
                  <a:pt x="5" y="40"/>
                  <a:pt x="5" y="38"/>
                  <a:pt x="6" y="36"/>
                </a:cubicBezTo>
                <a:cubicBezTo>
                  <a:pt x="14" y="10"/>
                  <a:pt x="14" y="10"/>
                  <a:pt x="14" y="10"/>
                </a:cubicBezTo>
                <a:cubicBezTo>
                  <a:pt x="15" y="10"/>
                  <a:pt x="15" y="10"/>
                  <a:pt x="15" y="10"/>
                </a:cubicBezTo>
                <a:cubicBezTo>
                  <a:pt x="3" y="53"/>
                  <a:pt x="3" y="53"/>
                  <a:pt x="3" y="53"/>
                </a:cubicBezTo>
                <a:cubicBezTo>
                  <a:pt x="15" y="53"/>
                  <a:pt x="15" y="53"/>
                  <a:pt x="15" y="53"/>
                </a:cubicBezTo>
                <a:cubicBezTo>
                  <a:pt x="15" y="81"/>
                  <a:pt x="15" y="81"/>
                  <a:pt x="15" y="81"/>
                </a:cubicBezTo>
                <a:cubicBezTo>
                  <a:pt x="15" y="84"/>
                  <a:pt x="17" y="86"/>
                  <a:pt x="20" y="86"/>
                </a:cubicBezTo>
                <a:cubicBezTo>
                  <a:pt x="23" y="86"/>
                  <a:pt x="25" y="84"/>
                  <a:pt x="25" y="81"/>
                </a:cubicBezTo>
                <a:cubicBezTo>
                  <a:pt x="25" y="53"/>
                  <a:pt x="25" y="53"/>
                  <a:pt x="25" y="53"/>
                </a:cubicBezTo>
                <a:cubicBezTo>
                  <a:pt x="27" y="53"/>
                  <a:pt x="27" y="53"/>
                  <a:pt x="27" y="53"/>
                </a:cubicBezTo>
                <a:cubicBezTo>
                  <a:pt x="27" y="81"/>
                  <a:pt x="27" y="81"/>
                  <a:pt x="27" y="81"/>
                </a:cubicBezTo>
                <a:cubicBezTo>
                  <a:pt x="27" y="84"/>
                  <a:pt x="29" y="86"/>
                  <a:pt x="32" y="86"/>
                </a:cubicBezTo>
                <a:cubicBezTo>
                  <a:pt x="35" y="86"/>
                  <a:pt x="37" y="84"/>
                  <a:pt x="37" y="81"/>
                </a:cubicBezTo>
                <a:cubicBezTo>
                  <a:pt x="37" y="53"/>
                  <a:pt x="37" y="53"/>
                  <a:pt x="37" y="53"/>
                </a:cubicBezTo>
                <a:cubicBezTo>
                  <a:pt x="49" y="53"/>
                  <a:pt x="49" y="53"/>
                  <a:pt x="49"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Oval 314">
            <a:extLst>
              <a:ext uri="{FF2B5EF4-FFF2-40B4-BE49-F238E27FC236}">
                <a16:creationId xmlns:a16="http://schemas.microsoft.com/office/drawing/2014/main" id="{1C3B1F25-5E0F-41F0-923D-35C262354080}"/>
              </a:ext>
            </a:extLst>
          </p:cNvPr>
          <p:cNvSpPr>
            <a:spLocks noChangeArrowheads="1"/>
          </p:cNvSpPr>
          <p:nvPr/>
        </p:nvSpPr>
        <p:spPr bwMode="auto">
          <a:xfrm>
            <a:off x="3033836" y="4113833"/>
            <a:ext cx="66675"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317">
            <a:extLst>
              <a:ext uri="{FF2B5EF4-FFF2-40B4-BE49-F238E27FC236}">
                <a16:creationId xmlns:a16="http://schemas.microsoft.com/office/drawing/2014/main" id="{F0C65C9F-6667-4F5D-9586-A3327B9D95E3}"/>
              </a:ext>
            </a:extLst>
          </p:cNvPr>
          <p:cNvSpPr>
            <a:spLocks/>
          </p:cNvSpPr>
          <p:nvPr/>
        </p:nvSpPr>
        <p:spPr bwMode="auto">
          <a:xfrm>
            <a:off x="3541835" y="4194796"/>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Oval 318">
            <a:extLst>
              <a:ext uri="{FF2B5EF4-FFF2-40B4-BE49-F238E27FC236}">
                <a16:creationId xmlns:a16="http://schemas.microsoft.com/office/drawing/2014/main" id="{966CAE4D-716F-4F6C-86CE-F136982CCB55}"/>
              </a:ext>
            </a:extLst>
          </p:cNvPr>
          <p:cNvSpPr>
            <a:spLocks noChangeArrowheads="1"/>
          </p:cNvSpPr>
          <p:nvPr/>
        </p:nvSpPr>
        <p:spPr bwMode="auto">
          <a:xfrm>
            <a:off x="3621210" y="4113833"/>
            <a:ext cx="63500"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340">
            <a:extLst>
              <a:ext uri="{FF2B5EF4-FFF2-40B4-BE49-F238E27FC236}">
                <a16:creationId xmlns:a16="http://schemas.microsoft.com/office/drawing/2014/main" id="{B847B5E2-D7CD-4898-8E84-959F1C11B5FB}"/>
              </a:ext>
            </a:extLst>
          </p:cNvPr>
          <p:cNvSpPr>
            <a:spLocks noEditPoints="1"/>
          </p:cNvSpPr>
          <p:nvPr/>
        </p:nvSpPr>
        <p:spPr bwMode="auto">
          <a:xfrm>
            <a:off x="2999789" y="3642450"/>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313">
            <a:extLst>
              <a:ext uri="{FF2B5EF4-FFF2-40B4-BE49-F238E27FC236}">
                <a16:creationId xmlns:a16="http://schemas.microsoft.com/office/drawing/2014/main" id="{B4D42025-3A6A-47AA-B377-314349EE9FBA}"/>
              </a:ext>
            </a:extLst>
          </p:cNvPr>
          <p:cNvSpPr>
            <a:spLocks/>
          </p:cNvSpPr>
          <p:nvPr/>
        </p:nvSpPr>
        <p:spPr bwMode="auto">
          <a:xfrm>
            <a:off x="2659952" y="4186963"/>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5 w 52"/>
              <a:gd name="T23" fmla="*/ 10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40"/>
                  <a:pt x="3" y="40"/>
                </a:cubicBezTo>
                <a:cubicBezTo>
                  <a:pt x="5" y="40"/>
                  <a:pt x="5" y="38"/>
                  <a:pt x="6" y="36"/>
                </a:cubicBezTo>
                <a:cubicBezTo>
                  <a:pt x="14" y="10"/>
                  <a:pt x="14" y="10"/>
                  <a:pt x="14" y="10"/>
                </a:cubicBezTo>
                <a:cubicBezTo>
                  <a:pt x="15" y="10"/>
                  <a:pt x="15" y="10"/>
                  <a:pt x="15" y="10"/>
                </a:cubicBezTo>
                <a:cubicBezTo>
                  <a:pt x="3" y="53"/>
                  <a:pt x="3" y="53"/>
                  <a:pt x="3" y="53"/>
                </a:cubicBezTo>
                <a:cubicBezTo>
                  <a:pt x="15" y="53"/>
                  <a:pt x="15" y="53"/>
                  <a:pt x="15" y="53"/>
                </a:cubicBezTo>
                <a:cubicBezTo>
                  <a:pt x="15" y="81"/>
                  <a:pt x="15" y="81"/>
                  <a:pt x="15" y="81"/>
                </a:cubicBezTo>
                <a:cubicBezTo>
                  <a:pt x="15" y="84"/>
                  <a:pt x="17" y="86"/>
                  <a:pt x="20" y="86"/>
                </a:cubicBezTo>
                <a:cubicBezTo>
                  <a:pt x="23" y="86"/>
                  <a:pt x="25" y="84"/>
                  <a:pt x="25" y="81"/>
                </a:cubicBezTo>
                <a:cubicBezTo>
                  <a:pt x="25" y="53"/>
                  <a:pt x="25" y="53"/>
                  <a:pt x="25" y="53"/>
                </a:cubicBezTo>
                <a:cubicBezTo>
                  <a:pt x="27" y="53"/>
                  <a:pt x="27" y="53"/>
                  <a:pt x="27" y="53"/>
                </a:cubicBezTo>
                <a:cubicBezTo>
                  <a:pt x="27" y="81"/>
                  <a:pt x="27" y="81"/>
                  <a:pt x="27" y="81"/>
                </a:cubicBezTo>
                <a:cubicBezTo>
                  <a:pt x="27" y="84"/>
                  <a:pt x="29" y="86"/>
                  <a:pt x="32" y="86"/>
                </a:cubicBezTo>
                <a:cubicBezTo>
                  <a:pt x="35" y="86"/>
                  <a:pt x="37" y="84"/>
                  <a:pt x="37" y="81"/>
                </a:cubicBezTo>
                <a:cubicBezTo>
                  <a:pt x="37" y="53"/>
                  <a:pt x="37" y="53"/>
                  <a:pt x="37" y="53"/>
                </a:cubicBezTo>
                <a:cubicBezTo>
                  <a:pt x="49" y="53"/>
                  <a:pt x="49" y="53"/>
                  <a:pt x="49"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Oval 314">
            <a:extLst>
              <a:ext uri="{FF2B5EF4-FFF2-40B4-BE49-F238E27FC236}">
                <a16:creationId xmlns:a16="http://schemas.microsoft.com/office/drawing/2014/main" id="{28B70571-441F-4D07-B786-2C760DBE5120}"/>
              </a:ext>
            </a:extLst>
          </p:cNvPr>
          <p:cNvSpPr>
            <a:spLocks noChangeArrowheads="1"/>
          </p:cNvSpPr>
          <p:nvPr/>
        </p:nvSpPr>
        <p:spPr bwMode="auto">
          <a:xfrm>
            <a:off x="2744911" y="4099598"/>
            <a:ext cx="66675"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317">
            <a:extLst>
              <a:ext uri="{FF2B5EF4-FFF2-40B4-BE49-F238E27FC236}">
                <a16:creationId xmlns:a16="http://schemas.microsoft.com/office/drawing/2014/main" id="{D0DB4E4B-0C02-400F-BF5D-9E9E2A13A917}"/>
              </a:ext>
            </a:extLst>
          </p:cNvPr>
          <p:cNvSpPr>
            <a:spLocks/>
          </p:cNvSpPr>
          <p:nvPr/>
        </p:nvSpPr>
        <p:spPr bwMode="auto">
          <a:xfrm>
            <a:off x="3524048" y="3728028"/>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Oval 318">
            <a:extLst>
              <a:ext uri="{FF2B5EF4-FFF2-40B4-BE49-F238E27FC236}">
                <a16:creationId xmlns:a16="http://schemas.microsoft.com/office/drawing/2014/main" id="{BB3D5BEC-1DAE-4FAE-8D3A-A1E0529E2E36}"/>
              </a:ext>
            </a:extLst>
          </p:cNvPr>
          <p:cNvSpPr>
            <a:spLocks noChangeArrowheads="1"/>
          </p:cNvSpPr>
          <p:nvPr/>
        </p:nvSpPr>
        <p:spPr bwMode="auto">
          <a:xfrm>
            <a:off x="3603423" y="3647065"/>
            <a:ext cx="63500"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297">
            <a:extLst>
              <a:ext uri="{FF2B5EF4-FFF2-40B4-BE49-F238E27FC236}">
                <a16:creationId xmlns:a16="http://schemas.microsoft.com/office/drawing/2014/main" id="{72C90BCD-6EDA-4C7C-8836-7FDF2F389598}"/>
              </a:ext>
            </a:extLst>
          </p:cNvPr>
          <p:cNvSpPr>
            <a:spLocks/>
          </p:cNvSpPr>
          <p:nvPr/>
        </p:nvSpPr>
        <p:spPr bwMode="auto">
          <a:xfrm>
            <a:off x="2946520" y="2718328"/>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Oval 298">
            <a:extLst>
              <a:ext uri="{FF2B5EF4-FFF2-40B4-BE49-F238E27FC236}">
                <a16:creationId xmlns:a16="http://schemas.microsoft.com/office/drawing/2014/main" id="{66183535-C4F7-4A93-927D-D7C835B4CFDC}"/>
              </a:ext>
            </a:extLst>
          </p:cNvPr>
          <p:cNvSpPr>
            <a:spLocks noChangeArrowheads="1"/>
          </p:cNvSpPr>
          <p:nvPr/>
        </p:nvSpPr>
        <p:spPr bwMode="auto">
          <a:xfrm>
            <a:off x="3025895" y="2644286"/>
            <a:ext cx="63500"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313">
            <a:extLst>
              <a:ext uri="{FF2B5EF4-FFF2-40B4-BE49-F238E27FC236}">
                <a16:creationId xmlns:a16="http://schemas.microsoft.com/office/drawing/2014/main" id="{75E5404E-9873-40C8-8ED9-D03DA1A5EB0A}"/>
              </a:ext>
            </a:extLst>
          </p:cNvPr>
          <p:cNvSpPr>
            <a:spLocks/>
          </p:cNvSpPr>
          <p:nvPr/>
        </p:nvSpPr>
        <p:spPr bwMode="auto">
          <a:xfrm>
            <a:off x="3252035" y="4202569"/>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5 w 52"/>
              <a:gd name="T23" fmla="*/ 10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40"/>
                  <a:pt x="3" y="40"/>
                </a:cubicBezTo>
                <a:cubicBezTo>
                  <a:pt x="5" y="40"/>
                  <a:pt x="5" y="38"/>
                  <a:pt x="6" y="36"/>
                </a:cubicBezTo>
                <a:cubicBezTo>
                  <a:pt x="14" y="10"/>
                  <a:pt x="14" y="10"/>
                  <a:pt x="14" y="10"/>
                </a:cubicBezTo>
                <a:cubicBezTo>
                  <a:pt x="15" y="10"/>
                  <a:pt x="15" y="10"/>
                  <a:pt x="15" y="10"/>
                </a:cubicBezTo>
                <a:cubicBezTo>
                  <a:pt x="3" y="53"/>
                  <a:pt x="3" y="53"/>
                  <a:pt x="3" y="53"/>
                </a:cubicBezTo>
                <a:cubicBezTo>
                  <a:pt x="15" y="53"/>
                  <a:pt x="15" y="53"/>
                  <a:pt x="15" y="53"/>
                </a:cubicBezTo>
                <a:cubicBezTo>
                  <a:pt x="15" y="81"/>
                  <a:pt x="15" y="81"/>
                  <a:pt x="15" y="81"/>
                </a:cubicBezTo>
                <a:cubicBezTo>
                  <a:pt x="15" y="84"/>
                  <a:pt x="17" y="86"/>
                  <a:pt x="20" y="86"/>
                </a:cubicBezTo>
                <a:cubicBezTo>
                  <a:pt x="23" y="86"/>
                  <a:pt x="25" y="84"/>
                  <a:pt x="25" y="81"/>
                </a:cubicBezTo>
                <a:cubicBezTo>
                  <a:pt x="25" y="53"/>
                  <a:pt x="25" y="53"/>
                  <a:pt x="25" y="53"/>
                </a:cubicBezTo>
                <a:cubicBezTo>
                  <a:pt x="27" y="53"/>
                  <a:pt x="27" y="53"/>
                  <a:pt x="27" y="53"/>
                </a:cubicBezTo>
                <a:cubicBezTo>
                  <a:pt x="27" y="81"/>
                  <a:pt x="27" y="81"/>
                  <a:pt x="27" y="81"/>
                </a:cubicBezTo>
                <a:cubicBezTo>
                  <a:pt x="27" y="84"/>
                  <a:pt x="29" y="86"/>
                  <a:pt x="32" y="86"/>
                </a:cubicBezTo>
                <a:cubicBezTo>
                  <a:pt x="35" y="86"/>
                  <a:pt x="37" y="84"/>
                  <a:pt x="37" y="81"/>
                </a:cubicBezTo>
                <a:cubicBezTo>
                  <a:pt x="37" y="53"/>
                  <a:pt x="37" y="53"/>
                  <a:pt x="37" y="53"/>
                </a:cubicBezTo>
                <a:cubicBezTo>
                  <a:pt x="49" y="53"/>
                  <a:pt x="49" y="53"/>
                  <a:pt x="49"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Oval 314">
            <a:extLst>
              <a:ext uri="{FF2B5EF4-FFF2-40B4-BE49-F238E27FC236}">
                <a16:creationId xmlns:a16="http://schemas.microsoft.com/office/drawing/2014/main" id="{17504C6A-9DA6-4728-9A8D-889FACCFE6A3}"/>
              </a:ext>
            </a:extLst>
          </p:cNvPr>
          <p:cNvSpPr>
            <a:spLocks noChangeArrowheads="1"/>
          </p:cNvSpPr>
          <p:nvPr/>
        </p:nvSpPr>
        <p:spPr bwMode="auto">
          <a:xfrm>
            <a:off x="3326649" y="4121606"/>
            <a:ext cx="66675"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297">
            <a:extLst>
              <a:ext uri="{FF2B5EF4-FFF2-40B4-BE49-F238E27FC236}">
                <a16:creationId xmlns:a16="http://schemas.microsoft.com/office/drawing/2014/main" id="{C659FD81-12EF-49BB-83D7-6DA803E3EC82}"/>
              </a:ext>
            </a:extLst>
          </p:cNvPr>
          <p:cNvSpPr>
            <a:spLocks/>
          </p:cNvSpPr>
          <p:nvPr/>
        </p:nvSpPr>
        <p:spPr bwMode="auto">
          <a:xfrm>
            <a:off x="2668960" y="2204020"/>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Oval 298">
            <a:extLst>
              <a:ext uri="{FF2B5EF4-FFF2-40B4-BE49-F238E27FC236}">
                <a16:creationId xmlns:a16="http://schemas.microsoft.com/office/drawing/2014/main" id="{43EFBC2A-E5E6-48E2-BB27-E74690C4663A}"/>
              </a:ext>
            </a:extLst>
          </p:cNvPr>
          <p:cNvSpPr>
            <a:spLocks noChangeArrowheads="1"/>
          </p:cNvSpPr>
          <p:nvPr/>
        </p:nvSpPr>
        <p:spPr bwMode="auto">
          <a:xfrm>
            <a:off x="2748335" y="2124645"/>
            <a:ext cx="63500"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301">
            <a:extLst>
              <a:ext uri="{FF2B5EF4-FFF2-40B4-BE49-F238E27FC236}">
                <a16:creationId xmlns:a16="http://schemas.microsoft.com/office/drawing/2014/main" id="{9ED52629-4EA4-46CB-8F7C-DE25A0E51EF6}"/>
              </a:ext>
            </a:extLst>
          </p:cNvPr>
          <p:cNvSpPr>
            <a:spLocks/>
          </p:cNvSpPr>
          <p:nvPr/>
        </p:nvSpPr>
        <p:spPr bwMode="auto">
          <a:xfrm>
            <a:off x="3251572" y="2204020"/>
            <a:ext cx="222250" cy="360363"/>
          </a:xfrm>
          <a:custGeom>
            <a:avLst/>
            <a:gdLst>
              <a:gd name="T0" fmla="*/ 46 w 53"/>
              <a:gd name="T1" fmla="*/ 36 h 86"/>
              <a:gd name="T2" fmla="*/ 50 w 53"/>
              <a:gd name="T3" fmla="*/ 39 h 86"/>
              <a:gd name="T4" fmla="*/ 53 w 53"/>
              <a:gd name="T5" fmla="*/ 36 h 86"/>
              <a:gd name="T6" fmla="*/ 45 w 53"/>
              <a:gd name="T7" fmla="*/ 7 h 86"/>
              <a:gd name="T8" fmla="*/ 38 w 53"/>
              <a:gd name="T9" fmla="*/ 0 h 86"/>
              <a:gd name="T10" fmla="*/ 15 w 53"/>
              <a:gd name="T11" fmla="*/ 0 h 86"/>
              <a:gd name="T12" fmla="*/ 8 w 53"/>
              <a:gd name="T13" fmla="*/ 7 h 86"/>
              <a:gd name="T14" fmla="*/ 0 w 53"/>
              <a:gd name="T15" fmla="*/ 36 h 86"/>
              <a:gd name="T16" fmla="*/ 4 w 53"/>
              <a:gd name="T17" fmla="*/ 39 h 86"/>
              <a:gd name="T18" fmla="*/ 7 w 53"/>
              <a:gd name="T19" fmla="*/ 36 h 86"/>
              <a:gd name="T20" fmla="*/ 15 w 53"/>
              <a:gd name="T21" fmla="*/ 9 h 86"/>
              <a:gd name="T22" fmla="*/ 16 w 53"/>
              <a:gd name="T23" fmla="*/ 9 h 86"/>
              <a:gd name="T24" fmla="*/ 4 w 53"/>
              <a:gd name="T25" fmla="*/ 53 h 86"/>
              <a:gd name="T26" fmla="*/ 16 w 53"/>
              <a:gd name="T27" fmla="*/ 53 h 86"/>
              <a:gd name="T28" fmla="*/ 16 w 53"/>
              <a:gd name="T29" fmla="*/ 81 h 86"/>
              <a:gd name="T30" fmla="*/ 21 w 53"/>
              <a:gd name="T31" fmla="*/ 86 h 86"/>
              <a:gd name="T32" fmla="*/ 25 w 53"/>
              <a:gd name="T33" fmla="*/ 81 h 86"/>
              <a:gd name="T34" fmla="*/ 25 w 53"/>
              <a:gd name="T35" fmla="*/ 53 h 86"/>
              <a:gd name="T36" fmla="*/ 28 w 53"/>
              <a:gd name="T37" fmla="*/ 53 h 86"/>
              <a:gd name="T38" fmla="*/ 28 w 53"/>
              <a:gd name="T39" fmla="*/ 81 h 86"/>
              <a:gd name="T40" fmla="*/ 33 w 53"/>
              <a:gd name="T41" fmla="*/ 86 h 86"/>
              <a:gd name="T42" fmla="*/ 37 w 53"/>
              <a:gd name="T43" fmla="*/ 81 h 86"/>
              <a:gd name="T44" fmla="*/ 37 w 53"/>
              <a:gd name="T45" fmla="*/ 53 h 86"/>
              <a:gd name="T46" fmla="*/ 50 w 53"/>
              <a:gd name="T47" fmla="*/ 53 h 86"/>
              <a:gd name="T48" fmla="*/ 37 w 53"/>
              <a:gd name="T49" fmla="*/ 9 h 86"/>
              <a:gd name="T50" fmla="*/ 39 w 53"/>
              <a:gd name="T51" fmla="*/ 9 h 86"/>
              <a:gd name="T52" fmla="*/ 46 w 53"/>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 h="86">
                <a:moveTo>
                  <a:pt x="46" y="36"/>
                </a:moveTo>
                <a:cubicBezTo>
                  <a:pt x="47" y="38"/>
                  <a:pt x="48" y="39"/>
                  <a:pt x="50" y="39"/>
                </a:cubicBezTo>
                <a:cubicBezTo>
                  <a:pt x="51" y="39"/>
                  <a:pt x="53" y="38"/>
                  <a:pt x="53" y="36"/>
                </a:cubicBezTo>
                <a:cubicBezTo>
                  <a:pt x="45" y="7"/>
                  <a:pt x="45" y="7"/>
                  <a:pt x="45" y="7"/>
                </a:cubicBezTo>
                <a:cubicBezTo>
                  <a:pt x="44" y="3"/>
                  <a:pt x="42" y="0"/>
                  <a:pt x="38" y="0"/>
                </a:cubicBezTo>
                <a:cubicBezTo>
                  <a:pt x="15" y="0"/>
                  <a:pt x="15" y="0"/>
                  <a:pt x="15" y="0"/>
                </a:cubicBezTo>
                <a:cubicBezTo>
                  <a:pt x="11" y="0"/>
                  <a:pt x="9" y="3"/>
                  <a:pt x="8" y="7"/>
                </a:cubicBezTo>
                <a:cubicBezTo>
                  <a:pt x="0" y="36"/>
                  <a:pt x="0" y="36"/>
                  <a:pt x="0" y="36"/>
                </a:cubicBezTo>
                <a:cubicBezTo>
                  <a:pt x="0" y="38"/>
                  <a:pt x="2" y="39"/>
                  <a:pt x="4" y="39"/>
                </a:cubicBezTo>
                <a:cubicBezTo>
                  <a:pt x="5" y="39"/>
                  <a:pt x="6" y="38"/>
                  <a:pt x="7" y="36"/>
                </a:cubicBezTo>
                <a:cubicBezTo>
                  <a:pt x="15" y="9"/>
                  <a:pt x="15" y="9"/>
                  <a:pt x="15" y="9"/>
                </a:cubicBezTo>
                <a:cubicBezTo>
                  <a:pt x="16" y="9"/>
                  <a:pt x="16" y="9"/>
                  <a:pt x="16" y="9"/>
                </a:cubicBezTo>
                <a:cubicBezTo>
                  <a:pt x="4" y="53"/>
                  <a:pt x="4" y="53"/>
                  <a:pt x="4" y="53"/>
                </a:cubicBezTo>
                <a:cubicBezTo>
                  <a:pt x="16" y="53"/>
                  <a:pt x="16" y="53"/>
                  <a:pt x="16" y="53"/>
                </a:cubicBezTo>
                <a:cubicBezTo>
                  <a:pt x="16" y="81"/>
                  <a:pt x="16" y="81"/>
                  <a:pt x="16" y="81"/>
                </a:cubicBezTo>
                <a:cubicBezTo>
                  <a:pt x="16" y="83"/>
                  <a:pt x="18" y="86"/>
                  <a:pt x="21"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3" y="86"/>
                </a:cubicBezTo>
                <a:cubicBezTo>
                  <a:pt x="35" y="86"/>
                  <a:pt x="37" y="83"/>
                  <a:pt x="37" y="81"/>
                </a:cubicBezTo>
                <a:cubicBezTo>
                  <a:pt x="37" y="53"/>
                  <a:pt x="37" y="53"/>
                  <a:pt x="37" y="53"/>
                </a:cubicBezTo>
                <a:cubicBezTo>
                  <a:pt x="50" y="53"/>
                  <a:pt x="50" y="53"/>
                  <a:pt x="50" y="53"/>
                </a:cubicBezTo>
                <a:cubicBezTo>
                  <a:pt x="37" y="9"/>
                  <a:pt x="37" y="9"/>
                  <a:pt x="37" y="9"/>
                </a:cubicBezTo>
                <a:cubicBezTo>
                  <a:pt x="39" y="9"/>
                  <a:pt x="39" y="9"/>
                  <a:pt x="39"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9" name="Oval 302">
            <a:extLst>
              <a:ext uri="{FF2B5EF4-FFF2-40B4-BE49-F238E27FC236}">
                <a16:creationId xmlns:a16="http://schemas.microsoft.com/office/drawing/2014/main" id="{520F9D5C-8581-47F0-9F06-4F54692E7AC7}"/>
              </a:ext>
            </a:extLst>
          </p:cNvPr>
          <p:cNvSpPr>
            <a:spLocks noChangeArrowheads="1"/>
          </p:cNvSpPr>
          <p:nvPr/>
        </p:nvSpPr>
        <p:spPr bwMode="auto">
          <a:xfrm>
            <a:off x="3330948" y="2124645"/>
            <a:ext cx="66675"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340">
            <a:extLst>
              <a:ext uri="{FF2B5EF4-FFF2-40B4-BE49-F238E27FC236}">
                <a16:creationId xmlns:a16="http://schemas.microsoft.com/office/drawing/2014/main" id="{3F0BC37A-5FF2-475D-BAA7-93DAF075FC1F}"/>
              </a:ext>
            </a:extLst>
          </p:cNvPr>
          <p:cNvSpPr>
            <a:spLocks noEditPoints="1"/>
          </p:cNvSpPr>
          <p:nvPr/>
        </p:nvSpPr>
        <p:spPr bwMode="auto">
          <a:xfrm>
            <a:off x="3003214" y="2126337"/>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317">
            <a:extLst>
              <a:ext uri="{FF2B5EF4-FFF2-40B4-BE49-F238E27FC236}">
                <a16:creationId xmlns:a16="http://schemas.microsoft.com/office/drawing/2014/main" id="{18052BEB-496F-46A1-BD26-BFFCD702F9F9}"/>
              </a:ext>
            </a:extLst>
          </p:cNvPr>
          <p:cNvSpPr>
            <a:spLocks/>
          </p:cNvSpPr>
          <p:nvPr/>
        </p:nvSpPr>
        <p:spPr bwMode="auto">
          <a:xfrm>
            <a:off x="3527473" y="2211915"/>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Oval 318">
            <a:extLst>
              <a:ext uri="{FF2B5EF4-FFF2-40B4-BE49-F238E27FC236}">
                <a16:creationId xmlns:a16="http://schemas.microsoft.com/office/drawing/2014/main" id="{F0AE3CF5-4CAF-4B33-86A0-0A3A025A8202}"/>
              </a:ext>
            </a:extLst>
          </p:cNvPr>
          <p:cNvSpPr>
            <a:spLocks noChangeArrowheads="1"/>
          </p:cNvSpPr>
          <p:nvPr/>
        </p:nvSpPr>
        <p:spPr bwMode="auto">
          <a:xfrm>
            <a:off x="3606848" y="2130952"/>
            <a:ext cx="63500"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97">
            <a:extLst>
              <a:ext uri="{FF2B5EF4-FFF2-40B4-BE49-F238E27FC236}">
                <a16:creationId xmlns:a16="http://schemas.microsoft.com/office/drawing/2014/main" id="{B12D3FEB-6C9C-45EE-A6E5-E9C354C84EC2}"/>
              </a:ext>
            </a:extLst>
          </p:cNvPr>
          <p:cNvSpPr>
            <a:spLocks/>
          </p:cNvSpPr>
          <p:nvPr/>
        </p:nvSpPr>
        <p:spPr bwMode="auto">
          <a:xfrm>
            <a:off x="2956992" y="1699964"/>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Oval 298">
            <a:extLst>
              <a:ext uri="{FF2B5EF4-FFF2-40B4-BE49-F238E27FC236}">
                <a16:creationId xmlns:a16="http://schemas.microsoft.com/office/drawing/2014/main" id="{79066092-B3D5-4303-990B-DD9059715017}"/>
              </a:ext>
            </a:extLst>
          </p:cNvPr>
          <p:cNvSpPr>
            <a:spLocks noChangeArrowheads="1"/>
          </p:cNvSpPr>
          <p:nvPr/>
        </p:nvSpPr>
        <p:spPr bwMode="auto">
          <a:xfrm>
            <a:off x="3036367" y="1620589"/>
            <a:ext cx="63500" cy="66675"/>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317">
            <a:extLst>
              <a:ext uri="{FF2B5EF4-FFF2-40B4-BE49-F238E27FC236}">
                <a16:creationId xmlns:a16="http://schemas.microsoft.com/office/drawing/2014/main" id="{26C6AF36-55B5-4EFF-9404-FDD201F4C34A}"/>
              </a:ext>
            </a:extLst>
          </p:cNvPr>
          <p:cNvSpPr>
            <a:spLocks/>
          </p:cNvSpPr>
          <p:nvPr/>
        </p:nvSpPr>
        <p:spPr bwMode="auto">
          <a:xfrm>
            <a:off x="3527473" y="1707859"/>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Oval 318">
            <a:extLst>
              <a:ext uri="{FF2B5EF4-FFF2-40B4-BE49-F238E27FC236}">
                <a16:creationId xmlns:a16="http://schemas.microsoft.com/office/drawing/2014/main" id="{E611957D-AFEC-494F-9656-3CA41E46B021}"/>
              </a:ext>
            </a:extLst>
          </p:cNvPr>
          <p:cNvSpPr>
            <a:spLocks noChangeArrowheads="1"/>
          </p:cNvSpPr>
          <p:nvPr/>
        </p:nvSpPr>
        <p:spPr bwMode="auto">
          <a:xfrm>
            <a:off x="3606848" y="1626896"/>
            <a:ext cx="63500" cy="68263"/>
          </a:xfrm>
          <a:prstGeom prst="ellipse">
            <a:avLst/>
          </a:pr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340">
            <a:extLst>
              <a:ext uri="{FF2B5EF4-FFF2-40B4-BE49-F238E27FC236}">
                <a16:creationId xmlns:a16="http://schemas.microsoft.com/office/drawing/2014/main" id="{C06E7910-C225-4337-BCD6-D0E4CBAE7969}"/>
              </a:ext>
            </a:extLst>
          </p:cNvPr>
          <p:cNvSpPr>
            <a:spLocks noEditPoints="1"/>
          </p:cNvSpPr>
          <p:nvPr/>
        </p:nvSpPr>
        <p:spPr bwMode="auto">
          <a:xfrm>
            <a:off x="3296884" y="1626896"/>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340">
            <a:extLst>
              <a:ext uri="{FF2B5EF4-FFF2-40B4-BE49-F238E27FC236}">
                <a16:creationId xmlns:a16="http://schemas.microsoft.com/office/drawing/2014/main" id="{27BD824E-3762-49DD-8459-2867DD5643BE}"/>
              </a:ext>
            </a:extLst>
          </p:cNvPr>
          <p:cNvSpPr>
            <a:spLocks noEditPoints="1"/>
          </p:cNvSpPr>
          <p:nvPr/>
        </p:nvSpPr>
        <p:spPr bwMode="auto">
          <a:xfrm>
            <a:off x="2668961" y="1630841"/>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rgbClr val="CC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Rectangle 178">
            <a:extLst>
              <a:ext uri="{FF2B5EF4-FFF2-40B4-BE49-F238E27FC236}">
                <a16:creationId xmlns:a16="http://schemas.microsoft.com/office/drawing/2014/main" id="{DAAECAE1-7B77-423E-B333-FCDFE2F8BE13}"/>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3B854EF0-B7CC-4E77-950C-3E8525230F6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2328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1+#ppt_w/2"/>
                                          </p:val>
                                        </p:tav>
                                        <p:tav tm="100000">
                                          <p:val>
                                            <p:strVal val="#ppt_x"/>
                                          </p:val>
                                        </p:tav>
                                      </p:tavLst>
                                    </p:anim>
                                    <p:anim calcmode="lin" valueType="num">
                                      <p:cBhvr additive="base">
                                        <p:cTn id="8" dur="500" fill="hold"/>
                                        <p:tgtEl>
                                          <p:spTgt spid="7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500" fill="hold"/>
                                        <p:tgtEl>
                                          <p:spTgt spid="78"/>
                                        </p:tgtEl>
                                        <p:attrNameLst>
                                          <p:attrName>ppt_x</p:attrName>
                                        </p:attrNameLst>
                                      </p:cBhvr>
                                      <p:tavLst>
                                        <p:tav tm="0">
                                          <p:val>
                                            <p:strVal val="1+#ppt_w/2"/>
                                          </p:val>
                                        </p:tav>
                                        <p:tav tm="100000">
                                          <p:val>
                                            <p:strVal val="#ppt_x"/>
                                          </p:val>
                                        </p:tav>
                                      </p:tavLst>
                                    </p:anim>
                                    <p:anim calcmode="lin" valueType="num">
                                      <p:cBhvr additive="base">
                                        <p:cTn id="12" dur="500" fill="hold"/>
                                        <p:tgtEl>
                                          <p:spTgt spid="7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anim calcmode="lin" valueType="num">
                                      <p:cBhvr additive="base">
                                        <p:cTn id="15" dur="500" fill="hold"/>
                                        <p:tgtEl>
                                          <p:spTgt spid="79"/>
                                        </p:tgtEl>
                                        <p:attrNameLst>
                                          <p:attrName>ppt_x</p:attrName>
                                        </p:attrNameLst>
                                      </p:cBhvr>
                                      <p:tavLst>
                                        <p:tav tm="0">
                                          <p:val>
                                            <p:strVal val="1+#ppt_w/2"/>
                                          </p:val>
                                        </p:tav>
                                        <p:tav tm="100000">
                                          <p:val>
                                            <p:strVal val="#ppt_x"/>
                                          </p:val>
                                        </p:tav>
                                      </p:tavLst>
                                    </p:anim>
                                    <p:anim calcmode="lin" valueType="num">
                                      <p:cBhvr additive="base">
                                        <p:cTn id="16" dur="500" fill="hold"/>
                                        <p:tgtEl>
                                          <p:spTgt spid="7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80"/>
                                        </p:tgtEl>
                                        <p:attrNameLst>
                                          <p:attrName>style.visibility</p:attrName>
                                        </p:attrNameLst>
                                      </p:cBhvr>
                                      <p:to>
                                        <p:strVal val="visible"/>
                                      </p:to>
                                    </p:set>
                                    <p:anim calcmode="lin" valueType="num">
                                      <p:cBhvr additive="base">
                                        <p:cTn id="19" dur="500" fill="hold"/>
                                        <p:tgtEl>
                                          <p:spTgt spid="80"/>
                                        </p:tgtEl>
                                        <p:attrNameLst>
                                          <p:attrName>ppt_x</p:attrName>
                                        </p:attrNameLst>
                                      </p:cBhvr>
                                      <p:tavLst>
                                        <p:tav tm="0">
                                          <p:val>
                                            <p:strVal val="1+#ppt_w/2"/>
                                          </p:val>
                                        </p:tav>
                                        <p:tav tm="100000">
                                          <p:val>
                                            <p:strVal val="#ppt_x"/>
                                          </p:val>
                                        </p:tav>
                                      </p:tavLst>
                                    </p:anim>
                                    <p:anim calcmode="lin" valueType="num">
                                      <p:cBhvr additive="base">
                                        <p:cTn id="20" dur="500" fill="hold"/>
                                        <p:tgtEl>
                                          <p:spTgt spid="80"/>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anim calcmode="lin" valueType="num">
                                      <p:cBhvr additive="base">
                                        <p:cTn id="23" dur="500" fill="hold"/>
                                        <p:tgtEl>
                                          <p:spTgt spid="81"/>
                                        </p:tgtEl>
                                        <p:attrNameLst>
                                          <p:attrName>ppt_x</p:attrName>
                                        </p:attrNameLst>
                                      </p:cBhvr>
                                      <p:tavLst>
                                        <p:tav tm="0">
                                          <p:val>
                                            <p:strVal val="1+#ppt_w/2"/>
                                          </p:val>
                                        </p:tav>
                                        <p:tav tm="100000">
                                          <p:val>
                                            <p:strVal val="#ppt_x"/>
                                          </p:val>
                                        </p:tav>
                                      </p:tavLst>
                                    </p:anim>
                                    <p:anim calcmode="lin" valueType="num">
                                      <p:cBhvr additive="base">
                                        <p:cTn id="24" dur="500" fill="hold"/>
                                        <p:tgtEl>
                                          <p:spTgt spid="81"/>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82"/>
                                        </p:tgtEl>
                                        <p:attrNameLst>
                                          <p:attrName>style.visibility</p:attrName>
                                        </p:attrNameLst>
                                      </p:cBhvr>
                                      <p:to>
                                        <p:strVal val="visible"/>
                                      </p:to>
                                    </p:set>
                                    <p:anim calcmode="lin" valueType="num">
                                      <p:cBhvr additive="base">
                                        <p:cTn id="27" dur="500" fill="hold"/>
                                        <p:tgtEl>
                                          <p:spTgt spid="82"/>
                                        </p:tgtEl>
                                        <p:attrNameLst>
                                          <p:attrName>ppt_x</p:attrName>
                                        </p:attrNameLst>
                                      </p:cBhvr>
                                      <p:tavLst>
                                        <p:tav tm="0">
                                          <p:val>
                                            <p:strVal val="1+#ppt_w/2"/>
                                          </p:val>
                                        </p:tav>
                                        <p:tav tm="100000">
                                          <p:val>
                                            <p:strVal val="#ppt_x"/>
                                          </p:val>
                                        </p:tav>
                                      </p:tavLst>
                                    </p:anim>
                                    <p:anim calcmode="lin" valueType="num">
                                      <p:cBhvr additive="base">
                                        <p:cTn id="28" dur="500" fill="hold"/>
                                        <p:tgtEl>
                                          <p:spTgt spid="8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additive="base">
                                        <p:cTn id="31" dur="500" fill="hold"/>
                                        <p:tgtEl>
                                          <p:spTgt spid="83"/>
                                        </p:tgtEl>
                                        <p:attrNameLst>
                                          <p:attrName>ppt_x</p:attrName>
                                        </p:attrNameLst>
                                      </p:cBhvr>
                                      <p:tavLst>
                                        <p:tav tm="0">
                                          <p:val>
                                            <p:strVal val="1+#ppt_w/2"/>
                                          </p:val>
                                        </p:tav>
                                        <p:tav tm="100000">
                                          <p:val>
                                            <p:strVal val="#ppt_x"/>
                                          </p:val>
                                        </p:tav>
                                      </p:tavLst>
                                    </p:anim>
                                    <p:anim calcmode="lin" valueType="num">
                                      <p:cBhvr additive="base">
                                        <p:cTn id="32" dur="500" fill="hold"/>
                                        <p:tgtEl>
                                          <p:spTgt spid="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P spid="79" grpId="0" animBg="1"/>
      <p:bldP spid="80" grpId="0" animBg="1"/>
      <p:bldP spid="81" grpId="0" animBg="1"/>
      <p:bldP spid="82" grpId="0" animBg="1"/>
      <p:bldP spid="8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FE5E6142-5BA5-45CC-8E16-9B971A865A12}"/>
              </a:ext>
            </a:extLst>
          </p:cNvPr>
          <p:cNvSpPr>
            <a:spLocks noGrp="1"/>
          </p:cNvSpPr>
          <p:nvPr>
            <p:ph type="title"/>
          </p:nvPr>
        </p:nvSpPr>
        <p:spPr>
          <a:xfrm>
            <a:off x="596552" y="259266"/>
            <a:ext cx="11199930" cy="505736"/>
          </a:xfrm>
        </p:spPr>
        <p:txBody>
          <a:bodyPr>
            <a:noAutofit/>
          </a:bodyPr>
          <a:lstStyle/>
          <a:p>
            <a:r>
              <a:rPr lang="en-US" altLang="en-US" sz="3400" b="1" dirty="0">
                <a:solidFill>
                  <a:srgbClr val="003300"/>
                </a:solidFill>
                <a:latin typeface="Tahoma" pitchFamily="34" charset="0"/>
                <a:cs typeface="Tahoma" pitchFamily="34" charset="0"/>
              </a:rPr>
              <a:t>MESSAGES, that we leave behind… </a:t>
            </a:r>
            <a:endParaRPr lang="en-SG" altLang="en-US" sz="3400" b="1" dirty="0">
              <a:solidFill>
                <a:srgbClr val="003300"/>
              </a:solidFill>
              <a:latin typeface="Tahoma" pitchFamily="34" charset="0"/>
              <a:cs typeface="Tahoma" pitchFamily="34" charset="0"/>
            </a:endParaRPr>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17C4F7A7-9A9C-484C-AF38-FD9B66D28D2A}"/>
              </a:ext>
            </a:extLst>
          </p:cNvPr>
          <p:cNvGrpSpPr/>
          <p:nvPr/>
        </p:nvGrpSpPr>
        <p:grpSpPr>
          <a:xfrm>
            <a:off x="0" y="1328076"/>
            <a:ext cx="11946591" cy="1938992"/>
            <a:chOff x="0" y="1328076"/>
            <a:chExt cx="11946591" cy="1938992"/>
          </a:xfrm>
        </p:grpSpPr>
        <p:sp>
          <p:nvSpPr>
            <p:cNvPr id="20" name="Rectangle 19">
              <a:extLst>
                <a:ext uri="{FF2B5EF4-FFF2-40B4-BE49-F238E27FC236}">
                  <a16:creationId xmlns:a16="http://schemas.microsoft.com/office/drawing/2014/main" id="{92D218D0-A470-4CDE-A8BF-4A909EB32F01}"/>
                </a:ext>
              </a:extLst>
            </p:cNvPr>
            <p:cNvSpPr/>
            <p:nvPr/>
          </p:nvSpPr>
          <p:spPr>
            <a:xfrm>
              <a:off x="5690480" y="1328076"/>
              <a:ext cx="6256111" cy="1938992"/>
            </a:xfrm>
            <a:prstGeom prst="rect">
              <a:avLst/>
            </a:prstGeom>
          </p:spPr>
          <p:txBody>
            <a:bodyPr wrap="square">
              <a:spAutoFit/>
            </a:bodyPr>
            <a:lstStyle/>
            <a:p>
              <a:pPr>
                <a:lnSpc>
                  <a:spcPct val="100000"/>
                </a:lnSpc>
                <a:buClrTx/>
                <a:buSzTx/>
                <a:buFontTx/>
                <a:buNone/>
              </a:pPr>
              <a:r>
                <a:rPr lang="en-US" altLang="en-US" sz="2400" b="1" kern="0" dirty="0">
                  <a:solidFill>
                    <a:srgbClr val="003300"/>
                  </a:solidFill>
                  <a:latin typeface="Tahoma" panose="020B0604030504040204" pitchFamily="34" charset="0"/>
                  <a:ea typeface="Tahoma" panose="020B0604030504040204" pitchFamily="34" charset="0"/>
                  <a:cs typeface="Tahoma" panose="020B0604030504040204" pitchFamily="34" charset="0"/>
                </a:rPr>
                <a:t>Integrated approach </a:t>
              </a:r>
            </a:p>
            <a:p>
              <a:pPr>
                <a:lnSpc>
                  <a:spcPct val="100000"/>
                </a:lnSpc>
                <a:buClrTx/>
                <a:buSzTx/>
                <a:buFontTx/>
                <a:buNone/>
              </a:pPr>
              <a:r>
                <a:rPr lang="en-US" altLang="en-US" kern="0" dirty="0">
                  <a:solidFill>
                    <a:srgbClr val="003300"/>
                  </a:solidFill>
                  <a:latin typeface="Tahoma" panose="020B0604030504040204" pitchFamily="34" charset="0"/>
                  <a:ea typeface="Tahoma" panose="020B0604030504040204" pitchFamily="34" charset="0"/>
                  <a:cs typeface="Tahoma" panose="020B0604030504040204" pitchFamily="34" charset="0"/>
                </a:rPr>
                <a:t>(Regulatory framework, IT Infrastructure, Identification system, various </a:t>
              </a:r>
              <a:r>
                <a:rPr lang="en-SG" kern="0" dirty="0">
                  <a:solidFill>
                    <a:srgbClr val="003300"/>
                  </a:solidFill>
                  <a:latin typeface="Tahoma" panose="020B0604030504040204" pitchFamily="34" charset="0"/>
                  <a:ea typeface="Tahoma" panose="020B0604030504040204" pitchFamily="34" charset="0"/>
                  <a:cs typeface="Tahoma" panose="020B0604030504040204" pitchFamily="34" charset="0"/>
                </a:rPr>
                <a:t>Social Schemes &amp; Programs </a:t>
              </a:r>
              <a:r>
                <a:rPr lang="en-US" altLang="en-US" kern="0" dirty="0">
                  <a:solidFill>
                    <a:srgbClr val="003300"/>
                  </a:solidFill>
                  <a:latin typeface="Tahoma" panose="020B0604030504040204" pitchFamily="34" charset="0"/>
                  <a:ea typeface="Tahoma" panose="020B0604030504040204" pitchFamily="34" charset="0"/>
                  <a:cs typeface="Tahoma" panose="020B0604030504040204" pitchFamily="34" charset="0"/>
                </a:rPr>
                <a:t>…)</a:t>
              </a:r>
            </a:p>
            <a:p>
              <a:pPr>
                <a:lnSpc>
                  <a:spcPct val="100000"/>
                </a:lnSpc>
                <a:buClrTx/>
                <a:buSzTx/>
                <a:buFontTx/>
                <a:buNone/>
              </a:pPr>
              <a:r>
                <a:rPr lang="en-US" altLang="en-US" sz="2400" b="1" kern="0" dirty="0">
                  <a:solidFill>
                    <a:srgbClr val="003300"/>
                  </a:solidFill>
                  <a:latin typeface="Tahoma" panose="020B0604030504040204" pitchFamily="34" charset="0"/>
                  <a:ea typeface="Tahoma" panose="020B0604030504040204" pitchFamily="34" charset="0"/>
                  <a:cs typeface="Tahoma" panose="020B0604030504040204" pitchFamily="34" charset="0"/>
                </a:rPr>
                <a:t>Partnerships </a:t>
              </a:r>
            </a:p>
            <a:p>
              <a:pPr>
                <a:lnSpc>
                  <a:spcPct val="100000"/>
                </a:lnSpc>
                <a:buClrTx/>
                <a:buSzTx/>
                <a:buFontTx/>
                <a:buNone/>
              </a:pPr>
              <a:r>
                <a:rPr lang="en-US" altLang="en-US" kern="0" dirty="0">
                  <a:solidFill>
                    <a:srgbClr val="003300"/>
                  </a:solidFill>
                  <a:latin typeface="Tahoma" panose="020B0604030504040204" pitchFamily="34" charset="0"/>
                  <a:ea typeface="Tahoma" panose="020B0604030504040204" pitchFamily="34" charset="0"/>
                  <a:cs typeface="Tahoma" panose="020B0604030504040204" pitchFamily="34" charset="0"/>
                </a:rPr>
                <a:t>(Government, Financial Institutions, Development Partners, MNOs, ISPs, Global IT firms, Card networks….)</a:t>
              </a:r>
            </a:p>
          </p:txBody>
        </p:sp>
        <p:grpSp>
          <p:nvGrpSpPr>
            <p:cNvPr id="2" name="Group 1">
              <a:extLst>
                <a:ext uri="{FF2B5EF4-FFF2-40B4-BE49-F238E27FC236}">
                  <a16:creationId xmlns:a16="http://schemas.microsoft.com/office/drawing/2014/main" id="{8D522CD7-C170-4D13-A80C-BD7CD0B603B6}"/>
                </a:ext>
              </a:extLst>
            </p:cNvPr>
            <p:cNvGrpSpPr/>
            <p:nvPr/>
          </p:nvGrpSpPr>
          <p:grpSpPr>
            <a:xfrm>
              <a:off x="0" y="1793631"/>
              <a:ext cx="5528687" cy="1220131"/>
              <a:chOff x="0" y="1793631"/>
              <a:chExt cx="5528687" cy="1220131"/>
            </a:xfrm>
          </p:grpSpPr>
          <p:sp>
            <p:nvSpPr>
              <p:cNvPr id="17" name="Rectangle 16">
                <a:extLst>
                  <a:ext uri="{FF2B5EF4-FFF2-40B4-BE49-F238E27FC236}">
                    <a16:creationId xmlns:a16="http://schemas.microsoft.com/office/drawing/2014/main" id="{BAA380CE-DF45-4C8D-A592-EE498007445C}"/>
                  </a:ext>
                </a:extLst>
              </p:cNvPr>
              <p:cNvSpPr>
                <a:spLocks noChangeArrowheads="1"/>
              </p:cNvSpPr>
              <p:nvPr/>
            </p:nvSpPr>
            <p:spPr bwMode="auto">
              <a:xfrm>
                <a:off x="3422925" y="2403131"/>
                <a:ext cx="1130" cy="1131"/>
              </a:xfrm>
              <a:prstGeom prst="rect">
                <a:avLst/>
              </a:prstGeom>
              <a:solidFill>
                <a:srgbClr val="F9B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12">
                <a:extLst>
                  <a:ext uri="{FF2B5EF4-FFF2-40B4-BE49-F238E27FC236}">
                    <a16:creationId xmlns:a16="http://schemas.microsoft.com/office/drawing/2014/main" id="{D85A51B0-227C-4DE7-B5BF-4F768F0C42AB}"/>
                  </a:ext>
                </a:extLst>
              </p:cNvPr>
              <p:cNvSpPr>
                <a:spLocks/>
              </p:cNvSpPr>
              <p:nvPr/>
            </p:nvSpPr>
            <p:spPr bwMode="auto">
              <a:xfrm>
                <a:off x="3448935" y="1793631"/>
                <a:ext cx="958917" cy="1220131"/>
              </a:xfrm>
              <a:custGeom>
                <a:avLst/>
                <a:gdLst>
                  <a:gd name="T0" fmla="*/ 598 w 598"/>
                  <a:gd name="T1" fmla="*/ 377 h 760"/>
                  <a:gd name="T2" fmla="*/ 594 w 598"/>
                  <a:gd name="T3" fmla="*/ 374 h 760"/>
                  <a:gd name="T4" fmla="*/ 593 w 598"/>
                  <a:gd name="T5" fmla="*/ 374 h 760"/>
                  <a:gd name="T6" fmla="*/ 588 w 598"/>
                  <a:gd name="T7" fmla="*/ 371 h 760"/>
                  <a:gd name="T8" fmla="*/ 585 w 598"/>
                  <a:gd name="T9" fmla="*/ 372 h 760"/>
                  <a:gd name="T10" fmla="*/ 582 w 598"/>
                  <a:gd name="T11" fmla="*/ 369 h 760"/>
                  <a:gd name="T12" fmla="*/ 592 w 598"/>
                  <a:gd name="T13" fmla="*/ 320 h 760"/>
                  <a:gd name="T14" fmla="*/ 569 w 598"/>
                  <a:gd name="T15" fmla="*/ 308 h 760"/>
                  <a:gd name="T16" fmla="*/ 566 w 598"/>
                  <a:gd name="T17" fmla="*/ 360 h 760"/>
                  <a:gd name="T18" fmla="*/ 561 w 598"/>
                  <a:gd name="T19" fmla="*/ 361 h 760"/>
                  <a:gd name="T20" fmla="*/ 547 w 598"/>
                  <a:gd name="T21" fmla="*/ 331 h 760"/>
                  <a:gd name="T22" fmla="*/ 446 w 598"/>
                  <a:gd name="T23" fmla="*/ 332 h 760"/>
                  <a:gd name="T24" fmla="*/ 445 w 598"/>
                  <a:gd name="T25" fmla="*/ 325 h 760"/>
                  <a:gd name="T26" fmla="*/ 455 w 598"/>
                  <a:gd name="T27" fmla="*/ 316 h 760"/>
                  <a:gd name="T28" fmla="*/ 470 w 598"/>
                  <a:gd name="T29" fmla="*/ 316 h 760"/>
                  <a:gd name="T30" fmla="*/ 492 w 598"/>
                  <a:gd name="T31" fmla="*/ 304 h 760"/>
                  <a:gd name="T32" fmla="*/ 467 w 598"/>
                  <a:gd name="T33" fmla="*/ 296 h 760"/>
                  <a:gd name="T34" fmla="*/ 444 w 598"/>
                  <a:gd name="T35" fmla="*/ 298 h 760"/>
                  <a:gd name="T36" fmla="*/ 428 w 598"/>
                  <a:gd name="T37" fmla="*/ 8 h 760"/>
                  <a:gd name="T38" fmla="*/ 347 w 598"/>
                  <a:gd name="T39" fmla="*/ 4 h 760"/>
                  <a:gd name="T40" fmla="*/ 332 w 598"/>
                  <a:gd name="T41" fmla="*/ 47 h 760"/>
                  <a:gd name="T42" fmla="*/ 342 w 598"/>
                  <a:gd name="T43" fmla="*/ 47 h 760"/>
                  <a:gd name="T44" fmla="*/ 337 w 598"/>
                  <a:gd name="T45" fmla="*/ 96 h 760"/>
                  <a:gd name="T46" fmla="*/ 324 w 598"/>
                  <a:gd name="T47" fmla="*/ 105 h 760"/>
                  <a:gd name="T48" fmla="*/ 287 w 598"/>
                  <a:gd name="T49" fmla="*/ 341 h 760"/>
                  <a:gd name="T50" fmla="*/ 213 w 598"/>
                  <a:gd name="T51" fmla="*/ 351 h 760"/>
                  <a:gd name="T52" fmla="*/ 85 w 598"/>
                  <a:gd name="T53" fmla="*/ 368 h 760"/>
                  <a:gd name="T54" fmla="*/ 64 w 598"/>
                  <a:gd name="T55" fmla="*/ 241 h 760"/>
                  <a:gd name="T56" fmla="*/ 9 w 598"/>
                  <a:gd name="T57" fmla="*/ 241 h 760"/>
                  <a:gd name="T58" fmla="*/ 0 w 598"/>
                  <a:gd name="T59" fmla="*/ 376 h 760"/>
                  <a:gd name="T60" fmla="*/ 4 w 598"/>
                  <a:gd name="T61" fmla="*/ 377 h 760"/>
                  <a:gd name="T62" fmla="*/ 4 w 598"/>
                  <a:gd name="T63" fmla="*/ 382 h 760"/>
                  <a:gd name="T64" fmla="*/ 0 w 598"/>
                  <a:gd name="T65" fmla="*/ 384 h 760"/>
                  <a:gd name="T66" fmla="*/ 9 w 598"/>
                  <a:gd name="T67" fmla="*/ 518 h 760"/>
                  <a:gd name="T68" fmla="*/ 64 w 598"/>
                  <a:gd name="T69" fmla="*/ 518 h 760"/>
                  <a:gd name="T70" fmla="*/ 85 w 598"/>
                  <a:gd name="T71" fmla="*/ 391 h 760"/>
                  <a:gd name="T72" fmla="*/ 213 w 598"/>
                  <a:gd name="T73" fmla="*/ 408 h 760"/>
                  <a:gd name="T74" fmla="*/ 287 w 598"/>
                  <a:gd name="T75" fmla="*/ 418 h 760"/>
                  <a:gd name="T76" fmla="*/ 324 w 598"/>
                  <a:gd name="T77" fmla="*/ 654 h 760"/>
                  <a:gd name="T78" fmla="*/ 337 w 598"/>
                  <a:gd name="T79" fmla="*/ 663 h 760"/>
                  <a:gd name="T80" fmla="*/ 342 w 598"/>
                  <a:gd name="T81" fmla="*/ 712 h 760"/>
                  <a:gd name="T82" fmla="*/ 332 w 598"/>
                  <a:gd name="T83" fmla="*/ 712 h 760"/>
                  <a:gd name="T84" fmla="*/ 347 w 598"/>
                  <a:gd name="T85" fmla="*/ 755 h 760"/>
                  <a:gd name="T86" fmla="*/ 428 w 598"/>
                  <a:gd name="T87" fmla="*/ 752 h 760"/>
                  <a:gd name="T88" fmla="*/ 444 w 598"/>
                  <a:gd name="T89" fmla="*/ 461 h 760"/>
                  <a:gd name="T90" fmla="*/ 467 w 598"/>
                  <a:gd name="T91" fmla="*/ 463 h 760"/>
                  <a:gd name="T92" fmla="*/ 492 w 598"/>
                  <a:gd name="T93" fmla="*/ 455 h 760"/>
                  <a:gd name="T94" fmla="*/ 470 w 598"/>
                  <a:gd name="T95" fmla="*/ 443 h 760"/>
                  <a:gd name="T96" fmla="*/ 455 w 598"/>
                  <a:gd name="T97" fmla="*/ 443 h 760"/>
                  <a:gd name="T98" fmla="*/ 445 w 598"/>
                  <a:gd name="T99" fmla="*/ 434 h 760"/>
                  <a:gd name="T100" fmla="*/ 446 w 598"/>
                  <a:gd name="T101" fmla="*/ 427 h 760"/>
                  <a:gd name="T102" fmla="*/ 547 w 598"/>
                  <a:gd name="T103" fmla="*/ 429 h 760"/>
                  <a:gd name="T104" fmla="*/ 561 w 598"/>
                  <a:gd name="T105" fmla="*/ 398 h 760"/>
                  <a:gd name="T106" fmla="*/ 566 w 598"/>
                  <a:gd name="T107" fmla="*/ 400 h 760"/>
                  <a:gd name="T108" fmla="*/ 569 w 598"/>
                  <a:gd name="T109" fmla="*/ 452 h 760"/>
                  <a:gd name="T110" fmla="*/ 592 w 598"/>
                  <a:gd name="T111" fmla="*/ 439 h 760"/>
                  <a:gd name="T112" fmla="*/ 582 w 598"/>
                  <a:gd name="T113" fmla="*/ 390 h 760"/>
                  <a:gd name="T114" fmla="*/ 585 w 598"/>
                  <a:gd name="T115" fmla="*/ 387 h 760"/>
                  <a:gd name="T116" fmla="*/ 588 w 598"/>
                  <a:gd name="T117" fmla="*/ 388 h 760"/>
                  <a:gd name="T118" fmla="*/ 593 w 598"/>
                  <a:gd name="T119" fmla="*/ 385 h 760"/>
                  <a:gd name="T120" fmla="*/ 594 w 598"/>
                  <a:gd name="T121" fmla="*/ 385 h 760"/>
                  <a:gd name="T122" fmla="*/ 598 w 598"/>
                  <a:gd name="T123" fmla="*/ 382 h 760"/>
                  <a:gd name="T124" fmla="*/ 598 w 598"/>
                  <a:gd name="T125" fmla="*/ 377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8" h="760">
                    <a:moveTo>
                      <a:pt x="598" y="377"/>
                    </a:moveTo>
                    <a:cubicBezTo>
                      <a:pt x="598" y="375"/>
                      <a:pt x="596" y="374"/>
                      <a:pt x="594" y="374"/>
                    </a:cubicBezTo>
                    <a:cubicBezTo>
                      <a:pt x="594" y="374"/>
                      <a:pt x="593" y="374"/>
                      <a:pt x="593" y="374"/>
                    </a:cubicBezTo>
                    <a:cubicBezTo>
                      <a:pt x="592" y="372"/>
                      <a:pt x="590" y="371"/>
                      <a:pt x="588" y="371"/>
                    </a:cubicBezTo>
                    <a:cubicBezTo>
                      <a:pt x="587" y="371"/>
                      <a:pt x="586" y="372"/>
                      <a:pt x="585" y="372"/>
                    </a:cubicBezTo>
                    <a:cubicBezTo>
                      <a:pt x="584" y="371"/>
                      <a:pt x="583" y="370"/>
                      <a:pt x="582" y="369"/>
                    </a:cubicBezTo>
                    <a:cubicBezTo>
                      <a:pt x="588" y="356"/>
                      <a:pt x="598" y="329"/>
                      <a:pt x="592" y="320"/>
                    </a:cubicBezTo>
                    <a:cubicBezTo>
                      <a:pt x="584" y="307"/>
                      <a:pt x="579" y="301"/>
                      <a:pt x="569" y="308"/>
                    </a:cubicBezTo>
                    <a:cubicBezTo>
                      <a:pt x="563" y="312"/>
                      <a:pt x="564" y="341"/>
                      <a:pt x="566" y="360"/>
                    </a:cubicBezTo>
                    <a:cubicBezTo>
                      <a:pt x="564" y="360"/>
                      <a:pt x="563" y="360"/>
                      <a:pt x="561" y="361"/>
                    </a:cubicBezTo>
                    <a:cubicBezTo>
                      <a:pt x="562" y="347"/>
                      <a:pt x="559" y="330"/>
                      <a:pt x="547" y="331"/>
                    </a:cubicBezTo>
                    <a:cubicBezTo>
                      <a:pt x="526" y="331"/>
                      <a:pt x="446" y="332"/>
                      <a:pt x="446" y="332"/>
                    </a:cubicBezTo>
                    <a:cubicBezTo>
                      <a:pt x="446" y="332"/>
                      <a:pt x="446" y="330"/>
                      <a:pt x="445" y="325"/>
                    </a:cubicBezTo>
                    <a:cubicBezTo>
                      <a:pt x="455" y="316"/>
                      <a:pt x="455" y="316"/>
                      <a:pt x="455" y="316"/>
                    </a:cubicBezTo>
                    <a:cubicBezTo>
                      <a:pt x="470" y="316"/>
                      <a:pt x="470" y="316"/>
                      <a:pt x="470" y="316"/>
                    </a:cubicBezTo>
                    <a:cubicBezTo>
                      <a:pt x="479" y="316"/>
                      <a:pt x="492" y="311"/>
                      <a:pt x="492" y="304"/>
                    </a:cubicBezTo>
                    <a:cubicBezTo>
                      <a:pt x="492" y="297"/>
                      <a:pt x="481" y="296"/>
                      <a:pt x="467" y="296"/>
                    </a:cubicBezTo>
                    <a:cubicBezTo>
                      <a:pt x="460" y="296"/>
                      <a:pt x="451" y="297"/>
                      <a:pt x="444" y="298"/>
                    </a:cubicBezTo>
                    <a:cubicBezTo>
                      <a:pt x="441" y="216"/>
                      <a:pt x="431" y="13"/>
                      <a:pt x="428" y="8"/>
                    </a:cubicBezTo>
                    <a:cubicBezTo>
                      <a:pt x="423" y="0"/>
                      <a:pt x="355" y="0"/>
                      <a:pt x="347" y="4"/>
                    </a:cubicBezTo>
                    <a:cubicBezTo>
                      <a:pt x="339" y="8"/>
                      <a:pt x="332" y="47"/>
                      <a:pt x="332" y="47"/>
                    </a:cubicBezTo>
                    <a:cubicBezTo>
                      <a:pt x="342" y="47"/>
                      <a:pt x="342" y="47"/>
                      <a:pt x="342" y="47"/>
                    </a:cubicBezTo>
                    <a:cubicBezTo>
                      <a:pt x="337" y="96"/>
                      <a:pt x="337" y="96"/>
                      <a:pt x="337" y="96"/>
                    </a:cubicBezTo>
                    <a:cubicBezTo>
                      <a:pt x="324" y="105"/>
                      <a:pt x="324" y="105"/>
                      <a:pt x="324" y="105"/>
                    </a:cubicBezTo>
                    <a:cubicBezTo>
                      <a:pt x="287" y="341"/>
                      <a:pt x="287" y="341"/>
                      <a:pt x="287" y="341"/>
                    </a:cubicBezTo>
                    <a:cubicBezTo>
                      <a:pt x="287" y="341"/>
                      <a:pt x="258" y="344"/>
                      <a:pt x="213" y="351"/>
                    </a:cubicBezTo>
                    <a:cubicBezTo>
                      <a:pt x="191" y="355"/>
                      <a:pt x="136" y="362"/>
                      <a:pt x="85" y="368"/>
                    </a:cubicBezTo>
                    <a:cubicBezTo>
                      <a:pt x="64" y="241"/>
                      <a:pt x="64" y="241"/>
                      <a:pt x="64" y="241"/>
                    </a:cubicBezTo>
                    <a:cubicBezTo>
                      <a:pt x="9" y="241"/>
                      <a:pt x="9" y="241"/>
                      <a:pt x="9" y="241"/>
                    </a:cubicBezTo>
                    <a:cubicBezTo>
                      <a:pt x="0" y="376"/>
                      <a:pt x="0" y="376"/>
                      <a:pt x="0" y="376"/>
                    </a:cubicBezTo>
                    <a:cubicBezTo>
                      <a:pt x="4" y="377"/>
                      <a:pt x="4" y="377"/>
                      <a:pt x="4" y="377"/>
                    </a:cubicBezTo>
                    <a:cubicBezTo>
                      <a:pt x="4" y="382"/>
                      <a:pt x="4" y="382"/>
                      <a:pt x="4" y="382"/>
                    </a:cubicBezTo>
                    <a:cubicBezTo>
                      <a:pt x="0" y="384"/>
                      <a:pt x="0" y="384"/>
                      <a:pt x="0" y="384"/>
                    </a:cubicBezTo>
                    <a:cubicBezTo>
                      <a:pt x="9" y="518"/>
                      <a:pt x="9" y="518"/>
                      <a:pt x="9" y="518"/>
                    </a:cubicBezTo>
                    <a:cubicBezTo>
                      <a:pt x="64" y="518"/>
                      <a:pt x="64" y="518"/>
                      <a:pt x="64" y="518"/>
                    </a:cubicBezTo>
                    <a:cubicBezTo>
                      <a:pt x="85" y="391"/>
                      <a:pt x="85" y="391"/>
                      <a:pt x="85" y="391"/>
                    </a:cubicBezTo>
                    <a:cubicBezTo>
                      <a:pt x="136" y="397"/>
                      <a:pt x="191" y="404"/>
                      <a:pt x="213" y="408"/>
                    </a:cubicBezTo>
                    <a:cubicBezTo>
                      <a:pt x="258" y="416"/>
                      <a:pt x="287" y="418"/>
                      <a:pt x="287" y="418"/>
                    </a:cubicBezTo>
                    <a:cubicBezTo>
                      <a:pt x="324" y="654"/>
                      <a:pt x="324" y="654"/>
                      <a:pt x="324" y="654"/>
                    </a:cubicBezTo>
                    <a:cubicBezTo>
                      <a:pt x="337" y="663"/>
                      <a:pt x="337" y="663"/>
                      <a:pt x="337" y="663"/>
                    </a:cubicBezTo>
                    <a:cubicBezTo>
                      <a:pt x="342" y="712"/>
                      <a:pt x="342" y="712"/>
                      <a:pt x="342" y="712"/>
                    </a:cubicBezTo>
                    <a:cubicBezTo>
                      <a:pt x="332" y="712"/>
                      <a:pt x="332" y="712"/>
                      <a:pt x="332" y="712"/>
                    </a:cubicBezTo>
                    <a:cubicBezTo>
                      <a:pt x="332" y="712"/>
                      <a:pt x="339" y="751"/>
                      <a:pt x="347" y="755"/>
                    </a:cubicBezTo>
                    <a:cubicBezTo>
                      <a:pt x="355" y="760"/>
                      <a:pt x="423" y="759"/>
                      <a:pt x="428" y="752"/>
                    </a:cubicBezTo>
                    <a:cubicBezTo>
                      <a:pt x="431" y="746"/>
                      <a:pt x="441" y="543"/>
                      <a:pt x="444" y="461"/>
                    </a:cubicBezTo>
                    <a:cubicBezTo>
                      <a:pt x="451" y="462"/>
                      <a:pt x="460" y="463"/>
                      <a:pt x="467" y="463"/>
                    </a:cubicBezTo>
                    <a:cubicBezTo>
                      <a:pt x="481" y="463"/>
                      <a:pt x="492" y="463"/>
                      <a:pt x="492" y="455"/>
                    </a:cubicBezTo>
                    <a:cubicBezTo>
                      <a:pt x="492" y="448"/>
                      <a:pt x="479" y="443"/>
                      <a:pt x="470" y="443"/>
                    </a:cubicBezTo>
                    <a:cubicBezTo>
                      <a:pt x="462" y="443"/>
                      <a:pt x="455" y="443"/>
                      <a:pt x="455" y="443"/>
                    </a:cubicBezTo>
                    <a:cubicBezTo>
                      <a:pt x="445" y="434"/>
                      <a:pt x="445" y="434"/>
                      <a:pt x="445" y="434"/>
                    </a:cubicBezTo>
                    <a:cubicBezTo>
                      <a:pt x="446" y="430"/>
                      <a:pt x="446" y="427"/>
                      <a:pt x="446" y="427"/>
                    </a:cubicBezTo>
                    <a:cubicBezTo>
                      <a:pt x="446" y="427"/>
                      <a:pt x="526" y="428"/>
                      <a:pt x="547" y="429"/>
                    </a:cubicBezTo>
                    <a:cubicBezTo>
                      <a:pt x="559" y="429"/>
                      <a:pt x="562" y="412"/>
                      <a:pt x="561" y="398"/>
                    </a:cubicBezTo>
                    <a:cubicBezTo>
                      <a:pt x="563" y="399"/>
                      <a:pt x="564" y="399"/>
                      <a:pt x="566" y="400"/>
                    </a:cubicBezTo>
                    <a:cubicBezTo>
                      <a:pt x="564" y="418"/>
                      <a:pt x="563" y="447"/>
                      <a:pt x="569" y="452"/>
                    </a:cubicBezTo>
                    <a:cubicBezTo>
                      <a:pt x="579" y="458"/>
                      <a:pt x="584" y="452"/>
                      <a:pt x="592" y="439"/>
                    </a:cubicBezTo>
                    <a:cubicBezTo>
                      <a:pt x="598" y="430"/>
                      <a:pt x="588" y="404"/>
                      <a:pt x="582" y="390"/>
                    </a:cubicBezTo>
                    <a:cubicBezTo>
                      <a:pt x="583" y="390"/>
                      <a:pt x="584" y="388"/>
                      <a:pt x="585" y="387"/>
                    </a:cubicBezTo>
                    <a:cubicBezTo>
                      <a:pt x="586" y="388"/>
                      <a:pt x="587" y="388"/>
                      <a:pt x="588" y="388"/>
                    </a:cubicBezTo>
                    <a:cubicBezTo>
                      <a:pt x="590" y="388"/>
                      <a:pt x="592" y="387"/>
                      <a:pt x="593" y="385"/>
                    </a:cubicBezTo>
                    <a:cubicBezTo>
                      <a:pt x="593" y="385"/>
                      <a:pt x="594" y="385"/>
                      <a:pt x="594" y="385"/>
                    </a:cubicBezTo>
                    <a:cubicBezTo>
                      <a:pt x="596" y="385"/>
                      <a:pt x="598" y="384"/>
                      <a:pt x="598" y="382"/>
                    </a:cubicBezTo>
                    <a:lnTo>
                      <a:pt x="598" y="377"/>
                    </a:lnTo>
                    <a:close/>
                  </a:path>
                </a:pathLst>
              </a:custGeom>
              <a:solidFill>
                <a:srgbClr val="FF8000"/>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24" name="Freeform 13">
                <a:extLst>
                  <a:ext uri="{FF2B5EF4-FFF2-40B4-BE49-F238E27FC236}">
                    <a16:creationId xmlns:a16="http://schemas.microsoft.com/office/drawing/2014/main" id="{5C3B9FD9-F3DF-430F-87DD-ECBEBC7C723E}"/>
                  </a:ext>
                </a:extLst>
              </p:cNvPr>
              <p:cNvSpPr>
                <a:spLocks/>
              </p:cNvSpPr>
              <p:nvPr/>
            </p:nvSpPr>
            <p:spPr bwMode="auto">
              <a:xfrm>
                <a:off x="0" y="1962120"/>
                <a:ext cx="3549576" cy="841314"/>
              </a:xfrm>
              <a:custGeom>
                <a:avLst/>
                <a:gdLst>
                  <a:gd name="T0" fmla="*/ 3139 w 3139"/>
                  <a:gd name="T1" fmla="*/ 301 h 744"/>
                  <a:gd name="T2" fmla="*/ 3135 w 3139"/>
                  <a:gd name="T3" fmla="*/ 297 h 744"/>
                  <a:gd name="T4" fmla="*/ 2925 w 3139"/>
                  <a:gd name="T5" fmla="*/ 368 h 744"/>
                  <a:gd name="T6" fmla="*/ 2663 w 3139"/>
                  <a:gd name="T7" fmla="*/ 0 h 744"/>
                  <a:gd name="T8" fmla="*/ 0 w 3139"/>
                  <a:gd name="T9" fmla="*/ 0 h 744"/>
                  <a:gd name="T10" fmla="*/ 0 w 3139"/>
                  <a:gd name="T11" fmla="*/ 744 h 744"/>
                  <a:gd name="T12" fmla="*/ 2663 w 3139"/>
                  <a:gd name="T13" fmla="*/ 744 h 744"/>
                  <a:gd name="T14" fmla="*/ 2925 w 3139"/>
                  <a:gd name="T15" fmla="*/ 376 h 744"/>
                  <a:gd name="T16" fmla="*/ 3135 w 3139"/>
                  <a:gd name="T17" fmla="*/ 447 h 744"/>
                  <a:gd name="T18" fmla="*/ 3139 w 3139"/>
                  <a:gd name="T19" fmla="*/ 443 h 744"/>
                  <a:gd name="T20" fmla="*/ 2929 w 3139"/>
                  <a:gd name="T21" fmla="*/ 372 h 744"/>
                  <a:gd name="T22" fmla="*/ 3139 w 3139"/>
                  <a:gd name="T23" fmla="*/ 301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39" h="744">
                    <a:moveTo>
                      <a:pt x="3139" y="301"/>
                    </a:moveTo>
                    <a:lnTo>
                      <a:pt x="3135" y="297"/>
                    </a:lnTo>
                    <a:lnTo>
                      <a:pt x="2925" y="368"/>
                    </a:lnTo>
                    <a:lnTo>
                      <a:pt x="2663" y="0"/>
                    </a:lnTo>
                    <a:lnTo>
                      <a:pt x="0" y="0"/>
                    </a:lnTo>
                    <a:lnTo>
                      <a:pt x="0" y="744"/>
                    </a:lnTo>
                    <a:lnTo>
                      <a:pt x="2663" y="744"/>
                    </a:lnTo>
                    <a:lnTo>
                      <a:pt x="2925" y="376"/>
                    </a:lnTo>
                    <a:lnTo>
                      <a:pt x="3135" y="447"/>
                    </a:lnTo>
                    <a:lnTo>
                      <a:pt x="3139" y="443"/>
                    </a:lnTo>
                    <a:lnTo>
                      <a:pt x="2929" y="372"/>
                    </a:lnTo>
                    <a:lnTo>
                      <a:pt x="3139" y="301"/>
                    </a:lnTo>
                    <a:close/>
                  </a:path>
                </a:pathLst>
              </a:custGeom>
              <a:solidFill>
                <a:srgbClr val="FF8000"/>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25" name="Oval 24">
                <a:extLst>
                  <a:ext uri="{FF2B5EF4-FFF2-40B4-BE49-F238E27FC236}">
                    <a16:creationId xmlns:a16="http://schemas.microsoft.com/office/drawing/2014/main" id="{3796B71F-941A-4D51-8EFA-525F879F9C67}"/>
                  </a:ext>
                </a:extLst>
              </p:cNvPr>
              <p:cNvSpPr>
                <a:spLocks noChangeArrowheads="1"/>
              </p:cNvSpPr>
              <p:nvPr/>
            </p:nvSpPr>
            <p:spPr bwMode="auto">
              <a:xfrm>
                <a:off x="3928399" y="2299101"/>
                <a:ext cx="206936" cy="206937"/>
              </a:xfrm>
              <a:prstGeom prst="ellipse">
                <a:avLst/>
              </a:prstGeom>
              <a:solidFill>
                <a:schemeClr val="bg1">
                  <a:lumMod val="75000"/>
                </a:schemeClr>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14" name="Rectangle 13">
                <a:extLst>
                  <a:ext uri="{FF2B5EF4-FFF2-40B4-BE49-F238E27FC236}">
                    <a16:creationId xmlns:a16="http://schemas.microsoft.com/office/drawing/2014/main" id="{210FAE1B-7630-4CB0-ADED-66081DABD068}"/>
                  </a:ext>
                </a:extLst>
              </p:cNvPr>
              <p:cNvSpPr/>
              <p:nvPr/>
            </p:nvSpPr>
            <p:spPr>
              <a:xfrm>
                <a:off x="4109" y="1930102"/>
                <a:ext cx="2561493" cy="830997"/>
              </a:xfrm>
              <a:prstGeom prst="rect">
                <a:avLst/>
              </a:prstGeom>
            </p:spPr>
            <p:txBody>
              <a:bodyPr wrap="square">
                <a:spAutoFit/>
              </a:bodyPr>
              <a:lstStyle/>
              <a:p>
                <a:r>
                  <a:rPr lang="en-US" altLang="en-US" sz="2400" b="1" kern="0" dirty="0">
                    <a:solidFill>
                      <a:srgbClr val="003300"/>
                    </a:solidFill>
                    <a:latin typeface="Tahoma" panose="020B0604030504040204" pitchFamily="34" charset="0"/>
                    <a:ea typeface="Tahoma" panose="020B0604030504040204" pitchFamily="34" charset="0"/>
                    <a:cs typeface="Tahoma" panose="020B0604030504040204" pitchFamily="34" charset="0"/>
                  </a:rPr>
                  <a:t>Developing an ECOSYSTEM</a:t>
                </a:r>
              </a:p>
            </p:txBody>
          </p:sp>
          <p:sp>
            <p:nvSpPr>
              <p:cNvPr id="37" name="Freeform 58">
                <a:extLst>
                  <a:ext uri="{FF2B5EF4-FFF2-40B4-BE49-F238E27FC236}">
                    <a16:creationId xmlns:a16="http://schemas.microsoft.com/office/drawing/2014/main" id="{7566FFD1-C107-4EAE-8DD7-3DCB0262BE97}"/>
                  </a:ext>
                </a:extLst>
              </p:cNvPr>
              <p:cNvSpPr>
                <a:spLocks noEditPoints="1"/>
              </p:cNvSpPr>
              <p:nvPr/>
            </p:nvSpPr>
            <p:spPr bwMode="auto">
              <a:xfrm>
                <a:off x="5102429" y="2146131"/>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grpSp>
      </p:grpSp>
      <p:grpSp>
        <p:nvGrpSpPr>
          <p:cNvPr id="4" name="Group 3">
            <a:extLst>
              <a:ext uri="{FF2B5EF4-FFF2-40B4-BE49-F238E27FC236}">
                <a16:creationId xmlns:a16="http://schemas.microsoft.com/office/drawing/2014/main" id="{BBBAE653-CF2C-4602-B3BD-FC6595EAED9B}"/>
              </a:ext>
            </a:extLst>
          </p:cNvPr>
          <p:cNvGrpSpPr/>
          <p:nvPr/>
        </p:nvGrpSpPr>
        <p:grpSpPr>
          <a:xfrm>
            <a:off x="-20410" y="3416157"/>
            <a:ext cx="11816892" cy="1296283"/>
            <a:chOff x="-20410" y="3149457"/>
            <a:chExt cx="11816892" cy="1296283"/>
          </a:xfrm>
        </p:grpSpPr>
        <p:sp>
          <p:nvSpPr>
            <p:cNvPr id="23" name="Rectangle 22">
              <a:extLst>
                <a:ext uri="{FF2B5EF4-FFF2-40B4-BE49-F238E27FC236}">
                  <a16:creationId xmlns:a16="http://schemas.microsoft.com/office/drawing/2014/main" id="{1CF738D7-FA79-48A1-B885-FBD1A72579CE}"/>
                </a:ext>
              </a:extLst>
            </p:cNvPr>
            <p:cNvSpPr/>
            <p:nvPr/>
          </p:nvSpPr>
          <p:spPr>
            <a:xfrm>
              <a:off x="4816488" y="3306967"/>
              <a:ext cx="6979994" cy="1138773"/>
            </a:xfrm>
            <a:prstGeom prst="rect">
              <a:avLst/>
            </a:prstGeom>
          </p:spPr>
          <p:txBody>
            <a:bodyPr wrap="square">
              <a:spAutoFit/>
            </a:bodyPr>
            <a:lstStyle/>
            <a:p>
              <a:pPr>
                <a:lnSpc>
                  <a:spcPct val="100000"/>
                </a:lnSpc>
                <a:buClrTx/>
                <a:buSzTx/>
                <a:buFontTx/>
                <a:buNone/>
              </a:pPr>
              <a:r>
                <a:rPr lang="en-US" altLang="en-US" sz="2800" kern="0" dirty="0">
                  <a:solidFill>
                    <a:srgbClr val="003300"/>
                  </a:solidFill>
                  <a:latin typeface="Tahoma" panose="020B0604030504040204" pitchFamily="34" charset="0"/>
                  <a:ea typeface="Tahoma" panose="020B0604030504040204" pitchFamily="34" charset="0"/>
                  <a:cs typeface="Tahoma" panose="020B0604030504040204" pitchFamily="34" charset="0"/>
                </a:rPr>
                <a:t>	</a:t>
              </a:r>
              <a:r>
                <a:rPr lang="en-US" altLang="en-US" sz="2000" b="1" kern="0" dirty="0">
                  <a:solidFill>
                    <a:srgbClr val="003300"/>
                  </a:solidFill>
                  <a:latin typeface="Tahoma" panose="020B0604030504040204" pitchFamily="34" charset="0"/>
                  <a:ea typeface="Tahoma" panose="020B0604030504040204" pitchFamily="34" charset="0"/>
                  <a:cs typeface="Tahoma" panose="020B0604030504040204" pitchFamily="34" charset="0"/>
                </a:rPr>
                <a:t>e-KYC</a:t>
              </a:r>
              <a:r>
                <a:rPr lang="en-US" altLang="en-US" sz="2000" kern="0" dirty="0">
                  <a:solidFill>
                    <a:srgbClr val="003300"/>
                  </a:solidFill>
                  <a:latin typeface="Tahoma" panose="020B0604030504040204" pitchFamily="34" charset="0"/>
                  <a:ea typeface="Tahoma" panose="020B0604030504040204" pitchFamily="34" charset="0"/>
                  <a:cs typeface="Tahoma" panose="020B0604030504040204" pitchFamily="34" charset="0"/>
                </a:rPr>
                <a:t>, Simple and Secured transactions</a:t>
              </a:r>
            </a:p>
            <a:p>
              <a:pPr>
                <a:lnSpc>
                  <a:spcPct val="100000"/>
                </a:lnSpc>
                <a:buClrTx/>
                <a:buSzTx/>
                <a:buFontTx/>
                <a:buNone/>
              </a:pPr>
              <a:r>
                <a:rPr lang="en-US" altLang="en-US" sz="2000" kern="0" dirty="0">
                  <a:solidFill>
                    <a:srgbClr val="003300"/>
                  </a:solidFill>
                  <a:latin typeface="Tahoma" panose="020B0604030504040204" pitchFamily="34" charset="0"/>
                  <a:ea typeface="Tahoma" panose="020B0604030504040204" pitchFamily="34" charset="0"/>
                  <a:cs typeface="Tahoma" panose="020B0604030504040204" pitchFamily="34" charset="0"/>
                </a:rPr>
                <a:t>	</a:t>
              </a:r>
              <a:r>
                <a:rPr lang="en-US" altLang="en-US" sz="2000" b="1" kern="0" dirty="0">
                  <a:solidFill>
                    <a:srgbClr val="003300"/>
                  </a:solidFill>
                  <a:latin typeface="Tahoma" panose="020B0604030504040204" pitchFamily="34" charset="0"/>
                  <a:ea typeface="Tahoma" panose="020B0604030504040204" pitchFamily="34" charset="0"/>
                  <a:cs typeface="Tahoma" panose="020B0604030504040204" pitchFamily="34" charset="0"/>
                </a:rPr>
                <a:t>Reducing operating costs; </a:t>
              </a:r>
              <a:r>
                <a:rPr lang="en-US" altLang="en-US" sz="2000" kern="0" dirty="0">
                  <a:solidFill>
                    <a:srgbClr val="003300"/>
                  </a:solidFill>
                  <a:latin typeface="Tahoma" panose="020B0604030504040204" pitchFamily="34" charset="0"/>
                  <a:ea typeface="Tahoma" panose="020B0604030504040204" pitchFamily="34" charset="0"/>
                  <a:cs typeface="Tahoma" panose="020B0604030504040204" pitchFamily="34" charset="0"/>
                </a:rPr>
                <a:t>Improving TAT</a:t>
              </a:r>
            </a:p>
            <a:p>
              <a:pPr>
                <a:lnSpc>
                  <a:spcPct val="100000"/>
                </a:lnSpc>
                <a:buClrTx/>
                <a:buSzTx/>
                <a:buFontTx/>
                <a:buNone/>
              </a:pPr>
              <a:r>
                <a:rPr lang="en-US" altLang="en-US" sz="2000" kern="0" dirty="0">
                  <a:solidFill>
                    <a:srgbClr val="003300"/>
                  </a:solidFill>
                  <a:latin typeface="Tahoma" panose="020B0604030504040204" pitchFamily="34" charset="0"/>
                  <a:ea typeface="Tahoma" panose="020B0604030504040204" pitchFamily="34" charset="0"/>
                  <a:cs typeface="Tahoma" panose="020B0604030504040204" pitchFamily="34" charset="0"/>
                </a:rPr>
                <a:t>	</a:t>
              </a:r>
              <a:endParaRPr lang="en-SG" altLang="en-US" sz="20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29" name="Rectangle 28">
              <a:extLst>
                <a:ext uri="{FF2B5EF4-FFF2-40B4-BE49-F238E27FC236}">
                  <a16:creationId xmlns:a16="http://schemas.microsoft.com/office/drawing/2014/main" id="{93532580-8038-47BA-A3D0-697FAABCC974}"/>
                </a:ext>
              </a:extLst>
            </p:cNvPr>
            <p:cNvSpPr>
              <a:spLocks noChangeArrowheads="1"/>
            </p:cNvSpPr>
            <p:nvPr/>
          </p:nvSpPr>
          <p:spPr bwMode="auto">
            <a:xfrm>
              <a:off x="2768195" y="3760088"/>
              <a:ext cx="1130" cy="1131"/>
            </a:xfrm>
            <a:prstGeom prst="rect">
              <a:avLst/>
            </a:prstGeom>
            <a:solidFill>
              <a:srgbClr val="00A9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Freeform 21">
              <a:extLst>
                <a:ext uri="{FF2B5EF4-FFF2-40B4-BE49-F238E27FC236}">
                  <a16:creationId xmlns:a16="http://schemas.microsoft.com/office/drawing/2014/main" id="{68E8F166-CA64-4510-A8FE-38F374185BF8}"/>
                </a:ext>
              </a:extLst>
            </p:cNvPr>
            <p:cNvSpPr>
              <a:spLocks/>
            </p:cNvSpPr>
            <p:nvPr/>
          </p:nvSpPr>
          <p:spPr bwMode="auto">
            <a:xfrm>
              <a:off x="2794203" y="3149457"/>
              <a:ext cx="958917" cy="1220131"/>
            </a:xfrm>
            <a:custGeom>
              <a:avLst/>
              <a:gdLst>
                <a:gd name="T0" fmla="*/ 598 w 598"/>
                <a:gd name="T1" fmla="*/ 378 h 760"/>
                <a:gd name="T2" fmla="*/ 594 w 598"/>
                <a:gd name="T3" fmla="*/ 374 h 760"/>
                <a:gd name="T4" fmla="*/ 593 w 598"/>
                <a:gd name="T5" fmla="*/ 375 h 760"/>
                <a:gd name="T6" fmla="*/ 588 w 598"/>
                <a:gd name="T7" fmla="*/ 371 h 760"/>
                <a:gd name="T8" fmla="*/ 585 w 598"/>
                <a:gd name="T9" fmla="*/ 373 h 760"/>
                <a:gd name="T10" fmla="*/ 582 w 598"/>
                <a:gd name="T11" fmla="*/ 369 h 760"/>
                <a:gd name="T12" fmla="*/ 592 w 598"/>
                <a:gd name="T13" fmla="*/ 320 h 760"/>
                <a:gd name="T14" fmla="*/ 569 w 598"/>
                <a:gd name="T15" fmla="*/ 308 h 760"/>
                <a:gd name="T16" fmla="*/ 566 w 598"/>
                <a:gd name="T17" fmla="*/ 360 h 760"/>
                <a:gd name="T18" fmla="*/ 561 w 598"/>
                <a:gd name="T19" fmla="*/ 361 h 760"/>
                <a:gd name="T20" fmla="*/ 547 w 598"/>
                <a:gd name="T21" fmla="*/ 331 h 760"/>
                <a:gd name="T22" fmla="*/ 446 w 598"/>
                <a:gd name="T23" fmla="*/ 333 h 760"/>
                <a:gd name="T24" fmla="*/ 445 w 598"/>
                <a:gd name="T25" fmla="*/ 325 h 760"/>
                <a:gd name="T26" fmla="*/ 455 w 598"/>
                <a:gd name="T27" fmla="*/ 316 h 760"/>
                <a:gd name="T28" fmla="*/ 470 w 598"/>
                <a:gd name="T29" fmla="*/ 316 h 760"/>
                <a:gd name="T30" fmla="*/ 492 w 598"/>
                <a:gd name="T31" fmla="*/ 304 h 760"/>
                <a:gd name="T32" fmla="*/ 467 w 598"/>
                <a:gd name="T33" fmla="*/ 297 h 760"/>
                <a:gd name="T34" fmla="*/ 444 w 598"/>
                <a:gd name="T35" fmla="*/ 299 h 760"/>
                <a:gd name="T36" fmla="*/ 428 w 598"/>
                <a:gd name="T37" fmla="*/ 8 h 760"/>
                <a:gd name="T38" fmla="*/ 347 w 598"/>
                <a:gd name="T39" fmla="*/ 4 h 760"/>
                <a:gd name="T40" fmla="*/ 332 w 598"/>
                <a:gd name="T41" fmla="*/ 47 h 760"/>
                <a:gd name="T42" fmla="*/ 342 w 598"/>
                <a:gd name="T43" fmla="*/ 47 h 760"/>
                <a:gd name="T44" fmla="*/ 337 w 598"/>
                <a:gd name="T45" fmla="*/ 97 h 760"/>
                <a:gd name="T46" fmla="*/ 324 w 598"/>
                <a:gd name="T47" fmla="*/ 105 h 760"/>
                <a:gd name="T48" fmla="*/ 287 w 598"/>
                <a:gd name="T49" fmla="*/ 341 h 760"/>
                <a:gd name="T50" fmla="*/ 213 w 598"/>
                <a:gd name="T51" fmla="*/ 352 h 760"/>
                <a:gd name="T52" fmla="*/ 85 w 598"/>
                <a:gd name="T53" fmla="*/ 368 h 760"/>
                <a:gd name="T54" fmla="*/ 64 w 598"/>
                <a:gd name="T55" fmla="*/ 242 h 760"/>
                <a:gd name="T56" fmla="*/ 9 w 598"/>
                <a:gd name="T57" fmla="*/ 242 h 760"/>
                <a:gd name="T58" fmla="*/ 0 w 598"/>
                <a:gd name="T59" fmla="*/ 376 h 760"/>
                <a:gd name="T60" fmla="*/ 4 w 598"/>
                <a:gd name="T61" fmla="*/ 378 h 760"/>
                <a:gd name="T62" fmla="*/ 4 w 598"/>
                <a:gd name="T63" fmla="*/ 382 h 760"/>
                <a:gd name="T64" fmla="*/ 0 w 598"/>
                <a:gd name="T65" fmla="*/ 384 h 760"/>
                <a:gd name="T66" fmla="*/ 9 w 598"/>
                <a:gd name="T67" fmla="*/ 518 h 760"/>
                <a:gd name="T68" fmla="*/ 64 w 598"/>
                <a:gd name="T69" fmla="*/ 518 h 760"/>
                <a:gd name="T70" fmla="*/ 85 w 598"/>
                <a:gd name="T71" fmla="*/ 392 h 760"/>
                <a:gd name="T72" fmla="*/ 213 w 598"/>
                <a:gd name="T73" fmla="*/ 408 h 760"/>
                <a:gd name="T74" fmla="*/ 287 w 598"/>
                <a:gd name="T75" fmla="*/ 419 h 760"/>
                <a:gd name="T76" fmla="*/ 324 w 598"/>
                <a:gd name="T77" fmla="*/ 655 h 760"/>
                <a:gd name="T78" fmla="*/ 337 w 598"/>
                <a:gd name="T79" fmla="*/ 663 h 760"/>
                <a:gd name="T80" fmla="*/ 342 w 598"/>
                <a:gd name="T81" fmla="*/ 713 h 760"/>
                <a:gd name="T82" fmla="*/ 332 w 598"/>
                <a:gd name="T83" fmla="*/ 713 h 760"/>
                <a:gd name="T84" fmla="*/ 347 w 598"/>
                <a:gd name="T85" fmla="*/ 756 h 760"/>
                <a:gd name="T86" fmla="*/ 428 w 598"/>
                <a:gd name="T87" fmla="*/ 752 h 760"/>
                <a:gd name="T88" fmla="*/ 444 w 598"/>
                <a:gd name="T89" fmla="*/ 461 h 760"/>
                <a:gd name="T90" fmla="*/ 467 w 598"/>
                <a:gd name="T91" fmla="*/ 463 h 760"/>
                <a:gd name="T92" fmla="*/ 492 w 598"/>
                <a:gd name="T93" fmla="*/ 456 h 760"/>
                <a:gd name="T94" fmla="*/ 470 w 598"/>
                <a:gd name="T95" fmla="*/ 444 h 760"/>
                <a:gd name="T96" fmla="*/ 455 w 598"/>
                <a:gd name="T97" fmla="*/ 444 h 760"/>
                <a:gd name="T98" fmla="*/ 445 w 598"/>
                <a:gd name="T99" fmla="*/ 435 h 760"/>
                <a:gd name="T100" fmla="*/ 446 w 598"/>
                <a:gd name="T101" fmla="*/ 427 h 760"/>
                <a:gd name="T102" fmla="*/ 547 w 598"/>
                <a:gd name="T103" fmla="*/ 429 h 760"/>
                <a:gd name="T104" fmla="*/ 561 w 598"/>
                <a:gd name="T105" fmla="*/ 399 h 760"/>
                <a:gd name="T106" fmla="*/ 566 w 598"/>
                <a:gd name="T107" fmla="*/ 400 h 760"/>
                <a:gd name="T108" fmla="*/ 569 w 598"/>
                <a:gd name="T109" fmla="*/ 452 h 760"/>
                <a:gd name="T110" fmla="*/ 592 w 598"/>
                <a:gd name="T111" fmla="*/ 440 h 760"/>
                <a:gd name="T112" fmla="*/ 582 w 598"/>
                <a:gd name="T113" fmla="*/ 391 h 760"/>
                <a:gd name="T114" fmla="*/ 585 w 598"/>
                <a:gd name="T115" fmla="*/ 387 h 760"/>
                <a:gd name="T116" fmla="*/ 588 w 598"/>
                <a:gd name="T117" fmla="*/ 389 h 760"/>
                <a:gd name="T118" fmla="*/ 593 w 598"/>
                <a:gd name="T119" fmla="*/ 385 h 760"/>
                <a:gd name="T120" fmla="*/ 594 w 598"/>
                <a:gd name="T121" fmla="*/ 386 h 760"/>
                <a:gd name="T122" fmla="*/ 598 w 598"/>
                <a:gd name="T123" fmla="*/ 382 h 760"/>
                <a:gd name="T124" fmla="*/ 598 w 598"/>
                <a:gd name="T125" fmla="*/ 378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8" h="760">
                  <a:moveTo>
                    <a:pt x="598" y="378"/>
                  </a:moveTo>
                  <a:cubicBezTo>
                    <a:pt x="598" y="376"/>
                    <a:pt x="596" y="374"/>
                    <a:pt x="594" y="374"/>
                  </a:cubicBezTo>
                  <a:cubicBezTo>
                    <a:pt x="594" y="374"/>
                    <a:pt x="593" y="374"/>
                    <a:pt x="593" y="375"/>
                  </a:cubicBezTo>
                  <a:cubicBezTo>
                    <a:pt x="592" y="373"/>
                    <a:pt x="590" y="371"/>
                    <a:pt x="588" y="371"/>
                  </a:cubicBezTo>
                  <a:cubicBezTo>
                    <a:pt x="587" y="371"/>
                    <a:pt x="586" y="372"/>
                    <a:pt x="585" y="373"/>
                  </a:cubicBezTo>
                  <a:cubicBezTo>
                    <a:pt x="584" y="371"/>
                    <a:pt x="583" y="370"/>
                    <a:pt x="582" y="369"/>
                  </a:cubicBezTo>
                  <a:cubicBezTo>
                    <a:pt x="588" y="356"/>
                    <a:pt x="598" y="330"/>
                    <a:pt x="592" y="320"/>
                  </a:cubicBezTo>
                  <a:cubicBezTo>
                    <a:pt x="584" y="307"/>
                    <a:pt x="579" y="301"/>
                    <a:pt x="569" y="308"/>
                  </a:cubicBezTo>
                  <a:cubicBezTo>
                    <a:pt x="563" y="312"/>
                    <a:pt x="564" y="341"/>
                    <a:pt x="566" y="360"/>
                  </a:cubicBezTo>
                  <a:cubicBezTo>
                    <a:pt x="564" y="360"/>
                    <a:pt x="563" y="361"/>
                    <a:pt x="561" y="361"/>
                  </a:cubicBezTo>
                  <a:cubicBezTo>
                    <a:pt x="562" y="347"/>
                    <a:pt x="559" y="331"/>
                    <a:pt x="547" y="331"/>
                  </a:cubicBezTo>
                  <a:cubicBezTo>
                    <a:pt x="526" y="332"/>
                    <a:pt x="446" y="333"/>
                    <a:pt x="446" y="333"/>
                  </a:cubicBezTo>
                  <a:cubicBezTo>
                    <a:pt x="446" y="333"/>
                    <a:pt x="446" y="330"/>
                    <a:pt x="445" y="325"/>
                  </a:cubicBezTo>
                  <a:cubicBezTo>
                    <a:pt x="455" y="316"/>
                    <a:pt x="455" y="316"/>
                    <a:pt x="455" y="316"/>
                  </a:cubicBezTo>
                  <a:cubicBezTo>
                    <a:pt x="470" y="316"/>
                    <a:pt x="470" y="316"/>
                    <a:pt x="470" y="316"/>
                  </a:cubicBezTo>
                  <a:cubicBezTo>
                    <a:pt x="479" y="316"/>
                    <a:pt x="492" y="311"/>
                    <a:pt x="492" y="304"/>
                  </a:cubicBezTo>
                  <a:cubicBezTo>
                    <a:pt x="492" y="297"/>
                    <a:pt x="481" y="297"/>
                    <a:pt x="467" y="297"/>
                  </a:cubicBezTo>
                  <a:cubicBezTo>
                    <a:pt x="460" y="297"/>
                    <a:pt x="451" y="298"/>
                    <a:pt x="444" y="299"/>
                  </a:cubicBezTo>
                  <a:cubicBezTo>
                    <a:pt x="441" y="217"/>
                    <a:pt x="431" y="14"/>
                    <a:pt x="428" y="8"/>
                  </a:cubicBezTo>
                  <a:cubicBezTo>
                    <a:pt x="423" y="1"/>
                    <a:pt x="355" y="0"/>
                    <a:pt x="347" y="4"/>
                  </a:cubicBezTo>
                  <a:cubicBezTo>
                    <a:pt x="339" y="9"/>
                    <a:pt x="332" y="47"/>
                    <a:pt x="332" y="47"/>
                  </a:cubicBezTo>
                  <a:cubicBezTo>
                    <a:pt x="342" y="47"/>
                    <a:pt x="342" y="47"/>
                    <a:pt x="342" y="47"/>
                  </a:cubicBezTo>
                  <a:cubicBezTo>
                    <a:pt x="337" y="97"/>
                    <a:pt x="337" y="97"/>
                    <a:pt x="337" y="97"/>
                  </a:cubicBezTo>
                  <a:cubicBezTo>
                    <a:pt x="324" y="105"/>
                    <a:pt x="324" y="105"/>
                    <a:pt x="324" y="105"/>
                  </a:cubicBezTo>
                  <a:cubicBezTo>
                    <a:pt x="287" y="341"/>
                    <a:pt x="287" y="341"/>
                    <a:pt x="287" y="341"/>
                  </a:cubicBezTo>
                  <a:cubicBezTo>
                    <a:pt x="287" y="341"/>
                    <a:pt x="258" y="344"/>
                    <a:pt x="213" y="352"/>
                  </a:cubicBezTo>
                  <a:cubicBezTo>
                    <a:pt x="191" y="355"/>
                    <a:pt x="136" y="362"/>
                    <a:pt x="85" y="368"/>
                  </a:cubicBezTo>
                  <a:cubicBezTo>
                    <a:pt x="64" y="242"/>
                    <a:pt x="64" y="242"/>
                    <a:pt x="64" y="242"/>
                  </a:cubicBezTo>
                  <a:cubicBezTo>
                    <a:pt x="9" y="242"/>
                    <a:pt x="9" y="242"/>
                    <a:pt x="9" y="242"/>
                  </a:cubicBezTo>
                  <a:cubicBezTo>
                    <a:pt x="0" y="376"/>
                    <a:pt x="0" y="376"/>
                    <a:pt x="0" y="376"/>
                  </a:cubicBezTo>
                  <a:cubicBezTo>
                    <a:pt x="4" y="378"/>
                    <a:pt x="4" y="378"/>
                    <a:pt x="4" y="378"/>
                  </a:cubicBezTo>
                  <a:cubicBezTo>
                    <a:pt x="4" y="382"/>
                    <a:pt x="4" y="382"/>
                    <a:pt x="4" y="382"/>
                  </a:cubicBezTo>
                  <a:cubicBezTo>
                    <a:pt x="0" y="384"/>
                    <a:pt x="0" y="384"/>
                    <a:pt x="0" y="384"/>
                  </a:cubicBezTo>
                  <a:cubicBezTo>
                    <a:pt x="9" y="518"/>
                    <a:pt x="9" y="518"/>
                    <a:pt x="9" y="518"/>
                  </a:cubicBezTo>
                  <a:cubicBezTo>
                    <a:pt x="64" y="518"/>
                    <a:pt x="64" y="518"/>
                    <a:pt x="64" y="518"/>
                  </a:cubicBezTo>
                  <a:cubicBezTo>
                    <a:pt x="85" y="392"/>
                    <a:pt x="85" y="392"/>
                    <a:pt x="85" y="392"/>
                  </a:cubicBezTo>
                  <a:cubicBezTo>
                    <a:pt x="136" y="398"/>
                    <a:pt x="191" y="405"/>
                    <a:pt x="213" y="408"/>
                  </a:cubicBezTo>
                  <a:cubicBezTo>
                    <a:pt x="258" y="416"/>
                    <a:pt x="287" y="419"/>
                    <a:pt x="287" y="419"/>
                  </a:cubicBezTo>
                  <a:cubicBezTo>
                    <a:pt x="324" y="655"/>
                    <a:pt x="324" y="655"/>
                    <a:pt x="324" y="655"/>
                  </a:cubicBezTo>
                  <a:cubicBezTo>
                    <a:pt x="337" y="663"/>
                    <a:pt x="337" y="663"/>
                    <a:pt x="337" y="663"/>
                  </a:cubicBezTo>
                  <a:cubicBezTo>
                    <a:pt x="342" y="713"/>
                    <a:pt x="342" y="713"/>
                    <a:pt x="342" y="713"/>
                  </a:cubicBezTo>
                  <a:cubicBezTo>
                    <a:pt x="332" y="713"/>
                    <a:pt x="332" y="713"/>
                    <a:pt x="332" y="713"/>
                  </a:cubicBezTo>
                  <a:cubicBezTo>
                    <a:pt x="332" y="713"/>
                    <a:pt x="339" y="751"/>
                    <a:pt x="347" y="756"/>
                  </a:cubicBezTo>
                  <a:cubicBezTo>
                    <a:pt x="355" y="760"/>
                    <a:pt x="423" y="759"/>
                    <a:pt x="428" y="752"/>
                  </a:cubicBezTo>
                  <a:cubicBezTo>
                    <a:pt x="431" y="746"/>
                    <a:pt x="441" y="543"/>
                    <a:pt x="444" y="461"/>
                  </a:cubicBezTo>
                  <a:cubicBezTo>
                    <a:pt x="451" y="462"/>
                    <a:pt x="460" y="463"/>
                    <a:pt x="467" y="463"/>
                  </a:cubicBezTo>
                  <a:cubicBezTo>
                    <a:pt x="481" y="463"/>
                    <a:pt x="492" y="463"/>
                    <a:pt x="492" y="456"/>
                  </a:cubicBezTo>
                  <a:cubicBezTo>
                    <a:pt x="492" y="449"/>
                    <a:pt x="479" y="444"/>
                    <a:pt x="470" y="444"/>
                  </a:cubicBezTo>
                  <a:cubicBezTo>
                    <a:pt x="462" y="444"/>
                    <a:pt x="455" y="444"/>
                    <a:pt x="455" y="444"/>
                  </a:cubicBezTo>
                  <a:cubicBezTo>
                    <a:pt x="445" y="435"/>
                    <a:pt x="445" y="435"/>
                    <a:pt x="445" y="435"/>
                  </a:cubicBezTo>
                  <a:cubicBezTo>
                    <a:pt x="446" y="430"/>
                    <a:pt x="446" y="427"/>
                    <a:pt x="446" y="427"/>
                  </a:cubicBezTo>
                  <a:cubicBezTo>
                    <a:pt x="446" y="427"/>
                    <a:pt x="526" y="428"/>
                    <a:pt x="547" y="429"/>
                  </a:cubicBezTo>
                  <a:cubicBezTo>
                    <a:pt x="559" y="429"/>
                    <a:pt x="562" y="413"/>
                    <a:pt x="561" y="399"/>
                  </a:cubicBezTo>
                  <a:cubicBezTo>
                    <a:pt x="563" y="399"/>
                    <a:pt x="564" y="400"/>
                    <a:pt x="566" y="400"/>
                  </a:cubicBezTo>
                  <a:cubicBezTo>
                    <a:pt x="564" y="419"/>
                    <a:pt x="563" y="448"/>
                    <a:pt x="569" y="452"/>
                  </a:cubicBezTo>
                  <a:cubicBezTo>
                    <a:pt x="579" y="459"/>
                    <a:pt x="584" y="453"/>
                    <a:pt x="592" y="440"/>
                  </a:cubicBezTo>
                  <a:cubicBezTo>
                    <a:pt x="598" y="430"/>
                    <a:pt x="588" y="404"/>
                    <a:pt x="582" y="391"/>
                  </a:cubicBezTo>
                  <a:cubicBezTo>
                    <a:pt x="583" y="390"/>
                    <a:pt x="584" y="389"/>
                    <a:pt x="585" y="387"/>
                  </a:cubicBezTo>
                  <a:cubicBezTo>
                    <a:pt x="586" y="388"/>
                    <a:pt x="587" y="389"/>
                    <a:pt x="588" y="389"/>
                  </a:cubicBezTo>
                  <a:cubicBezTo>
                    <a:pt x="590" y="389"/>
                    <a:pt x="592" y="387"/>
                    <a:pt x="593" y="385"/>
                  </a:cubicBezTo>
                  <a:cubicBezTo>
                    <a:pt x="593" y="386"/>
                    <a:pt x="594" y="386"/>
                    <a:pt x="594" y="386"/>
                  </a:cubicBezTo>
                  <a:cubicBezTo>
                    <a:pt x="596" y="386"/>
                    <a:pt x="598" y="384"/>
                    <a:pt x="598" y="382"/>
                  </a:cubicBezTo>
                  <a:lnTo>
                    <a:pt x="598" y="378"/>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31" name="Freeform 22">
              <a:extLst>
                <a:ext uri="{FF2B5EF4-FFF2-40B4-BE49-F238E27FC236}">
                  <a16:creationId xmlns:a16="http://schemas.microsoft.com/office/drawing/2014/main" id="{1CE8DF2D-956D-44D6-AF76-E5E6E3C4EC1C}"/>
                </a:ext>
              </a:extLst>
            </p:cNvPr>
            <p:cNvSpPr>
              <a:spLocks/>
            </p:cNvSpPr>
            <p:nvPr/>
          </p:nvSpPr>
          <p:spPr bwMode="auto">
            <a:xfrm>
              <a:off x="0" y="3339431"/>
              <a:ext cx="2894844" cy="840183"/>
            </a:xfrm>
            <a:custGeom>
              <a:avLst/>
              <a:gdLst>
                <a:gd name="T0" fmla="*/ 2560 w 2560"/>
                <a:gd name="T1" fmla="*/ 301 h 743"/>
                <a:gd name="T2" fmla="*/ 2556 w 2560"/>
                <a:gd name="T3" fmla="*/ 296 h 743"/>
                <a:gd name="T4" fmla="*/ 2346 w 2560"/>
                <a:gd name="T5" fmla="*/ 367 h 743"/>
                <a:gd name="T6" fmla="*/ 2084 w 2560"/>
                <a:gd name="T7" fmla="*/ 0 h 743"/>
                <a:gd name="T8" fmla="*/ 0 w 2560"/>
                <a:gd name="T9" fmla="*/ 0 h 743"/>
                <a:gd name="T10" fmla="*/ 0 w 2560"/>
                <a:gd name="T11" fmla="*/ 743 h 743"/>
                <a:gd name="T12" fmla="*/ 2084 w 2560"/>
                <a:gd name="T13" fmla="*/ 743 h 743"/>
                <a:gd name="T14" fmla="*/ 2346 w 2560"/>
                <a:gd name="T15" fmla="*/ 376 h 743"/>
                <a:gd name="T16" fmla="*/ 2556 w 2560"/>
                <a:gd name="T17" fmla="*/ 447 h 743"/>
                <a:gd name="T18" fmla="*/ 2560 w 2560"/>
                <a:gd name="T19" fmla="*/ 443 h 743"/>
                <a:gd name="T20" fmla="*/ 2351 w 2560"/>
                <a:gd name="T21" fmla="*/ 372 h 743"/>
                <a:gd name="T22" fmla="*/ 2560 w 2560"/>
                <a:gd name="T23" fmla="*/ 30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60" h="743">
                  <a:moveTo>
                    <a:pt x="2560" y="301"/>
                  </a:moveTo>
                  <a:lnTo>
                    <a:pt x="2556" y="296"/>
                  </a:lnTo>
                  <a:lnTo>
                    <a:pt x="2346" y="367"/>
                  </a:lnTo>
                  <a:lnTo>
                    <a:pt x="2084" y="0"/>
                  </a:lnTo>
                  <a:lnTo>
                    <a:pt x="0" y="0"/>
                  </a:lnTo>
                  <a:lnTo>
                    <a:pt x="0" y="743"/>
                  </a:lnTo>
                  <a:lnTo>
                    <a:pt x="2084" y="743"/>
                  </a:lnTo>
                  <a:lnTo>
                    <a:pt x="2346" y="376"/>
                  </a:lnTo>
                  <a:lnTo>
                    <a:pt x="2556" y="447"/>
                  </a:lnTo>
                  <a:lnTo>
                    <a:pt x="2560" y="443"/>
                  </a:lnTo>
                  <a:lnTo>
                    <a:pt x="2351" y="372"/>
                  </a:lnTo>
                  <a:lnTo>
                    <a:pt x="2560" y="301"/>
                  </a:lnTo>
                  <a:close/>
                </a:path>
              </a:pathLst>
            </a:custGeom>
            <a:solidFill>
              <a:schemeClr val="accent3"/>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32" name="Oval 31">
              <a:extLst>
                <a:ext uri="{FF2B5EF4-FFF2-40B4-BE49-F238E27FC236}">
                  <a16:creationId xmlns:a16="http://schemas.microsoft.com/office/drawing/2014/main" id="{DC45C2C1-BCEE-4C31-9D22-EA1218894A39}"/>
                </a:ext>
              </a:extLst>
            </p:cNvPr>
            <p:cNvSpPr>
              <a:spLocks noChangeArrowheads="1"/>
            </p:cNvSpPr>
            <p:nvPr/>
          </p:nvSpPr>
          <p:spPr bwMode="auto">
            <a:xfrm>
              <a:off x="3280445" y="3657186"/>
              <a:ext cx="206936" cy="204675"/>
            </a:xfrm>
            <a:prstGeom prst="ellipse">
              <a:avLst/>
            </a:prstGeom>
            <a:solidFill>
              <a:schemeClr val="accent3">
                <a:lumMod val="75000"/>
              </a:schemeClr>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15" name="Rectangle 14">
              <a:extLst>
                <a:ext uri="{FF2B5EF4-FFF2-40B4-BE49-F238E27FC236}">
                  <a16:creationId xmlns:a16="http://schemas.microsoft.com/office/drawing/2014/main" id="{B4EEE620-2D4B-4223-83C4-7CEA7D9CD808}"/>
                </a:ext>
              </a:extLst>
            </p:cNvPr>
            <p:cNvSpPr/>
            <p:nvPr/>
          </p:nvSpPr>
          <p:spPr>
            <a:xfrm>
              <a:off x="-20410" y="3339432"/>
              <a:ext cx="2801912" cy="830997"/>
            </a:xfrm>
            <a:prstGeom prst="rect">
              <a:avLst/>
            </a:prstGeom>
          </p:spPr>
          <p:txBody>
            <a:bodyPr wrap="square">
              <a:spAutoFit/>
            </a:bodyPr>
            <a:lstStyle/>
            <a:p>
              <a:pPr>
                <a:lnSpc>
                  <a:spcPct val="100000"/>
                </a:lnSpc>
                <a:buClrTx/>
                <a:buSzTx/>
                <a:buFontTx/>
                <a:buNone/>
              </a:pPr>
              <a:r>
                <a:rPr lang="en-US" altLang="en-US" sz="2400" b="1" kern="0" dirty="0">
                  <a:solidFill>
                    <a:srgbClr val="003300"/>
                  </a:solidFill>
                  <a:latin typeface="Tahoma" panose="020B0604030504040204" pitchFamily="34" charset="0"/>
                  <a:ea typeface="Tahoma" panose="020B0604030504040204" pitchFamily="34" charset="0"/>
                  <a:cs typeface="Tahoma" panose="020B0604030504040204" pitchFamily="34" charset="0"/>
                </a:rPr>
                <a:t>Using Biometric Identity </a:t>
              </a:r>
            </a:p>
          </p:txBody>
        </p:sp>
        <p:sp>
          <p:nvSpPr>
            <p:cNvPr id="38" name="Freeform 58">
              <a:extLst>
                <a:ext uri="{FF2B5EF4-FFF2-40B4-BE49-F238E27FC236}">
                  <a16:creationId xmlns:a16="http://schemas.microsoft.com/office/drawing/2014/main" id="{8FB7AF45-F779-448D-9F58-832A6193F641}"/>
                </a:ext>
              </a:extLst>
            </p:cNvPr>
            <p:cNvSpPr>
              <a:spLocks noEditPoints="1"/>
            </p:cNvSpPr>
            <p:nvPr/>
          </p:nvSpPr>
          <p:spPr bwMode="auto">
            <a:xfrm>
              <a:off x="5087623" y="3554792"/>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grpSp>
      <p:grpSp>
        <p:nvGrpSpPr>
          <p:cNvPr id="5" name="Group 4">
            <a:extLst>
              <a:ext uri="{FF2B5EF4-FFF2-40B4-BE49-F238E27FC236}">
                <a16:creationId xmlns:a16="http://schemas.microsoft.com/office/drawing/2014/main" id="{BC69FA5A-BD76-43C1-8C1A-0B8901A88AA4}"/>
              </a:ext>
            </a:extLst>
          </p:cNvPr>
          <p:cNvGrpSpPr/>
          <p:nvPr/>
        </p:nvGrpSpPr>
        <p:grpSpPr>
          <a:xfrm>
            <a:off x="-26756" y="5051385"/>
            <a:ext cx="12117156" cy="1385272"/>
            <a:chOff x="-26756" y="4505285"/>
            <a:chExt cx="12117156" cy="1385272"/>
          </a:xfrm>
        </p:grpSpPr>
        <p:sp>
          <p:nvSpPr>
            <p:cNvPr id="12" name="Rectangle 11">
              <a:extLst>
                <a:ext uri="{FF2B5EF4-FFF2-40B4-BE49-F238E27FC236}">
                  <a16:creationId xmlns:a16="http://schemas.microsoft.com/office/drawing/2014/main" id="{4D239562-1259-4CB6-B69E-064E47BBCDA1}"/>
                </a:ext>
              </a:extLst>
            </p:cNvPr>
            <p:cNvSpPr/>
            <p:nvPr/>
          </p:nvSpPr>
          <p:spPr>
            <a:xfrm>
              <a:off x="4816488" y="4628673"/>
              <a:ext cx="7273912" cy="1261884"/>
            </a:xfrm>
            <a:prstGeom prst="rect">
              <a:avLst/>
            </a:prstGeom>
          </p:spPr>
          <p:txBody>
            <a:bodyPr wrap="square">
              <a:spAutoFit/>
            </a:bodyPr>
            <a:lstStyle/>
            <a:p>
              <a:pPr>
                <a:lnSpc>
                  <a:spcPct val="100000"/>
                </a:lnSpc>
                <a:buClrTx/>
                <a:buSzTx/>
                <a:buFontTx/>
                <a:buNone/>
              </a:pPr>
              <a:r>
                <a:rPr lang="en-US" altLang="en-US" sz="2800" b="1" kern="0" dirty="0">
                  <a:solidFill>
                    <a:srgbClr val="003300"/>
                  </a:solidFill>
                  <a:latin typeface="Tahoma" panose="020B0604030504040204" pitchFamily="34" charset="0"/>
                  <a:ea typeface="Tahoma" panose="020B0604030504040204" pitchFamily="34" charset="0"/>
                  <a:cs typeface="Tahoma" panose="020B0604030504040204" pitchFamily="34" charset="0"/>
                </a:rPr>
                <a:t>	</a:t>
              </a:r>
              <a:r>
                <a:rPr lang="en-US" altLang="en-US" sz="2000" b="1" kern="0" dirty="0">
                  <a:solidFill>
                    <a:srgbClr val="003300"/>
                  </a:solidFill>
                  <a:latin typeface="Tahoma" panose="020B0604030504040204" pitchFamily="34" charset="0"/>
                  <a:ea typeface="Tahoma" panose="020B0604030504040204" pitchFamily="34" charset="0"/>
                  <a:cs typeface="Tahoma" panose="020B0604030504040204" pitchFamily="34" charset="0"/>
                </a:rPr>
                <a:t>SAVINGS</a:t>
              </a:r>
              <a:r>
                <a:rPr lang="en-US" altLang="en-US" sz="2000" kern="0" dirty="0">
                  <a:solidFill>
                    <a:srgbClr val="003300"/>
                  </a:solidFill>
                  <a:latin typeface="Tahoma" panose="020B0604030504040204" pitchFamily="34" charset="0"/>
                  <a:ea typeface="Tahoma" panose="020B0604030504040204" pitchFamily="34" charset="0"/>
                  <a:cs typeface="Tahoma" panose="020B0604030504040204" pitchFamily="34" charset="0"/>
                </a:rPr>
                <a:t> for Government; Promoting Good 	Governance; Creating ‘Banking habit’ for B-o-P</a:t>
              </a:r>
            </a:p>
            <a:p>
              <a:pPr>
                <a:lnSpc>
                  <a:spcPct val="100000"/>
                </a:lnSpc>
                <a:buClrTx/>
                <a:buSzTx/>
                <a:buFontTx/>
                <a:buNone/>
              </a:pPr>
              <a:endParaRPr lang="en-SG" altLang="en-US" sz="2800"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28" name="Freeform 58">
              <a:extLst>
                <a:ext uri="{FF2B5EF4-FFF2-40B4-BE49-F238E27FC236}">
                  <a16:creationId xmlns:a16="http://schemas.microsoft.com/office/drawing/2014/main" id="{3F5BE368-B2F0-4FDB-94B9-C056181FB82D}"/>
                </a:ext>
              </a:extLst>
            </p:cNvPr>
            <p:cNvSpPr>
              <a:spLocks noEditPoints="1"/>
            </p:cNvSpPr>
            <p:nvPr/>
          </p:nvSpPr>
          <p:spPr bwMode="auto">
            <a:xfrm>
              <a:off x="596552" y="4885894"/>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sp>
          <p:nvSpPr>
            <p:cNvPr id="33" name="Rectangle 32">
              <a:extLst>
                <a:ext uri="{FF2B5EF4-FFF2-40B4-BE49-F238E27FC236}">
                  <a16:creationId xmlns:a16="http://schemas.microsoft.com/office/drawing/2014/main" id="{C33C1704-EC57-4219-9300-F08B8E0E97EB}"/>
                </a:ext>
              </a:extLst>
            </p:cNvPr>
            <p:cNvSpPr>
              <a:spLocks noChangeArrowheads="1"/>
            </p:cNvSpPr>
            <p:nvPr/>
          </p:nvSpPr>
          <p:spPr bwMode="auto">
            <a:xfrm>
              <a:off x="3928393" y="5115915"/>
              <a:ext cx="1130" cy="1131"/>
            </a:xfrm>
            <a:prstGeom prst="rect">
              <a:avLst/>
            </a:prstGeom>
            <a:solidFill>
              <a:srgbClr val="EA51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25">
              <a:extLst>
                <a:ext uri="{FF2B5EF4-FFF2-40B4-BE49-F238E27FC236}">
                  <a16:creationId xmlns:a16="http://schemas.microsoft.com/office/drawing/2014/main" id="{8BD3592E-7C56-4DB2-835E-AC0E5BDFD68F}"/>
                </a:ext>
              </a:extLst>
            </p:cNvPr>
            <p:cNvSpPr>
              <a:spLocks/>
            </p:cNvSpPr>
            <p:nvPr/>
          </p:nvSpPr>
          <p:spPr bwMode="auto">
            <a:xfrm>
              <a:off x="3952139" y="4505285"/>
              <a:ext cx="961178" cy="1220131"/>
            </a:xfrm>
            <a:custGeom>
              <a:avLst/>
              <a:gdLst>
                <a:gd name="T0" fmla="*/ 598 w 599"/>
                <a:gd name="T1" fmla="*/ 378 h 760"/>
                <a:gd name="T2" fmla="*/ 595 w 599"/>
                <a:gd name="T3" fmla="*/ 375 h 760"/>
                <a:gd name="T4" fmla="*/ 593 w 599"/>
                <a:gd name="T5" fmla="*/ 375 h 760"/>
                <a:gd name="T6" fmla="*/ 589 w 599"/>
                <a:gd name="T7" fmla="*/ 372 h 760"/>
                <a:gd name="T8" fmla="*/ 585 w 599"/>
                <a:gd name="T9" fmla="*/ 373 h 760"/>
                <a:gd name="T10" fmla="*/ 583 w 599"/>
                <a:gd name="T11" fmla="*/ 370 h 760"/>
                <a:gd name="T12" fmla="*/ 593 w 599"/>
                <a:gd name="T13" fmla="*/ 321 h 760"/>
                <a:gd name="T14" fmla="*/ 570 w 599"/>
                <a:gd name="T15" fmla="*/ 308 h 760"/>
                <a:gd name="T16" fmla="*/ 567 w 599"/>
                <a:gd name="T17" fmla="*/ 360 h 760"/>
                <a:gd name="T18" fmla="*/ 562 w 599"/>
                <a:gd name="T19" fmla="*/ 362 h 760"/>
                <a:gd name="T20" fmla="*/ 547 w 599"/>
                <a:gd name="T21" fmla="*/ 331 h 760"/>
                <a:gd name="T22" fmla="*/ 446 w 599"/>
                <a:gd name="T23" fmla="*/ 333 h 760"/>
                <a:gd name="T24" fmla="*/ 446 w 599"/>
                <a:gd name="T25" fmla="*/ 326 h 760"/>
                <a:gd name="T26" fmla="*/ 455 w 599"/>
                <a:gd name="T27" fmla="*/ 317 h 760"/>
                <a:gd name="T28" fmla="*/ 471 w 599"/>
                <a:gd name="T29" fmla="*/ 317 h 760"/>
                <a:gd name="T30" fmla="*/ 493 w 599"/>
                <a:gd name="T31" fmla="*/ 305 h 760"/>
                <a:gd name="T32" fmla="*/ 468 w 599"/>
                <a:gd name="T33" fmla="*/ 297 h 760"/>
                <a:gd name="T34" fmla="*/ 445 w 599"/>
                <a:gd name="T35" fmla="*/ 299 h 760"/>
                <a:gd name="T36" fmla="*/ 428 w 599"/>
                <a:gd name="T37" fmla="*/ 8 h 760"/>
                <a:gd name="T38" fmla="*/ 348 w 599"/>
                <a:gd name="T39" fmla="*/ 5 h 760"/>
                <a:gd name="T40" fmla="*/ 333 w 599"/>
                <a:gd name="T41" fmla="*/ 48 h 760"/>
                <a:gd name="T42" fmla="*/ 343 w 599"/>
                <a:gd name="T43" fmla="*/ 48 h 760"/>
                <a:gd name="T44" fmla="*/ 337 w 599"/>
                <a:gd name="T45" fmla="*/ 97 h 760"/>
                <a:gd name="T46" fmla="*/ 324 w 599"/>
                <a:gd name="T47" fmla="*/ 106 h 760"/>
                <a:gd name="T48" fmla="*/ 287 w 599"/>
                <a:gd name="T49" fmla="*/ 342 h 760"/>
                <a:gd name="T50" fmla="*/ 214 w 599"/>
                <a:gd name="T51" fmla="*/ 352 h 760"/>
                <a:gd name="T52" fmla="*/ 85 w 599"/>
                <a:gd name="T53" fmla="*/ 369 h 760"/>
                <a:gd name="T54" fmla="*/ 65 w 599"/>
                <a:gd name="T55" fmla="*/ 242 h 760"/>
                <a:gd name="T56" fmla="*/ 9 w 599"/>
                <a:gd name="T57" fmla="*/ 242 h 760"/>
                <a:gd name="T58" fmla="*/ 0 w 599"/>
                <a:gd name="T59" fmla="*/ 376 h 760"/>
                <a:gd name="T60" fmla="*/ 5 w 599"/>
                <a:gd name="T61" fmla="*/ 378 h 760"/>
                <a:gd name="T62" fmla="*/ 5 w 599"/>
                <a:gd name="T63" fmla="*/ 383 h 760"/>
                <a:gd name="T64" fmla="*/ 0 w 599"/>
                <a:gd name="T65" fmla="*/ 384 h 760"/>
                <a:gd name="T66" fmla="*/ 9 w 599"/>
                <a:gd name="T67" fmla="*/ 519 h 760"/>
                <a:gd name="T68" fmla="*/ 65 w 599"/>
                <a:gd name="T69" fmla="*/ 519 h 760"/>
                <a:gd name="T70" fmla="*/ 85 w 599"/>
                <a:gd name="T71" fmla="*/ 392 h 760"/>
                <a:gd name="T72" fmla="*/ 214 w 599"/>
                <a:gd name="T73" fmla="*/ 409 h 760"/>
                <a:gd name="T74" fmla="*/ 287 w 599"/>
                <a:gd name="T75" fmla="*/ 419 h 760"/>
                <a:gd name="T76" fmla="*/ 324 w 599"/>
                <a:gd name="T77" fmla="*/ 655 h 760"/>
                <a:gd name="T78" fmla="*/ 337 w 599"/>
                <a:gd name="T79" fmla="*/ 664 h 760"/>
                <a:gd name="T80" fmla="*/ 343 w 599"/>
                <a:gd name="T81" fmla="*/ 713 h 760"/>
                <a:gd name="T82" fmla="*/ 333 w 599"/>
                <a:gd name="T83" fmla="*/ 713 h 760"/>
                <a:gd name="T84" fmla="*/ 348 w 599"/>
                <a:gd name="T85" fmla="*/ 756 h 760"/>
                <a:gd name="T86" fmla="*/ 428 w 599"/>
                <a:gd name="T87" fmla="*/ 752 h 760"/>
                <a:gd name="T88" fmla="*/ 445 w 599"/>
                <a:gd name="T89" fmla="*/ 462 h 760"/>
                <a:gd name="T90" fmla="*/ 468 w 599"/>
                <a:gd name="T91" fmla="*/ 464 h 760"/>
                <a:gd name="T92" fmla="*/ 493 w 599"/>
                <a:gd name="T93" fmla="*/ 456 h 760"/>
                <a:gd name="T94" fmla="*/ 471 w 599"/>
                <a:gd name="T95" fmla="*/ 444 h 760"/>
                <a:gd name="T96" fmla="*/ 455 w 599"/>
                <a:gd name="T97" fmla="*/ 444 h 760"/>
                <a:gd name="T98" fmla="*/ 446 w 599"/>
                <a:gd name="T99" fmla="*/ 435 h 760"/>
                <a:gd name="T100" fmla="*/ 446 w 599"/>
                <a:gd name="T101" fmla="*/ 428 h 760"/>
                <a:gd name="T102" fmla="*/ 547 w 599"/>
                <a:gd name="T103" fmla="*/ 429 h 760"/>
                <a:gd name="T104" fmla="*/ 562 w 599"/>
                <a:gd name="T105" fmla="*/ 399 h 760"/>
                <a:gd name="T106" fmla="*/ 567 w 599"/>
                <a:gd name="T107" fmla="*/ 400 h 760"/>
                <a:gd name="T108" fmla="*/ 570 w 599"/>
                <a:gd name="T109" fmla="*/ 452 h 760"/>
                <a:gd name="T110" fmla="*/ 593 w 599"/>
                <a:gd name="T111" fmla="*/ 440 h 760"/>
                <a:gd name="T112" fmla="*/ 583 w 599"/>
                <a:gd name="T113" fmla="*/ 391 h 760"/>
                <a:gd name="T114" fmla="*/ 585 w 599"/>
                <a:gd name="T115" fmla="*/ 388 h 760"/>
                <a:gd name="T116" fmla="*/ 589 w 599"/>
                <a:gd name="T117" fmla="*/ 389 h 760"/>
                <a:gd name="T118" fmla="*/ 593 w 599"/>
                <a:gd name="T119" fmla="*/ 386 h 760"/>
                <a:gd name="T120" fmla="*/ 595 w 599"/>
                <a:gd name="T121" fmla="*/ 386 h 760"/>
                <a:gd name="T122" fmla="*/ 598 w 599"/>
                <a:gd name="T123" fmla="*/ 383 h 760"/>
                <a:gd name="T124" fmla="*/ 598 w 599"/>
                <a:gd name="T125" fmla="*/ 378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99" h="760">
                  <a:moveTo>
                    <a:pt x="598" y="378"/>
                  </a:moveTo>
                  <a:cubicBezTo>
                    <a:pt x="598" y="376"/>
                    <a:pt x="597" y="375"/>
                    <a:pt x="595" y="375"/>
                  </a:cubicBezTo>
                  <a:cubicBezTo>
                    <a:pt x="594" y="375"/>
                    <a:pt x="594" y="375"/>
                    <a:pt x="593" y="375"/>
                  </a:cubicBezTo>
                  <a:cubicBezTo>
                    <a:pt x="593" y="373"/>
                    <a:pt x="591" y="372"/>
                    <a:pt x="589" y="372"/>
                  </a:cubicBezTo>
                  <a:cubicBezTo>
                    <a:pt x="587" y="372"/>
                    <a:pt x="586" y="372"/>
                    <a:pt x="585" y="373"/>
                  </a:cubicBezTo>
                  <a:cubicBezTo>
                    <a:pt x="585" y="372"/>
                    <a:pt x="584" y="370"/>
                    <a:pt x="583" y="370"/>
                  </a:cubicBezTo>
                  <a:cubicBezTo>
                    <a:pt x="588" y="356"/>
                    <a:pt x="599" y="330"/>
                    <a:pt x="593" y="321"/>
                  </a:cubicBezTo>
                  <a:cubicBezTo>
                    <a:pt x="584" y="308"/>
                    <a:pt x="580" y="302"/>
                    <a:pt x="570" y="308"/>
                  </a:cubicBezTo>
                  <a:cubicBezTo>
                    <a:pt x="563" y="313"/>
                    <a:pt x="565" y="342"/>
                    <a:pt x="567" y="360"/>
                  </a:cubicBezTo>
                  <a:cubicBezTo>
                    <a:pt x="565" y="361"/>
                    <a:pt x="563" y="361"/>
                    <a:pt x="562" y="362"/>
                  </a:cubicBezTo>
                  <a:cubicBezTo>
                    <a:pt x="562" y="348"/>
                    <a:pt x="560" y="331"/>
                    <a:pt x="547" y="331"/>
                  </a:cubicBezTo>
                  <a:cubicBezTo>
                    <a:pt x="526" y="332"/>
                    <a:pt x="446" y="333"/>
                    <a:pt x="446" y="333"/>
                  </a:cubicBezTo>
                  <a:cubicBezTo>
                    <a:pt x="446" y="333"/>
                    <a:pt x="446" y="330"/>
                    <a:pt x="446" y="326"/>
                  </a:cubicBezTo>
                  <a:cubicBezTo>
                    <a:pt x="455" y="317"/>
                    <a:pt x="455" y="317"/>
                    <a:pt x="455" y="317"/>
                  </a:cubicBezTo>
                  <a:cubicBezTo>
                    <a:pt x="471" y="317"/>
                    <a:pt x="471" y="317"/>
                    <a:pt x="471" y="317"/>
                  </a:cubicBezTo>
                  <a:cubicBezTo>
                    <a:pt x="479" y="317"/>
                    <a:pt x="493" y="312"/>
                    <a:pt x="493" y="305"/>
                  </a:cubicBezTo>
                  <a:cubicBezTo>
                    <a:pt x="493" y="297"/>
                    <a:pt x="481" y="297"/>
                    <a:pt x="468" y="297"/>
                  </a:cubicBezTo>
                  <a:cubicBezTo>
                    <a:pt x="461" y="297"/>
                    <a:pt x="452" y="298"/>
                    <a:pt x="445" y="299"/>
                  </a:cubicBezTo>
                  <a:cubicBezTo>
                    <a:pt x="441" y="217"/>
                    <a:pt x="432" y="14"/>
                    <a:pt x="428" y="8"/>
                  </a:cubicBezTo>
                  <a:cubicBezTo>
                    <a:pt x="424" y="1"/>
                    <a:pt x="356" y="0"/>
                    <a:pt x="348" y="5"/>
                  </a:cubicBezTo>
                  <a:cubicBezTo>
                    <a:pt x="340" y="9"/>
                    <a:pt x="333" y="48"/>
                    <a:pt x="333" y="48"/>
                  </a:cubicBezTo>
                  <a:cubicBezTo>
                    <a:pt x="343" y="48"/>
                    <a:pt x="343" y="48"/>
                    <a:pt x="343" y="48"/>
                  </a:cubicBezTo>
                  <a:cubicBezTo>
                    <a:pt x="337" y="97"/>
                    <a:pt x="337" y="97"/>
                    <a:pt x="337" y="97"/>
                  </a:cubicBezTo>
                  <a:cubicBezTo>
                    <a:pt x="324" y="106"/>
                    <a:pt x="324" y="106"/>
                    <a:pt x="324" y="106"/>
                  </a:cubicBezTo>
                  <a:cubicBezTo>
                    <a:pt x="287" y="342"/>
                    <a:pt x="287" y="342"/>
                    <a:pt x="287" y="342"/>
                  </a:cubicBezTo>
                  <a:cubicBezTo>
                    <a:pt x="287" y="342"/>
                    <a:pt x="259" y="344"/>
                    <a:pt x="214" y="352"/>
                  </a:cubicBezTo>
                  <a:cubicBezTo>
                    <a:pt x="192" y="356"/>
                    <a:pt x="136" y="363"/>
                    <a:pt x="85" y="369"/>
                  </a:cubicBezTo>
                  <a:cubicBezTo>
                    <a:pt x="65" y="242"/>
                    <a:pt x="65" y="242"/>
                    <a:pt x="65" y="242"/>
                  </a:cubicBezTo>
                  <a:cubicBezTo>
                    <a:pt x="9" y="242"/>
                    <a:pt x="9" y="242"/>
                    <a:pt x="9" y="242"/>
                  </a:cubicBezTo>
                  <a:cubicBezTo>
                    <a:pt x="0" y="376"/>
                    <a:pt x="0" y="376"/>
                    <a:pt x="0" y="376"/>
                  </a:cubicBezTo>
                  <a:cubicBezTo>
                    <a:pt x="5" y="378"/>
                    <a:pt x="5" y="378"/>
                    <a:pt x="5" y="378"/>
                  </a:cubicBezTo>
                  <a:cubicBezTo>
                    <a:pt x="5" y="383"/>
                    <a:pt x="5" y="383"/>
                    <a:pt x="5" y="383"/>
                  </a:cubicBezTo>
                  <a:cubicBezTo>
                    <a:pt x="0" y="384"/>
                    <a:pt x="0" y="384"/>
                    <a:pt x="0" y="384"/>
                  </a:cubicBezTo>
                  <a:cubicBezTo>
                    <a:pt x="9" y="519"/>
                    <a:pt x="9" y="519"/>
                    <a:pt x="9" y="519"/>
                  </a:cubicBezTo>
                  <a:cubicBezTo>
                    <a:pt x="65" y="519"/>
                    <a:pt x="65" y="519"/>
                    <a:pt x="65" y="519"/>
                  </a:cubicBezTo>
                  <a:cubicBezTo>
                    <a:pt x="85" y="392"/>
                    <a:pt x="85" y="392"/>
                    <a:pt x="85" y="392"/>
                  </a:cubicBezTo>
                  <a:cubicBezTo>
                    <a:pt x="136" y="398"/>
                    <a:pt x="192" y="405"/>
                    <a:pt x="214" y="409"/>
                  </a:cubicBezTo>
                  <a:cubicBezTo>
                    <a:pt x="259" y="416"/>
                    <a:pt x="287" y="419"/>
                    <a:pt x="287" y="419"/>
                  </a:cubicBezTo>
                  <a:cubicBezTo>
                    <a:pt x="324" y="655"/>
                    <a:pt x="324" y="655"/>
                    <a:pt x="324" y="655"/>
                  </a:cubicBezTo>
                  <a:cubicBezTo>
                    <a:pt x="337" y="664"/>
                    <a:pt x="337" y="664"/>
                    <a:pt x="337" y="664"/>
                  </a:cubicBezTo>
                  <a:cubicBezTo>
                    <a:pt x="343" y="713"/>
                    <a:pt x="343" y="713"/>
                    <a:pt x="343" y="713"/>
                  </a:cubicBezTo>
                  <a:cubicBezTo>
                    <a:pt x="333" y="713"/>
                    <a:pt x="333" y="713"/>
                    <a:pt x="333" y="713"/>
                  </a:cubicBezTo>
                  <a:cubicBezTo>
                    <a:pt x="333" y="713"/>
                    <a:pt x="340" y="752"/>
                    <a:pt x="348" y="756"/>
                  </a:cubicBezTo>
                  <a:cubicBezTo>
                    <a:pt x="356" y="760"/>
                    <a:pt x="424" y="760"/>
                    <a:pt x="428" y="752"/>
                  </a:cubicBezTo>
                  <a:cubicBezTo>
                    <a:pt x="432" y="747"/>
                    <a:pt x="441" y="544"/>
                    <a:pt x="445" y="462"/>
                  </a:cubicBezTo>
                  <a:cubicBezTo>
                    <a:pt x="452" y="463"/>
                    <a:pt x="461" y="464"/>
                    <a:pt x="468" y="464"/>
                  </a:cubicBezTo>
                  <a:cubicBezTo>
                    <a:pt x="481" y="464"/>
                    <a:pt x="493" y="463"/>
                    <a:pt x="493" y="456"/>
                  </a:cubicBezTo>
                  <a:cubicBezTo>
                    <a:pt x="493" y="449"/>
                    <a:pt x="479" y="444"/>
                    <a:pt x="471" y="444"/>
                  </a:cubicBezTo>
                  <a:cubicBezTo>
                    <a:pt x="463" y="444"/>
                    <a:pt x="455" y="444"/>
                    <a:pt x="455" y="444"/>
                  </a:cubicBezTo>
                  <a:cubicBezTo>
                    <a:pt x="446" y="435"/>
                    <a:pt x="446" y="435"/>
                    <a:pt x="446" y="435"/>
                  </a:cubicBezTo>
                  <a:cubicBezTo>
                    <a:pt x="446" y="430"/>
                    <a:pt x="446" y="428"/>
                    <a:pt x="446" y="428"/>
                  </a:cubicBezTo>
                  <a:cubicBezTo>
                    <a:pt x="446" y="428"/>
                    <a:pt x="526" y="429"/>
                    <a:pt x="547" y="429"/>
                  </a:cubicBezTo>
                  <a:cubicBezTo>
                    <a:pt x="560" y="430"/>
                    <a:pt x="562" y="413"/>
                    <a:pt x="562" y="399"/>
                  </a:cubicBezTo>
                  <a:cubicBezTo>
                    <a:pt x="563" y="400"/>
                    <a:pt x="565" y="400"/>
                    <a:pt x="567" y="400"/>
                  </a:cubicBezTo>
                  <a:cubicBezTo>
                    <a:pt x="565" y="419"/>
                    <a:pt x="563" y="448"/>
                    <a:pt x="570" y="452"/>
                  </a:cubicBezTo>
                  <a:cubicBezTo>
                    <a:pt x="580" y="459"/>
                    <a:pt x="584" y="453"/>
                    <a:pt x="593" y="440"/>
                  </a:cubicBezTo>
                  <a:cubicBezTo>
                    <a:pt x="599" y="431"/>
                    <a:pt x="589" y="404"/>
                    <a:pt x="583" y="391"/>
                  </a:cubicBezTo>
                  <a:cubicBezTo>
                    <a:pt x="584" y="390"/>
                    <a:pt x="585" y="389"/>
                    <a:pt x="585" y="388"/>
                  </a:cubicBezTo>
                  <a:cubicBezTo>
                    <a:pt x="586" y="388"/>
                    <a:pt x="587" y="389"/>
                    <a:pt x="589" y="389"/>
                  </a:cubicBezTo>
                  <a:cubicBezTo>
                    <a:pt x="591" y="389"/>
                    <a:pt x="593" y="388"/>
                    <a:pt x="593" y="386"/>
                  </a:cubicBezTo>
                  <a:cubicBezTo>
                    <a:pt x="594" y="386"/>
                    <a:pt x="594" y="386"/>
                    <a:pt x="595" y="386"/>
                  </a:cubicBezTo>
                  <a:cubicBezTo>
                    <a:pt x="597" y="386"/>
                    <a:pt x="598" y="385"/>
                    <a:pt x="598" y="383"/>
                  </a:cubicBezTo>
                  <a:lnTo>
                    <a:pt x="598" y="378"/>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35" name="Freeform 26">
              <a:extLst>
                <a:ext uri="{FF2B5EF4-FFF2-40B4-BE49-F238E27FC236}">
                  <a16:creationId xmlns:a16="http://schemas.microsoft.com/office/drawing/2014/main" id="{155E0CB6-77D0-47B0-95F6-4A3519510855}"/>
                </a:ext>
              </a:extLst>
            </p:cNvPr>
            <p:cNvSpPr>
              <a:spLocks/>
            </p:cNvSpPr>
            <p:nvPr/>
          </p:nvSpPr>
          <p:spPr bwMode="auto">
            <a:xfrm>
              <a:off x="0" y="4695258"/>
              <a:ext cx="3973625" cy="841314"/>
            </a:xfrm>
            <a:custGeom>
              <a:avLst/>
              <a:gdLst>
                <a:gd name="T0" fmla="*/ 3514 w 3514"/>
                <a:gd name="T1" fmla="*/ 302 h 744"/>
                <a:gd name="T2" fmla="*/ 3511 w 3514"/>
                <a:gd name="T3" fmla="*/ 297 h 744"/>
                <a:gd name="T4" fmla="*/ 3312 w 3514"/>
                <a:gd name="T5" fmla="*/ 367 h 744"/>
                <a:gd name="T6" fmla="*/ 3063 w 3514"/>
                <a:gd name="T7" fmla="*/ 0 h 744"/>
                <a:gd name="T8" fmla="*/ 0 w 3514"/>
                <a:gd name="T9" fmla="*/ 0 h 744"/>
                <a:gd name="T10" fmla="*/ 0 w 3514"/>
                <a:gd name="T11" fmla="*/ 744 h 744"/>
                <a:gd name="T12" fmla="*/ 3063 w 3514"/>
                <a:gd name="T13" fmla="*/ 744 h 744"/>
                <a:gd name="T14" fmla="*/ 3312 w 3514"/>
                <a:gd name="T15" fmla="*/ 377 h 744"/>
                <a:gd name="T16" fmla="*/ 3511 w 3514"/>
                <a:gd name="T17" fmla="*/ 448 h 744"/>
                <a:gd name="T18" fmla="*/ 3514 w 3514"/>
                <a:gd name="T19" fmla="*/ 443 h 744"/>
                <a:gd name="T20" fmla="*/ 3317 w 3514"/>
                <a:gd name="T21" fmla="*/ 372 h 744"/>
                <a:gd name="T22" fmla="*/ 3514 w 3514"/>
                <a:gd name="T23" fmla="*/ 302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14" h="744">
                  <a:moveTo>
                    <a:pt x="3514" y="302"/>
                  </a:moveTo>
                  <a:lnTo>
                    <a:pt x="3511" y="297"/>
                  </a:lnTo>
                  <a:lnTo>
                    <a:pt x="3312" y="367"/>
                  </a:lnTo>
                  <a:lnTo>
                    <a:pt x="3063" y="0"/>
                  </a:lnTo>
                  <a:lnTo>
                    <a:pt x="0" y="0"/>
                  </a:lnTo>
                  <a:lnTo>
                    <a:pt x="0" y="744"/>
                  </a:lnTo>
                  <a:lnTo>
                    <a:pt x="3063" y="744"/>
                  </a:lnTo>
                  <a:lnTo>
                    <a:pt x="3312" y="377"/>
                  </a:lnTo>
                  <a:lnTo>
                    <a:pt x="3511" y="448"/>
                  </a:lnTo>
                  <a:lnTo>
                    <a:pt x="3514" y="443"/>
                  </a:lnTo>
                  <a:lnTo>
                    <a:pt x="3317" y="372"/>
                  </a:lnTo>
                  <a:lnTo>
                    <a:pt x="3514" y="302"/>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36" name="Oval 35">
              <a:extLst>
                <a:ext uri="{FF2B5EF4-FFF2-40B4-BE49-F238E27FC236}">
                  <a16:creationId xmlns:a16="http://schemas.microsoft.com/office/drawing/2014/main" id="{AA790D35-17E4-4B90-A22B-CBB1ECC87F22}"/>
                </a:ext>
              </a:extLst>
            </p:cNvPr>
            <p:cNvSpPr>
              <a:spLocks noChangeArrowheads="1"/>
            </p:cNvSpPr>
            <p:nvPr/>
          </p:nvSpPr>
          <p:spPr bwMode="auto">
            <a:xfrm>
              <a:off x="4434998" y="5013019"/>
              <a:ext cx="206936" cy="206936"/>
            </a:xfrm>
            <a:prstGeom prst="ellipse">
              <a:avLst/>
            </a:prstGeom>
            <a:solidFill>
              <a:schemeClr val="accent4">
                <a:lumMod val="75000"/>
              </a:schemeClr>
            </a:solidFill>
            <a:ln>
              <a:noFill/>
            </a:ln>
            <a:extLst/>
          </p:spPr>
          <p:txBody>
            <a:bodyPr vert="horz" wrap="square" lIns="91440" tIns="45720" rIns="91440" bIns="45720" numCol="1" anchor="t" anchorCtr="0" compatLnSpc="1">
              <a:prstTxWarp prst="textNoShape">
                <a:avLst/>
              </a:prstTxWarp>
            </a:bodyPr>
            <a:lstStyle/>
            <a:p>
              <a:endParaRPr lang="id-ID"/>
            </a:p>
          </p:txBody>
        </p:sp>
        <p:sp>
          <p:nvSpPr>
            <p:cNvPr id="16" name="Rectangle 15">
              <a:extLst>
                <a:ext uri="{FF2B5EF4-FFF2-40B4-BE49-F238E27FC236}">
                  <a16:creationId xmlns:a16="http://schemas.microsoft.com/office/drawing/2014/main" id="{F350187E-1D23-4CC5-931D-F5516D52965F}"/>
                </a:ext>
              </a:extLst>
            </p:cNvPr>
            <p:cNvSpPr/>
            <p:nvPr/>
          </p:nvSpPr>
          <p:spPr>
            <a:xfrm>
              <a:off x="-26756" y="4686663"/>
              <a:ext cx="3602514" cy="830997"/>
            </a:xfrm>
            <a:prstGeom prst="rect">
              <a:avLst/>
            </a:prstGeom>
          </p:spPr>
          <p:txBody>
            <a:bodyPr wrap="square">
              <a:spAutoFit/>
            </a:bodyPr>
            <a:lstStyle/>
            <a:p>
              <a:pPr>
                <a:lnSpc>
                  <a:spcPct val="100000"/>
                </a:lnSpc>
                <a:buClrTx/>
                <a:buSzTx/>
                <a:buFontTx/>
                <a:buNone/>
              </a:pPr>
              <a:r>
                <a:rPr lang="en-US" altLang="en-US" sz="2400" b="1" kern="0" dirty="0">
                  <a:solidFill>
                    <a:srgbClr val="003300"/>
                  </a:solidFill>
                  <a:latin typeface="Tahoma" panose="020B0604030504040204" pitchFamily="34" charset="0"/>
                  <a:ea typeface="Tahoma" panose="020B0604030504040204" pitchFamily="34" charset="0"/>
                  <a:cs typeface="Tahoma" panose="020B0604030504040204" pitchFamily="34" charset="0"/>
                </a:rPr>
                <a:t>Digitizing G2P“ Social Cash” Transfers</a:t>
              </a:r>
            </a:p>
          </p:txBody>
        </p:sp>
        <p:sp>
          <p:nvSpPr>
            <p:cNvPr id="39" name="Freeform 58">
              <a:extLst>
                <a:ext uri="{FF2B5EF4-FFF2-40B4-BE49-F238E27FC236}">
                  <a16:creationId xmlns:a16="http://schemas.microsoft.com/office/drawing/2014/main" id="{5ED38FEA-EC37-4BA7-B633-6B9C9A3A89E8}"/>
                </a:ext>
              </a:extLst>
            </p:cNvPr>
            <p:cNvSpPr>
              <a:spLocks noEditPoints="1"/>
            </p:cNvSpPr>
            <p:nvPr/>
          </p:nvSpPr>
          <p:spPr bwMode="auto">
            <a:xfrm>
              <a:off x="5087623" y="4915881"/>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grpSp>
    </p:spTree>
    <p:extLst>
      <p:ext uri="{BB962C8B-B14F-4D97-AF65-F5344CB8AC3E}">
        <p14:creationId xmlns:p14="http://schemas.microsoft.com/office/powerpoint/2010/main" val="199012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FE5E6142-5BA5-45CC-8E16-9B971A865A12}"/>
              </a:ext>
            </a:extLst>
          </p:cNvPr>
          <p:cNvSpPr>
            <a:spLocks noGrp="1"/>
          </p:cNvSpPr>
          <p:nvPr>
            <p:ph type="title"/>
          </p:nvPr>
        </p:nvSpPr>
        <p:spPr>
          <a:xfrm>
            <a:off x="596552" y="259266"/>
            <a:ext cx="11199930" cy="505736"/>
          </a:xfrm>
        </p:spPr>
        <p:txBody>
          <a:bodyPr>
            <a:noAutofit/>
          </a:bodyPr>
          <a:lstStyle/>
          <a:p>
            <a:r>
              <a:rPr lang="en-US" altLang="en-US" sz="3400" b="1" dirty="0">
                <a:solidFill>
                  <a:srgbClr val="003300"/>
                </a:solidFill>
                <a:latin typeface="Tahoma" pitchFamily="34" charset="0"/>
                <a:cs typeface="Tahoma" pitchFamily="34" charset="0"/>
              </a:rPr>
              <a:t>SCOPE for further RESEARCH…</a:t>
            </a:r>
            <a:endParaRPr lang="en-SG" altLang="en-US" sz="3400" b="1" dirty="0">
              <a:solidFill>
                <a:srgbClr val="003300"/>
              </a:solidFill>
              <a:latin typeface="Tahoma" pitchFamily="34" charset="0"/>
              <a:cs typeface="Tahoma" pitchFamily="34" charset="0"/>
            </a:endParaRPr>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 39">
            <a:extLst>
              <a:ext uri="{FF2B5EF4-FFF2-40B4-BE49-F238E27FC236}">
                <a16:creationId xmlns:a16="http://schemas.microsoft.com/office/drawing/2014/main" id="{112378E9-47D9-43AA-8789-0A4B4697B9CA}"/>
              </a:ext>
            </a:extLst>
          </p:cNvPr>
          <p:cNvGrpSpPr/>
          <p:nvPr/>
        </p:nvGrpSpPr>
        <p:grpSpPr>
          <a:xfrm>
            <a:off x="0" y="1727809"/>
            <a:ext cx="5131704" cy="4456175"/>
            <a:chOff x="-307974" y="1955800"/>
            <a:chExt cx="4673600" cy="3948113"/>
          </a:xfrm>
          <a:effectLst/>
        </p:grpSpPr>
        <p:sp>
          <p:nvSpPr>
            <p:cNvPr id="41" name="Freeform 5">
              <a:extLst>
                <a:ext uri="{FF2B5EF4-FFF2-40B4-BE49-F238E27FC236}">
                  <a16:creationId xmlns:a16="http://schemas.microsoft.com/office/drawing/2014/main" id="{8A2BD919-A3DC-40D3-855C-6A21782E42C1}"/>
                </a:ext>
              </a:extLst>
            </p:cNvPr>
            <p:cNvSpPr>
              <a:spLocks/>
            </p:cNvSpPr>
            <p:nvPr/>
          </p:nvSpPr>
          <p:spPr bwMode="auto">
            <a:xfrm>
              <a:off x="3609975" y="3351213"/>
              <a:ext cx="560388" cy="390525"/>
            </a:xfrm>
            <a:custGeom>
              <a:avLst/>
              <a:gdLst>
                <a:gd name="T0" fmla="*/ 348 w 353"/>
                <a:gd name="T1" fmla="*/ 209 h 246"/>
                <a:gd name="T2" fmla="*/ 0 w 353"/>
                <a:gd name="T3" fmla="*/ 246 h 246"/>
                <a:gd name="T4" fmla="*/ 140 w 353"/>
                <a:gd name="T5" fmla="*/ 33 h 246"/>
                <a:gd name="T6" fmla="*/ 353 w 353"/>
                <a:gd name="T7" fmla="*/ 0 h 246"/>
                <a:gd name="T8" fmla="*/ 348 w 353"/>
                <a:gd name="T9" fmla="*/ 209 h 246"/>
              </a:gdLst>
              <a:ahLst/>
              <a:cxnLst>
                <a:cxn ang="0">
                  <a:pos x="T0" y="T1"/>
                </a:cxn>
                <a:cxn ang="0">
                  <a:pos x="T2" y="T3"/>
                </a:cxn>
                <a:cxn ang="0">
                  <a:pos x="T4" y="T5"/>
                </a:cxn>
                <a:cxn ang="0">
                  <a:pos x="T6" y="T7"/>
                </a:cxn>
                <a:cxn ang="0">
                  <a:pos x="T8" y="T9"/>
                </a:cxn>
              </a:cxnLst>
              <a:rect l="0" t="0" r="r" b="b"/>
              <a:pathLst>
                <a:path w="353" h="246">
                  <a:moveTo>
                    <a:pt x="348" y="209"/>
                  </a:moveTo>
                  <a:lnTo>
                    <a:pt x="0" y="246"/>
                  </a:lnTo>
                  <a:lnTo>
                    <a:pt x="140" y="33"/>
                  </a:lnTo>
                  <a:lnTo>
                    <a:pt x="353" y="0"/>
                  </a:lnTo>
                  <a:lnTo>
                    <a:pt x="348" y="209"/>
                  </a:lnTo>
                  <a:close/>
                </a:path>
              </a:pathLst>
            </a:custGeom>
            <a:solidFill>
              <a:srgbClr val="DDA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6">
              <a:extLst>
                <a:ext uri="{FF2B5EF4-FFF2-40B4-BE49-F238E27FC236}">
                  <a16:creationId xmlns:a16="http://schemas.microsoft.com/office/drawing/2014/main" id="{7801AE9E-95B3-4A9B-A81E-FE8419493FE6}"/>
                </a:ext>
              </a:extLst>
            </p:cNvPr>
            <p:cNvSpPr>
              <a:spLocks/>
            </p:cNvSpPr>
            <p:nvPr/>
          </p:nvSpPr>
          <p:spPr bwMode="auto">
            <a:xfrm>
              <a:off x="206375" y="3795713"/>
              <a:ext cx="996950" cy="1352550"/>
            </a:xfrm>
            <a:custGeom>
              <a:avLst/>
              <a:gdLst>
                <a:gd name="T0" fmla="*/ 231 w 265"/>
                <a:gd name="T1" fmla="*/ 0 h 360"/>
                <a:gd name="T2" fmla="*/ 99 w 265"/>
                <a:gd name="T3" fmla="*/ 33 h 360"/>
                <a:gd name="T4" fmla="*/ 0 w 265"/>
                <a:gd name="T5" fmla="*/ 349 h 360"/>
                <a:gd name="T6" fmla="*/ 209 w 265"/>
                <a:gd name="T7" fmla="*/ 353 h 360"/>
                <a:gd name="T8" fmla="*/ 231 w 265"/>
                <a:gd name="T9" fmla="*/ 0 h 360"/>
              </a:gdLst>
              <a:ahLst/>
              <a:cxnLst>
                <a:cxn ang="0">
                  <a:pos x="T0" y="T1"/>
                </a:cxn>
                <a:cxn ang="0">
                  <a:pos x="T2" y="T3"/>
                </a:cxn>
                <a:cxn ang="0">
                  <a:pos x="T4" y="T5"/>
                </a:cxn>
                <a:cxn ang="0">
                  <a:pos x="T6" y="T7"/>
                </a:cxn>
                <a:cxn ang="0">
                  <a:pos x="T8" y="T9"/>
                </a:cxn>
              </a:cxnLst>
              <a:rect l="0" t="0" r="r" b="b"/>
              <a:pathLst>
                <a:path w="265" h="360">
                  <a:moveTo>
                    <a:pt x="231" y="0"/>
                  </a:moveTo>
                  <a:cubicBezTo>
                    <a:pt x="231" y="0"/>
                    <a:pt x="130" y="36"/>
                    <a:pt x="99" y="33"/>
                  </a:cubicBezTo>
                  <a:cubicBezTo>
                    <a:pt x="68" y="31"/>
                    <a:pt x="0" y="349"/>
                    <a:pt x="0" y="349"/>
                  </a:cubicBezTo>
                  <a:cubicBezTo>
                    <a:pt x="0" y="349"/>
                    <a:pt x="185" y="347"/>
                    <a:pt x="209" y="353"/>
                  </a:cubicBezTo>
                  <a:cubicBezTo>
                    <a:pt x="233" y="360"/>
                    <a:pt x="265" y="21"/>
                    <a:pt x="231" y="0"/>
                  </a:cubicBezTo>
                  <a:close/>
                </a:path>
              </a:pathLst>
            </a:custGeom>
            <a:solidFill>
              <a:srgbClr val="FCC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549F564D-C43F-42D1-AC4D-F7E21B6BC2A9}"/>
                </a:ext>
              </a:extLst>
            </p:cNvPr>
            <p:cNvSpPr>
              <a:spLocks/>
            </p:cNvSpPr>
            <p:nvPr/>
          </p:nvSpPr>
          <p:spPr bwMode="auto">
            <a:xfrm>
              <a:off x="812800" y="3246438"/>
              <a:ext cx="2413000" cy="2263775"/>
            </a:xfrm>
            <a:custGeom>
              <a:avLst/>
              <a:gdLst>
                <a:gd name="T0" fmla="*/ 42 w 642"/>
                <a:gd name="T1" fmla="*/ 494 h 602"/>
                <a:gd name="T2" fmla="*/ 18 w 642"/>
                <a:gd name="T3" fmla="*/ 247 h 602"/>
                <a:gd name="T4" fmla="*/ 251 w 642"/>
                <a:gd name="T5" fmla="*/ 20 h 602"/>
                <a:gd name="T6" fmla="*/ 589 w 642"/>
                <a:gd name="T7" fmla="*/ 4 h 602"/>
                <a:gd name="T8" fmla="*/ 570 w 642"/>
                <a:gd name="T9" fmla="*/ 463 h 602"/>
                <a:gd name="T10" fmla="*/ 42 w 642"/>
                <a:gd name="T11" fmla="*/ 494 h 602"/>
              </a:gdLst>
              <a:ahLst/>
              <a:cxnLst>
                <a:cxn ang="0">
                  <a:pos x="T0" y="T1"/>
                </a:cxn>
                <a:cxn ang="0">
                  <a:pos x="T2" y="T3"/>
                </a:cxn>
                <a:cxn ang="0">
                  <a:pos x="T4" y="T5"/>
                </a:cxn>
                <a:cxn ang="0">
                  <a:pos x="T6" y="T7"/>
                </a:cxn>
                <a:cxn ang="0">
                  <a:pos x="T8" y="T9"/>
                </a:cxn>
                <a:cxn ang="0">
                  <a:pos x="T10" y="T11"/>
                </a:cxn>
              </a:cxnLst>
              <a:rect l="0" t="0" r="r" b="b"/>
              <a:pathLst>
                <a:path w="642" h="602">
                  <a:moveTo>
                    <a:pt x="42" y="494"/>
                  </a:moveTo>
                  <a:cubicBezTo>
                    <a:pt x="0" y="477"/>
                    <a:pt x="18" y="247"/>
                    <a:pt x="18" y="247"/>
                  </a:cubicBezTo>
                  <a:cubicBezTo>
                    <a:pt x="26" y="199"/>
                    <a:pt x="112" y="51"/>
                    <a:pt x="251" y="20"/>
                  </a:cubicBezTo>
                  <a:cubicBezTo>
                    <a:pt x="262" y="18"/>
                    <a:pt x="536" y="7"/>
                    <a:pt x="589" y="4"/>
                  </a:cubicBezTo>
                  <a:cubicBezTo>
                    <a:pt x="642" y="0"/>
                    <a:pt x="570" y="463"/>
                    <a:pt x="570" y="463"/>
                  </a:cubicBezTo>
                  <a:cubicBezTo>
                    <a:pt x="570" y="463"/>
                    <a:pt x="306" y="602"/>
                    <a:pt x="42" y="494"/>
                  </a:cubicBezTo>
                  <a:close/>
                </a:path>
              </a:pathLst>
            </a:custGeom>
            <a:solidFill>
              <a:srgbClr val="FCC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8">
              <a:extLst>
                <a:ext uri="{FF2B5EF4-FFF2-40B4-BE49-F238E27FC236}">
                  <a16:creationId xmlns:a16="http://schemas.microsoft.com/office/drawing/2014/main" id="{6A79223D-2C02-44A3-88D8-EF0371C8A9A0}"/>
                </a:ext>
              </a:extLst>
            </p:cNvPr>
            <p:cNvSpPr>
              <a:spLocks/>
            </p:cNvSpPr>
            <p:nvPr/>
          </p:nvSpPr>
          <p:spPr bwMode="auto">
            <a:xfrm>
              <a:off x="981075" y="4581525"/>
              <a:ext cx="447675" cy="307975"/>
            </a:xfrm>
            <a:custGeom>
              <a:avLst/>
              <a:gdLst>
                <a:gd name="T0" fmla="*/ 119 w 119"/>
                <a:gd name="T1" fmla="*/ 8 h 82"/>
                <a:gd name="T2" fmla="*/ 22 w 119"/>
                <a:gd name="T3" fmla="*/ 22 h 82"/>
                <a:gd name="T4" fmla="*/ 119 w 119"/>
                <a:gd name="T5" fmla="*/ 8 h 82"/>
              </a:gdLst>
              <a:ahLst/>
              <a:cxnLst>
                <a:cxn ang="0">
                  <a:pos x="T0" y="T1"/>
                </a:cxn>
                <a:cxn ang="0">
                  <a:pos x="T2" y="T3"/>
                </a:cxn>
                <a:cxn ang="0">
                  <a:pos x="T4" y="T5"/>
                </a:cxn>
              </a:cxnLst>
              <a:rect l="0" t="0" r="r" b="b"/>
              <a:pathLst>
                <a:path w="119" h="82">
                  <a:moveTo>
                    <a:pt x="119" y="8"/>
                  </a:moveTo>
                  <a:cubicBezTo>
                    <a:pt x="119" y="8"/>
                    <a:pt x="44" y="43"/>
                    <a:pt x="22" y="22"/>
                  </a:cubicBezTo>
                  <a:cubicBezTo>
                    <a:pt x="0" y="0"/>
                    <a:pt x="56" y="82"/>
                    <a:pt x="119" y="8"/>
                  </a:cubicBezTo>
                  <a:close/>
                </a:path>
              </a:pathLst>
            </a:custGeom>
            <a:solidFill>
              <a:srgbClr val="DDA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9">
              <a:extLst>
                <a:ext uri="{FF2B5EF4-FFF2-40B4-BE49-F238E27FC236}">
                  <a16:creationId xmlns:a16="http://schemas.microsoft.com/office/drawing/2014/main" id="{7639DC7E-9131-4B9B-9410-C222753E6E5F}"/>
                </a:ext>
              </a:extLst>
            </p:cNvPr>
            <p:cNvSpPr>
              <a:spLocks/>
            </p:cNvSpPr>
            <p:nvPr/>
          </p:nvSpPr>
          <p:spPr bwMode="auto">
            <a:xfrm>
              <a:off x="1074738" y="1955800"/>
              <a:ext cx="1895475" cy="2000250"/>
            </a:xfrm>
            <a:custGeom>
              <a:avLst/>
              <a:gdLst>
                <a:gd name="T0" fmla="*/ 435 w 504"/>
                <a:gd name="T1" fmla="*/ 2 h 532"/>
                <a:gd name="T2" fmla="*/ 431 w 504"/>
                <a:gd name="T3" fmla="*/ 0 h 532"/>
                <a:gd name="T4" fmla="*/ 388 w 504"/>
                <a:gd name="T5" fmla="*/ 69 h 532"/>
                <a:gd name="T6" fmla="*/ 297 w 504"/>
                <a:gd name="T7" fmla="*/ 120 h 532"/>
                <a:gd name="T8" fmla="*/ 132 w 504"/>
                <a:gd name="T9" fmla="*/ 251 h 532"/>
                <a:gd name="T10" fmla="*/ 0 w 504"/>
                <a:gd name="T11" fmla="*/ 489 h 532"/>
                <a:gd name="T12" fmla="*/ 68 w 504"/>
                <a:gd name="T13" fmla="*/ 532 h 532"/>
                <a:gd name="T14" fmla="*/ 234 w 504"/>
                <a:gd name="T15" fmla="*/ 417 h 532"/>
                <a:gd name="T16" fmla="*/ 275 w 504"/>
                <a:gd name="T17" fmla="*/ 281 h 532"/>
                <a:gd name="T18" fmla="*/ 360 w 504"/>
                <a:gd name="T19" fmla="*/ 192 h 532"/>
                <a:gd name="T20" fmla="*/ 465 w 504"/>
                <a:gd name="T21" fmla="*/ 106 h 532"/>
                <a:gd name="T22" fmla="*/ 435 w 504"/>
                <a:gd name="T23" fmla="*/ 2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4" h="532">
                  <a:moveTo>
                    <a:pt x="435" y="2"/>
                  </a:moveTo>
                  <a:cubicBezTo>
                    <a:pt x="433" y="1"/>
                    <a:pt x="431" y="0"/>
                    <a:pt x="431" y="0"/>
                  </a:cubicBezTo>
                  <a:cubicBezTo>
                    <a:pt x="388" y="69"/>
                    <a:pt x="388" y="69"/>
                    <a:pt x="388" y="69"/>
                  </a:cubicBezTo>
                  <a:cubicBezTo>
                    <a:pt x="297" y="120"/>
                    <a:pt x="297" y="120"/>
                    <a:pt x="297" y="120"/>
                  </a:cubicBezTo>
                  <a:cubicBezTo>
                    <a:pt x="297" y="120"/>
                    <a:pt x="151" y="224"/>
                    <a:pt x="132" y="251"/>
                  </a:cubicBezTo>
                  <a:cubicBezTo>
                    <a:pt x="113" y="277"/>
                    <a:pt x="0" y="489"/>
                    <a:pt x="0" y="489"/>
                  </a:cubicBezTo>
                  <a:cubicBezTo>
                    <a:pt x="68" y="532"/>
                    <a:pt x="68" y="532"/>
                    <a:pt x="68" y="532"/>
                  </a:cubicBezTo>
                  <a:cubicBezTo>
                    <a:pt x="68" y="532"/>
                    <a:pt x="228" y="445"/>
                    <a:pt x="234" y="417"/>
                  </a:cubicBezTo>
                  <a:cubicBezTo>
                    <a:pt x="240" y="390"/>
                    <a:pt x="260" y="293"/>
                    <a:pt x="275" y="281"/>
                  </a:cubicBezTo>
                  <a:cubicBezTo>
                    <a:pt x="289" y="269"/>
                    <a:pt x="340" y="195"/>
                    <a:pt x="360" y="192"/>
                  </a:cubicBezTo>
                  <a:cubicBezTo>
                    <a:pt x="381" y="189"/>
                    <a:pt x="420" y="177"/>
                    <a:pt x="465" y="106"/>
                  </a:cubicBezTo>
                  <a:cubicBezTo>
                    <a:pt x="504" y="43"/>
                    <a:pt x="450" y="10"/>
                    <a:pt x="435" y="2"/>
                  </a:cubicBezTo>
                  <a:close/>
                </a:path>
              </a:pathLst>
            </a:custGeom>
            <a:solidFill>
              <a:srgbClr val="FCC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0">
              <a:extLst>
                <a:ext uri="{FF2B5EF4-FFF2-40B4-BE49-F238E27FC236}">
                  <a16:creationId xmlns:a16="http://schemas.microsoft.com/office/drawing/2014/main" id="{3CEFC6E4-736E-4AA3-B43A-6946CD02FE33}"/>
                </a:ext>
              </a:extLst>
            </p:cNvPr>
            <p:cNvSpPr>
              <a:spLocks/>
            </p:cNvSpPr>
            <p:nvPr/>
          </p:nvSpPr>
          <p:spPr bwMode="auto">
            <a:xfrm>
              <a:off x="766763" y="2873375"/>
              <a:ext cx="1255713" cy="1774825"/>
            </a:xfrm>
            <a:custGeom>
              <a:avLst/>
              <a:gdLst>
                <a:gd name="T0" fmla="*/ 330 w 334"/>
                <a:gd name="T1" fmla="*/ 145 h 472"/>
                <a:gd name="T2" fmla="*/ 150 w 334"/>
                <a:gd name="T3" fmla="*/ 444 h 472"/>
                <a:gd name="T4" fmla="*/ 330 w 334"/>
                <a:gd name="T5" fmla="*/ 145 h 472"/>
              </a:gdLst>
              <a:ahLst/>
              <a:cxnLst>
                <a:cxn ang="0">
                  <a:pos x="T0" y="T1"/>
                </a:cxn>
                <a:cxn ang="0">
                  <a:pos x="T2" y="T3"/>
                </a:cxn>
                <a:cxn ang="0">
                  <a:pos x="T4" y="T5"/>
                </a:cxn>
              </a:cxnLst>
              <a:rect l="0" t="0" r="r" b="b"/>
              <a:pathLst>
                <a:path w="334" h="472">
                  <a:moveTo>
                    <a:pt x="330" y="145"/>
                  </a:moveTo>
                  <a:cubicBezTo>
                    <a:pt x="334" y="150"/>
                    <a:pt x="299" y="416"/>
                    <a:pt x="150" y="444"/>
                  </a:cubicBezTo>
                  <a:cubicBezTo>
                    <a:pt x="0" y="472"/>
                    <a:pt x="230" y="0"/>
                    <a:pt x="330" y="145"/>
                  </a:cubicBezTo>
                  <a:close/>
                </a:path>
              </a:pathLst>
            </a:custGeom>
            <a:solidFill>
              <a:srgbClr val="FCC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1">
              <a:extLst>
                <a:ext uri="{FF2B5EF4-FFF2-40B4-BE49-F238E27FC236}">
                  <a16:creationId xmlns:a16="http://schemas.microsoft.com/office/drawing/2014/main" id="{482FCA76-FFE6-4AF0-9D19-05229449F58E}"/>
                </a:ext>
              </a:extLst>
            </p:cNvPr>
            <p:cNvSpPr>
              <a:spLocks/>
            </p:cNvSpPr>
            <p:nvPr/>
          </p:nvSpPr>
          <p:spPr bwMode="auto">
            <a:xfrm>
              <a:off x="2535238" y="2005013"/>
              <a:ext cx="184150" cy="255588"/>
            </a:xfrm>
            <a:custGeom>
              <a:avLst/>
              <a:gdLst>
                <a:gd name="T0" fmla="*/ 38 w 49"/>
                <a:gd name="T1" fmla="*/ 0 h 68"/>
                <a:gd name="T2" fmla="*/ 47 w 49"/>
                <a:gd name="T3" fmla="*/ 12 h 68"/>
                <a:gd name="T4" fmla="*/ 12 w 49"/>
                <a:gd name="T5" fmla="*/ 68 h 68"/>
                <a:gd name="T6" fmla="*/ 0 w 49"/>
                <a:gd name="T7" fmla="*/ 60 h 68"/>
                <a:gd name="T8" fmla="*/ 38 w 49"/>
                <a:gd name="T9" fmla="*/ 0 h 68"/>
              </a:gdLst>
              <a:ahLst/>
              <a:cxnLst>
                <a:cxn ang="0">
                  <a:pos x="T0" y="T1"/>
                </a:cxn>
                <a:cxn ang="0">
                  <a:pos x="T2" y="T3"/>
                </a:cxn>
                <a:cxn ang="0">
                  <a:pos x="T4" y="T5"/>
                </a:cxn>
                <a:cxn ang="0">
                  <a:pos x="T6" y="T7"/>
                </a:cxn>
                <a:cxn ang="0">
                  <a:pos x="T8" y="T9"/>
                </a:cxn>
              </a:cxnLst>
              <a:rect l="0" t="0" r="r" b="b"/>
              <a:pathLst>
                <a:path w="49" h="68">
                  <a:moveTo>
                    <a:pt x="38" y="0"/>
                  </a:moveTo>
                  <a:cubicBezTo>
                    <a:pt x="38" y="0"/>
                    <a:pt x="49" y="1"/>
                    <a:pt x="47" y="12"/>
                  </a:cubicBezTo>
                  <a:cubicBezTo>
                    <a:pt x="45" y="23"/>
                    <a:pt x="12" y="68"/>
                    <a:pt x="12" y="68"/>
                  </a:cubicBezTo>
                  <a:cubicBezTo>
                    <a:pt x="0" y="60"/>
                    <a:pt x="0" y="60"/>
                    <a:pt x="0" y="60"/>
                  </a:cubicBezTo>
                  <a:lnTo>
                    <a:pt x="38" y="0"/>
                  </a:lnTo>
                  <a:close/>
                </a:path>
              </a:pathLst>
            </a:custGeom>
            <a:solidFill>
              <a:srgbClr val="FBE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2">
              <a:extLst>
                <a:ext uri="{FF2B5EF4-FFF2-40B4-BE49-F238E27FC236}">
                  <a16:creationId xmlns:a16="http://schemas.microsoft.com/office/drawing/2014/main" id="{FFA900BF-289A-43A7-9C87-AB4A710148D8}"/>
                </a:ext>
              </a:extLst>
            </p:cNvPr>
            <p:cNvSpPr>
              <a:spLocks/>
            </p:cNvSpPr>
            <p:nvPr/>
          </p:nvSpPr>
          <p:spPr bwMode="auto">
            <a:xfrm>
              <a:off x="2312988" y="2527300"/>
              <a:ext cx="115888" cy="150813"/>
            </a:xfrm>
            <a:custGeom>
              <a:avLst/>
              <a:gdLst>
                <a:gd name="T0" fmla="*/ 9 w 31"/>
                <a:gd name="T1" fmla="*/ 0 h 40"/>
                <a:gd name="T2" fmla="*/ 31 w 31"/>
                <a:gd name="T3" fmla="*/ 40 h 40"/>
                <a:gd name="T4" fmla="*/ 9 w 31"/>
                <a:gd name="T5" fmla="*/ 0 h 40"/>
              </a:gdLst>
              <a:ahLst/>
              <a:cxnLst>
                <a:cxn ang="0">
                  <a:pos x="T0" y="T1"/>
                </a:cxn>
                <a:cxn ang="0">
                  <a:pos x="T2" y="T3"/>
                </a:cxn>
                <a:cxn ang="0">
                  <a:pos x="T4" y="T5"/>
                </a:cxn>
              </a:cxnLst>
              <a:rect l="0" t="0" r="r" b="b"/>
              <a:pathLst>
                <a:path w="31" h="40">
                  <a:moveTo>
                    <a:pt x="9" y="0"/>
                  </a:moveTo>
                  <a:cubicBezTo>
                    <a:pt x="31" y="40"/>
                    <a:pt x="31" y="40"/>
                    <a:pt x="31" y="40"/>
                  </a:cubicBezTo>
                  <a:cubicBezTo>
                    <a:pt x="31" y="40"/>
                    <a:pt x="0" y="16"/>
                    <a:pt x="9" y="0"/>
                  </a:cubicBezTo>
                  <a:close/>
                </a:path>
              </a:pathLst>
            </a:custGeom>
            <a:solidFill>
              <a:srgbClr val="DDA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3">
              <a:extLst>
                <a:ext uri="{FF2B5EF4-FFF2-40B4-BE49-F238E27FC236}">
                  <a16:creationId xmlns:a16="http://schemas.microsoft.com/office/drawing/2014/main" id="{AE02AB92-FE49-4D74-957E-C3B668CD1607}"/>
                </a:ext>
              </a:extLst>
            </p:cNvPr>
            <p:cNvSpPr>
              <a:spLocks/>
            </p:cNvSpPr>
            <p:nvPr/>
          </p:nvSpPr>
          <p:spPr bwMode="auto">
            <a:xfrm>
              <a:off x="1914525" y="2892425"/>
              <a:ext cx="157163" cy="131763"/>
            </a:xfrm>
            <a:custGeom>
              <a:avLst/>
              <a:gdLst>
                <a:gd name="T0" fmla="*/ 0 w 42"/>
                <a:gd name="T1" fmla="*/ 0 h 35"/>
                <a:gd name="T2" fmla="*/ 42 w 42"/>
                <a:gd name="T3" fmla="*/ 35 h 35"/>
                <a:gd name="T4" fmla="*/ 0 w 42"/>
                <a:gd name="T5" fmla="*/ 0 h 35"/>
              </a:gdLst>
              <a:ahLst/>
              <a:cxnLst>
                <a:cxn ang="0">
                  <a:pos x="T0" y="T1"/>
                </a:cxn>
                <a:cxn ang="0">
                  <a:pos x="T2" y="T3"/>
                </a:cxn>
                <a:cxn ang="0">
                  <a:pos x="T4" y="T5"/>
                </a:cxn>
              </a:cxnLst>
              <a:rect l="0" t="0" r="r" b="b"/>
              <a:pathLst>
                <a:path w="42" h="35">
                  <a:moveTo>
                    <a:pt x="0" y="0"/>
                  </a:moveTo>
                  <a:cubicBezTo>
                    <a:pt x="42" y="35"/>
                    <a:pt x="42" y="35"/>
                    <a:pt x="42" y="35"/>
                  </a:cubicBezTo>
                  <a:cubicBezTo>
                    <a:pt x="42" y="35"/>
                    <a:pt x="11" y="17"/>
                    <a:pt x="0" y="0"/>
                  </a:cubicBezTo>
                  <a:close/>
                </a:path>
              </a:pathLst>
            </a:custGeom>
            <a:solidFill>
              <a:srgbClr val="DDA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4">
              <a:extLst>
                <a:ext uri="{FF2B5EF4-FFF2-40B4-BE49-F238E27FC236}">
                  <a16:creationId xmlns:a16="http://schemas.microsoft.com/office/drawing/2014/main" id="{27E9573A-F932-4E6B-87FA-9B8DB24FC1F9}"/>
                </a:ext>
              </a:extLst>
            </p:cNvPr>
            <p:cNvSpPr>
              <a:spLocks/>
            </p:cNvSpPr>
            <p:nvPr/>
          </p:nvSpPr>
          <p:spPr bwMode="auto">
            <a:xfrm>
              <a:off x="955675" y="4403725"/>
              <a:ext cx="601663" cy="173038"/>
            </a:xfrm>
            <a:custGeom>
              <a:avLst/>
              <a:gdLst>
                <a:gd name="T0" fmla="*/ 0 w 160"/>
                <a:gd name="T1" fmla="*/ 2 h 46"/>
                <a:gd name="T2" fmla="*/ 154 w 160"/>
                <a:gd name="T3" fmla="*/ 11 h 46"/>
                <a:gd name="T4" fmla="*/ 0 w 160"/>
                <a:gd name="T5" fmla="*/ 2 h 46"/>
              </a:gdLst>
              <a:ahLst/>
              <a:cxnLst>
                <a:cxn ang="0">
                  <a:pos x="T0" y="T1"/>
                </a:cxn>
                <a:cxn ang="0">
                  <a:pos x="T2" y="T3"/>
                </a:cxn>
                <a:cxn ang="0">
                  <a:pos x="T4" y="T5"/>
                </a:cxn>
              </a:cxnLst>
              <a:rect l="0" t="0" r="r" b="b"/>
              <a:pathLst>
                <a:path w="160" h="46">
                  <a:moveTo>
                    <a:pt x="0" y="2"/>
                  </a:moveTo>
                  <a:cubicBezTo>
                    <a:pt x="0" y="2"/>
                    <a:pt x="148" y="22"/>
                    <a:pt x="154" y="11"/>
                  </a:cubicBezTo>
                  <a:cubicBezTo>
                    <a:pt x="160" y="0"/>
                    <a:pt x="92" y="46"/>
                    <a:pt x="0" y="2"/>
                  </a:cubicBezTo>
                  <a:close/>
                </a:path>
              </a:pathLst>
            </a:custGeom>
            <a:solidFill>
              <a:srgbClr val="DDA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15">
              <a:extLst>
                <a:ext uri="{FF2B5EF4-FFF2-40B4-BE49-F238E27FC236}">
                  <a16:creationId xmlns:a16="http://schemas.microsoft.com/office/drawing/2014/main" id="{40E50C68-17A1-4921-BCA7-DB9037E01F81}"/>
                </a:ext>
              </a:extLst>
            </p:cNvPr>
            <p:cNvSpPr>
              <a:spLocks/>
            </p:cNvSpPr>
            <p:nvPr/>
          </p:nvSpPr>
          <p:spPr bwMode="auto">
            <a:xfrm>
              <a:off x="2222500" y="2381250"/>
              <a:ext cx="41275" cy="52388"/>
            </a:xfrm>
            <a:custGeom>
              <a:avLst/>
              <a:gdLst>
                <a:gd name="T0" fmla="*/ 9 w 26"/>
                <a:gd name="T1" fmla="*/ 0 h 33"/>
                <a:gd name="T2" fmla="*/ 26 w 26"/>
                <a:gd name="T3" fmla="*/ 33 h 33"/>
                <a:gd name="T4" fmla="*/ 0 w 26"/>
                <a:gd name="T5" fmla="*/ 5 h 33"/>
                <a:gd name="T6" fmla="*/ 9 w 26"/>
                <a:gd name="T7" fmla="*/ 0 h 33"/>
              </a:gdLst>
              <a:ahLst/>
              <a:cxnLst>
                <a:cxn ang="0">
                  <a:pos x="T0" y="T1"/>
                </a:cxn>
                <a:cxn ang="0">
                  <a:pos x="T2" y="T3"/>
                </a:cxn>
                <a:cxn ang="0">
                  <a:pos x="T4" y="T5"/>
                </a:cxn>
                <a:cxn ang="0">
                  <a:pos x="T6" y="T7"/>
                </a:cxn>
              </a:cxnLst>
              <a:rect l="0" t="0" r="r" b="b"/>
              <a:pathLst>
                <a:path w="26" h="33">
                  <a:moveTo>
                    <a:pt x="9" y="0"/>
                  </a:moveTo>
                  <a:lnTo>
                    <a:pt x="26" y="33"/>
                  </a:lnTo>
                  <a:lnTo>
                    <a:pt x="0" y="5"/>
                  </a:lnTo>
                  <a:lnTo>
                    <a:pt x="9" y="0"/>
                  </a:lnTo>
                  <a:close/>
                </a:path>
              </a:pathLst>
            </a:custGeom>
            <a:solidFill>
              <a:srgbClr val="DDA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6">
              <a:extLst>
                <a:ext uri="{FF2B5EF4-FFF2-40B4-BE49-F238E27FC236}">
                  <a16:creationId xmlns:a16="http://schemas.microsoft.com/office/drawing/2014/main" id="{C3AD2503-81E1-424B-ABF2-16BE06015321}"/>
                </a:ext>
              </a:extLst>
            </p:cNvPr>
            <p:cNvSpPr>
              <a:spLocks/>
            </p:cNvSpPr>
            <p:nvPr/>
          </p:nvSpPr>
          <p:spPr bwMode="auto">
            <a:xfrm>
              <a:off x="2159000" y="2406650"/>
              <a:ext cx="96838" cy="42863"/>
            </a:xfrm>
            <a:custGeom>
              <a:avLst/>
              <a:gdLst>
                <a:gd name="T0" fmla="*/ 21 w 61"/>
                <a:gd name="T1" fmla="*/ 0 h 27"/>
                <a:gd name="T2" fmla="*/ 61 w 61"/>
                <a:gd name="T3" fmla="*/ 27 h 27"/>
                <a:gd name="T4" fmla="*/ 0 w 61"/>
                <a:gd name="T5" fmla="*/ 15 h 27"/>
                <a:gd name="T6" fmla="*/ 21 w 61"/>
                <a:gd name="T7" fmla="*/ 0 h 27"/>
              </a:gdLst>
              <a:ahLst/>
              <a:cxnLst>
                <a:cxn ang="0">
                  <a:pos x="T0" y="T1"/>
                </a:cxn>
                <a:cxn ang="0">
                  <a:pos x="T2" y="T3"/>
                </a:cxn>
                <a:cxn ang="0">
                  <a:pos x="T4" y="T5"/>
                </a:cxn>
                <a:cxn ang="0">
                  <a:pos x="T6" y="T7"/>
                </a:cxn>
              </a:cxnLst>
              <a:rect l="0" t="0" r="r" b="b"/>
              <a:pathLst>
                <a:path w="61" h="27">
                  <a:moveTo>
                    <a:pt x="21" y="0"/>
                  </a:moveTo>
                  <a:lnTo>
                    <a:pt x="61" y="27"/>
                  </a:lnTo>
                  <a:lnTo>
                    <a:pt x="0" y="15"/>
                  </a:lnTo>
                  <a:lnTo>
                    <a:pt x="21" y="0"/>
                  </a:lnTo>
                  <a:close/>
                </a:path>
              </a:pathLst>
            </a:custGeom>
            <a:solidFill>
              <a:srgbClr val="DDA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7">
              <a:extLst>
                <a:ext uri="{FF2B5EF4-FFF2-40B4-BE49-F238E27FC236}">
                  <a16:creationId xmlns:a16="http://schemas.microsoft.com/office/drawing/2014/main" id="{C9703F88-8F1E-4FA3-AA43-D8CEB9D296D3}"/>
                </a:ext>
              </a:extLst>
            </p:cNvPr>
            <p:cNvSpPr>
              <a:spLocks/>
            </p:cNvSpPr>
            <p:nvPr/>
          </p:nvSpPr>
          <p:spPr bwMode="auto">
            <a:xfrm>
              <a:off x="1604963" y="3252788"/>
              <a:ext cx="271463" cy="150813"/>
            </a:xfrm>
            <a:custGeom>
              <a:avLst/>
              <a:gdLst>
                <a:gd name="T0" fmla="*/ 0 w 72"/>
                <a:gd name="T1" fmla="*/ 14 h 40"/>
                <a:gd name="T2" fmla="*/ 68 w 72"/>
                <a:gd name="T3" fmla="*/ 10 h 40"/>
                <a:gd name="T4" fmla="*/ 0 w 72"/>
                <a:gd name="T5" fmla="*/ 14 h 40"/>
              </a:gdLst>
              <a:ahLst/>
              <a:cxnLst>
                <a:cxn ang="0">
                  <a:pos x="T0" y="T1"/>
                </a:cxn>
                <a:cxn ang="0">
                  <a:pos x="T2" y="T3"/>
                </a:cxn>
                <a:cxn ang="0">
                  <a:pos x="T4" y="T5"/>
                </a:cxn>
              </a:cxnLst>
              <a:rect l="0" t="0" r="r" b="b"/>
              <a:pathLst>
                <a:path w="72" h="40">
                  <a:moveTo>
                    <a:pt x="0" y="14"/>
                  </a:moveTo>
                  <a:cubicBezTo>
                    <a:pt x="0" y="14"/>
                    <a:pt x="64" y="20"/>
                    <a:pt x="68" y="10"/>
                  </a:cubicBezTo>
                  <a:cubicBezTo>
                    <a:pt x="72" y="0"/>
                    <a:pt x="57" y="40"/>
                    <a:pt x="0" y="14"/>
                  </a:cubicBezTo>
                  <a:close/>
                </a:path>
              </a:pathLst>
            </a:custGeom>
            <a:solidFill>
              <a:srgbClr val="DDA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8">
              <a:extLst>
                <a:ext uri="{FF2B5EF4-FFF2-40B4-BE49-F238E27FC236}">
                  <a16:creationId xmlns:a16="http://schemas.microsoft.com/office/drawing/2014/main" id="{7CCD9605-1E81-4BB3-97B3-747B12CA674E}"/>
                </a:ext>
              </a:extLst>
            </p:cNvPr>
            <p:cNvSpPr>
              <a:spLocks/>
            </p:cNvSpPr>
            <p:nvPr/>
          </p:nvSpPr>
          <p:spPr bwMode="auto">
            <a:xfrm>
              <a:off x="801688" y="4302125"/>
              <a:ext cx="93663" cy="655638"/>
            </a:xfrm>
            <a:custGeom>
              <a:avLst/>
              <a:gdLst>
                <a:gd name="T0" fmla="*/ 14 w 25"/>
                <a:gd name="T1" fmla="*/ 0 h 174"/>
                <a:gd name="T2" fmla="*/ 22 w 25"/>
                <a:gd name="T3" fmla="*/ 160 h 174"/>
                <a:gd name="T4" fmla="*/ 14 w 25"/>
                <a:gd name="T5" fmla="*/ 0 h 174"/>
              </a:gdLst>
              <a:ahLst/>
              <a:cxnLst>
                <a:cxn ang="0">
                  <a:pos x="T0" y="T1"/>
                </a:cxn>
                <a:cxn ang="0">
                  <a:pos x="T2" y="T3"/>
                </a:cxn>
                <a:cxn ang="0">
                  <a:pos x="T4" y="T5"/>
                </a:cxn>
              </a:cxnLst>
              <a:rect l="0" t="0" r="r" b="b"/>
              <a:pathLst>
                <a:path w="25" h="174">
                  <a:moveTo>
                    <a:pt x="14" y="0"/>
                  </a:moveTo>
                  <a:cubicBezTo>
                    <a:pt x="14" y="0"/>
                    <a:pt x="20" y="145"/>
                    <a:pt x="22" y="160"/>
                  </a:cubicBezTo>
                  <a:cubicBezTo>
                    <a:pt x="25" y="174"/>
                    <a:pt x="0" y="54"/>
                    <a:pt x="14" y="0"/>
                  </a:cubicBezTo>
                  <a:close/>
                </a:path>
              </a:pathLst>
            </a:custGeom>
            <a:solidFill>
              <a:srgbClr val="DDA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9">
              <a:extLst>
                <a:ext uri="{FF2B5EF4-FFF2-40B4-BE49-F238E27FC236}">
                  <a16:creationId xmlns:a16="http://schemas.microsoft.com/office/drawing/2014/main" id="{FF6D0A45-EE23-41FB-8DA3-5E74CC0E17A5}"/>
                </a:ext>
              </a:extLst>
            </p:cNvPr>
            <p:cNvSpPr>
              <a:spLocks/>
            </p:cNvSpPr>
            <p:nvPr/>
          </p:nvSpPr>
          <p:spPr bwMode="auto">
            <a:xfrm>
              <a:off x="3175" y="3848100"/>
              <a:ext cx="744538" cy="1662113"/>
            </a:xfrm>
            <a:custGeom>
              <a:avLst/>
              <a:gdLst>
                <a:gd name="T0" fmla="*/ 198 w 198"/>
                <a:gd name="T1" fmla="*/ 12 h 442"/>
                <a:gd name="T2" fmla="*/ 0 w 198"/>
                <a:gd name="T3" fmla="*/ 0 h 442"/>
                <a:gd name="T4" fmla="*/ 0 w 198"/>
                <a:gd name="T5" fmla="*/ 431 h 442"/>
                <a:gd name="T6" fmla="*/ 143 w 198"/>
                <a:gd name="T7" fmla="*/ 431 h 442"/>
                <a:gd name="T8" fmla="*/ 198 w 198"/>
                <a:gd name="T9" fmla="*/ 12 h 442"/>
              </a:gdLst>
              <a:ahLst/>
              <a:cxnLst>
                <a:cxn ang="0">
                  <a:pos x="T0" y="T1"/>
                </a:cxn>
                <a:cxn ang="0">
                  <a:pos x="T2" y="T3"/>
                </a:cxn>
                <a:cxn ang="0">
                  <a:pos x="T4" y="T5"/>
                </a:cxn>
                <a:cxn ang="0">
                  <a:pos x="T6" y="T7"/>
                </a:cxn>
                <a:cxn ang="0">
                  <a:pos x="T8" y="T9"/>
                </a:cxn>
              </a:cxnLst>
              <a:rect l="0" t="0" r="r" b="b"/>
              <a:pathLst>
                <a:path w="198" h="442">
                  <a:moveTo>
                    <a:pt x="198" y="12"/>
                  </a:moveTo>
                  <a:cubicBezTo>
                    <a:pt x="0" y="0"/>
                    <a:pt x="0" y="0"/>
                    <a:pt x="0" y="0"/>
                  </a:cubicBezTo>
                  <a:cubicBezTo>
                    <a:pt x="0" y="431"/>
                    <a:pt x="0" y="431"/>
                    <a:pt x="0" y="431"/>
                  </a:cubicBezTo>
                  <a:cubicBezTo>
                    <a:pt x="76" y="431"/>
                    <a:pt x="147" y="442"/>
                    <a:pt x="143" y="431"/>
                  </a:cubicBezTo>
                  <a:cubicBezTo>
                    <a:pt x="135" y="408"/>
                    <a:pt x="198" y="12"/>
                    <a:pt x="198" y="12"/>
                  </a:cubicBezTo>
                  <a:close/>
                </a:path>
              </a:pathLst>
            </a:custGeom>
            <a:solidFill>
              <a:srgbClr val="0A2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20">
              <a:extLst>
                <a:ext uri="{FF2B5EF4-FFF2-40B4-BE49-F238E27FC236}">
                  <a16:creationId xmlns:a16="http://schemas.microsoft.com/office/drawing/2014/main" id="{F76CA1F7-8E40-4B14-9EDE-25C83D71E7A3}"/>
                </a:ext>
              </a:extLst>
            </p:cNvPr>
            <p:cNvSpPr>
              <a:spLocks/>
            </p:cNvSpPr>
            <p:nvPr/>
          </p:nvSpPr>
          <p:spPr bwMode="auto">
            <a:xfrm>
              <a:off x="1098550" y="2192338"/>
              <a:ext cx="3267075" cy="3711575"/>
            </a:xfrm>
            <a:custGeom>
              <a:avLst/>
              <a:gdLst>
                <a:gd name="T0" fmla="*/ 604 w 869"/>
                <a:gd name="T1" fmla="*/ 939 h 987"/>
                <a:gd name="T2" fmla="*/ 672 w 869"/>
                <a:gd name="T3" fmla="*/ 396 h 987"/>
                <a:gd name="T4" fmla="*/ 798 w 869"/>
                <a:gd name="T5" fmla="*/ 199 h 987"/>
                <a:gd name="T6" fmla="*/ 802 w 869"/>
                <a:gd name="T7" fmla="*/ 202 h 987"/>
                <a:gd name="T8" fmla="*/ 830 w 869"/>
                <a:gd name="T9" fmla="*/ 205 h 987"/>
                <a:gd name="T10" fmla="*/ 865 w 869"/>
                <a:gd name="T11" fmla="*/ 152 h 987"/>
                <a:gd name="T12" fmla="*/ 850 w 869"/>
                <a:gd name="T13" fmla="*/ 127 h 987"/>
                <a:gd name="T14" fmla="*/ 666 w 869"/>
                <a:gd name="T15" fmla="*/ 9 h 987"/>
                <a:gd name="T16" fmla="*/ 638 w 869"/>
                <a:gd name="T17" fmla="*/ 6 h 987"/>
                <a:gd name="T18" fmla="*/ 603 w 869"/>
                <a:gd name="T19" fmla="*/ 59 h 987"/>
                <a:gd name="T20" fmla="*/ 619 w 869"/>
                <a:gd name="T21" fmla="*/ 84 h 987"/>
                <a:gd name="T22" fmla="*/ 626 w 869"/>
                <a:gd name="T23" fmla="*/ 88 h 987"/>
                <a:gd name="T24" fmla="*/ 503 w 869"/>
                <a:gd name="T25" fmla="*/ 279 h 987"/>
                <a:gd name="T26" fmla="*/ 30 w 869"/>
                <a:gd name="T27" fmla="*/ 570 h 987"/>
                <a:gd name="T28" fmla="*/ 13 w 869"/>
                <a:gd name="T29" fmla="*/ 585 h 987"/>
                <a:gd name="T30" fmla="*/ 26 w 869"/>
                <a:gd name="T31" fmla="*/ 645 h 987"/>
                <a:gd name="T32" fmla="*/ 538 w 869"/>
                <a:gd name="T33" fmla="*/ 974 h 987"/>
                <a:gd name="T34" fmla="*/ 598 w 869"/>
                <a:gd name="T35" fmla="*/ 960 h 987"/>
                <a:gd name="T36" fmla="*/ 604 w 869"/>
                <a:gd name="T37" fmla="*/ 939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9" h="987">
                  <a:moveTo>
                    <a:pt x="604" y="939"/>
                  </a:moveTo>
                  <a:cubicBezTo>
                    <a:pt x="672" y="396"/>
                    <a:pt x="672" y="396"/>
                    <a:pt x="672" y="396"/>
                  </a:cubicBezTo>
                  <a:cubicBezTo>
                    <a:pt x="798" y="199"/>
                    <a:pt x="798" y="199"/>
                    <a:pt x="798" y="199"/>
                  </a:cubicBezTo>
                  <a:cubicBezTo>
                    <a:pt x="802" y="202"/>
                    <a:pt x="802" y="202"/>
                    <a:pt x="802" y="202"/>
                  </a:cubicBezTo>
                  <a:cubicBezTo>
                    <a:pt x="814" y="209"/>
                    <a:pt x="827" y="211"/>
                    <a:pt x="830" y="205"/>
                  </a:cubicBezTo>
                  <a:cubicBezTo>
                    <a:pt x="865" y="152"/>
                    <a:pt x="865" y="152"/>
                    <a:pt x="865" y="152"/>
                  </a:cubicBezTo>
                  <a:cubicBezTo>
                    <a:pt x="869" y="146"/>
                    <a:pt x="862" y="135"/>
                    <a:pt x="850" y="127"/>
                  </a:cubicBezTo>
                  <a:cubicBezTo>
                    <a:pt x="666" y="9"/>
                    <a:pt x="666" y="9"/>
                    <a:pt x="666" y="9"/>
                  </a:cubicBezTo>
                  <a:cubicBezTo>
                    <a:pt x="654" y="2"/>
                    <a:pt x="642" y="0"/>
                    <a:pt x="638" y="6"/>
                  </a:cubicBezTo>
                  <a:cubicBezTo>
                    <a:pt x="603" y="59"/>
                    <a:pt x="603" y="59"/>
                    <a:pt x="603" y="59"/>
                  </a:cubicBezTo>
                  <a:cubicBezTo>
                    <a:pt x="600" y="65"/>
                    <a:pt x="607" y="76"/>
                    <a:pt x="619" y="84"/>
                  </a:cubicBezTo>
                  <a:cubicBezTo>
                    <a:pt x="626" y="88"/>
                    <a:pt x="626" y="88"/>
                    <a:pt x="626" y="88"/>
                  </a:cubicBezTo>
                  <a:cubicBezTo>
                    <a:pt x="503" y="279"/>
                    <a:pt x="503" y="279"/>
                    <a:pt x="503" y="279"/>
                  </a:cubicBezTo>
                  <a:cubicBezTo>
                    <a:pt x="30" y="570"/>
                    <a:pt x="30" y="570"/>
                    <a:pt x="30" y="570"/>
                  </a:cubicBezTo>
                  <a:cubicBezTo>
                    <a:pt x="24" y="573"/>
                    <a:pt x="18" y="578"/>
                    <a:pt x="13" y="585"/>
                  </a:cubicBezTo>
                  <a:cubicBezTo>
                    <a:pt x="0" y="605"/>
                    <a:pt x="6" y="632"/>
                    <a:pt x="26" y="645"/>
                  </a:cubicBezTo>
                  <a:cubicBezTo>
                    <a:pt x="538" y="974"/>
                    <a:pt x="538" y="974"/>
                    <a:pt x="538" y="974"/>
                  </a:cubicBezTo>
                  <a:cubicBezTo>
                    <a:pt x="558" y="987"/>
                    <a:pt x="585" y="981"/>
                    <a:pt x="598" y="960"/>
                  </a:cubicBezTo>
                  <a:cubicBezTo>
                    <a:pt x="602" y="954"/>
                    <a:pt x="604" y="946"/>
                    <a:pt x="604" y="939"/>
                  </a:cubicBezTo>
                  <a:close/>
                </a:path>
              </a:pathLst>
            </a:custGeom>
            <a:solidFill>
              <a:srgbClr val="D8EF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21">
              <a:extLst>
                <a:ext uri="{FF2B5EF4-FFF2-40B4-BE49-F238E27FC236}">
                  <a16:creationId xmlns:a16="http://schemas.microsoft.com/office/drawing/2014/main" id="{83C807F2-7F94-47DC-8F50-F3A53624C778}"/>
                </a:ext>
              </a:extLst>
            </p:cNvPr>
            <p:cNvSpPr>
              <a:spLocks/>
            </p:cNvSpPr>
            <p:nvPr/>
          </p:nvSpPr>
          <p:spPr bwMode="auto">
            <a:xfrm>
              <a:off x="2236788" y="2460625"/>
              <a:ext cx="2128838" cy="3443288"/>
            </a:xfrm>
            <a:custGeom>
              <a:avLst/>
              <a:gdLst>
                <a:gd name="T0" fmla="*/ 301 w 566"/>
                <a:gd name="T1" fmla="*/ 868 h 916"/>
                <a:gd name="T2" fmla="*/ 369 w 566"/>
                <a:gd name="T3" fmla="*/ 325 h 916"/>
                <a:gd name="T4" fmla="*/ 495 w 566"/>
                <a:gd name="T5" fmla="*/ 128 h 916"/>
                <a:gd name="T6" fmla="*/ 499 w 566"/>
                <a:gd name="T7" fmla="*/ 131 h 916"/>
                <a:gd name="T8" fmla="*/ 527 w 566"/>
                <a:gd name="T9" fmla="*/ 134 h 916"/>
                <a:gd name="T10" fmla="*/ 562 w 566"/>
                <a:gd name="T11" fmla="*/ 81 h 916"/>
                <a:gd name="T12" fmla="*/ 547 w 566"/>
                <a:gd name="T13" fmla="*/ 56 h 916"/>
                <a:gd name="T14" fmla="*/ 460 w 566"/>
                <a:gd name="T15" fmla="*/ 0 h 916"/>
                <a:gd name="T16" fmla="*/ 417 w 566"/>
                <a:gd name="T17" fmla="*/ 67 h 916"/>
                <a:gd name="T18" fmla="*/ 395 w 566"/>
                <a:gd name="T19" fmla="*/ 54 h 916"/>
                <a:gd name="T20" fmla="*/ 264 w 566"/>
                <a:gd name="T21" fmla="*/ 259 h 916"/>
                <a:gd name="T22" fmla="*/ 92 w 566"/>
                <a:gd name="T23" fmla="*/ 590 h 916"/>
                <a:gd name="T24" fmla="*/ 0 w 566"/>
                <a:gd name="T25" fmla="*/ 752 h 916"/>
                <a:gd name="T26" fmla="*/ 235 w 566"/>
                <a:gd name="T27" fmla="*/ 903 h 916"/>
                <a:gd name="T28" fmla="*/ 295 w 566"/>
                <a:gd name="T29" fmla="*/ 889 h 916"/>
                <a:gd name="T30" fmla="*/ 301 w 566"/>
                <a:gd name="T31" fmla="*/ 868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6" h="916">
                  <a:moveTo>
                    <a:pt x="301" y="868"/>
                  </a:moveTo>
                  <a:cubicBezTo>
                    <a:pt x="369" y="325"/>
                    <a:pt x="369" y="325"/>
                    <a:pt x="369" y="325"/>
                  </a:cubicBezTo>
                  <a:cubicBezTo>
                    <a:pt x="495" y="128"/>
                    <a:pt x="495" y="128"/>
                    <a:pt x="495" y="128"/>
                  </a:cubicBezTo>
                  <a:cubicBezTo>
                    <a:pt x="499" y="131"/>
                    <a:pt x="499" y="131"/>
                    <a:pt x="499" y="131"/>
                  </a:cubicBezTo>
                  <a:cubicBezTo>
                    <a:pt x="511" y="138"/>
                    <a:pt x="524" y="140"/>
                    <a:pt x="527" y="134"/>
                  </a:cubicBezTo>
                  <a:cubicBezTo>
                    <a:pt x="562" y="81"/>
                    <a:pt x="562" y="81"/>
                    <a:pt x="562" y="81"/>
                  </a:cubicBezTo>
                  <a:cubicBezTo>
                    <a:pt x="566" y="75"/>
                    <a:pt x="559" y="64"/>
                    <a:pt x="547" y="56"/>
                  </a:cubicBezTo>
                  <a:cubicBezTo>
                    <a:pt x="460" y="0"/>
                    <a:pt x="460" y="0"/>
                    <a:pt x="460" y="0"/>
                  </a:cubicBezTo>
                  <a:cubicBezTo>
                    <a:pt x="417" y="67"/>
                    <a:pt x="417" y="67"/>
                    <a:pt x="417" y="67"/>
                  </a:cubicBezTo>
                  <a:cubicBezTo>
                    <a:pt x="395" y="54"/>
                    <a:pt x="395" y="54"/>
                    <a:pt x="395" y="54"/>
                  </a:cubicBezTo>
                  <a:cubicBezTo>
                    <a:pt x="264" y="259"/>
                    <a:pt x="264" y="259"/>
                    <a:pt x="264" y="259"/>
                  </a:cubicBezTo>
                  <a:cubicBezTo>
                    <a:pt x="92" y="590"/>
                    <a:pt x="92" y="590"/>
                    <a:pt x="92" y="590"/>
                  </a:cubicBezTo>
                  <a:cubicBezTo>
                    <a:pt x="0" y="752"/>
                    <a:pt x="0" y="752"/>
                    <a:pt x="0" y="752"/>
                  </a:cubicBezTo>
                  <a:cubicBezTo>
                    <a:pt x="235" y="903"/>
                    <a:pt x="235" y="903"/>
                    <a:pt x="235" y="903"/>
                  </a:cubicBezTo>
                  <a:cubicBezTo>
                    <a:pt x="255" y="916"/>
                    <a:pt x="282" y="910"/>
                    <a:pt x="295" y="889"/>
                  </a:cubicBezTo>
                  <a:cubicBezTo>
                    <a:pt x="299" y="883"/>
                    <a:pt x="301" y="875"/>
                    <a:pt x="301" y="868"/>
                  </a:cubicBezTo>
                  <a:close/>
                </a:path>
              </a:pathLst>
            </a:custGeom>
            <a:solidFill>
              <a:srgbClr val="85AC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22">
              <a:extLst>
                <a:ext uri="{FF2B5EF4-FFF2-40B4-BE49-F238E27FC236}">
                  <a16:creationId xmlns:a16="http://schemas.microsoft.com/office/drawing/2014/main" id="{9C2FBED4-0B3B-46E4-AAA4-15763FA5665A}"/>
                </a:ext>
              </a:extLst>
            </p:cNvPr>
            <p:cNvSpPr>
              <a:spLocks/>
            </p:cNvSpPr>
            <p:nvPr/>
          </p:nvSpPr>
          <p:spPr bwMode="auto">
            <a:xfrm>
              <a:off x="2827338" y="2551113"/>
              <a:ext cx="1538288" cy="3352800"/>
            </a:xfrm>
            <a:custGeom>
              <a:avLst/>
              <a:gdLst>
                <a:gd name="T0" fmla="*/ 144 w 409"/>
                <a:gd name="T1" fmla="*/ 844 h 892"/>
                <a:gd name="T2" fmla="*/ 212 w 409"/>
                <a:gd name="T3" fmla="*/ 301 h 892"/>
                <a:gd name="T4" fmla="*/ 338 w 409"/>
                <a:gd name="T5" fmla="*/ 104 h 892"/>
                <a:gd name="T6" fmla="*/ 342 w 409"/>
                <a:gd name="T7" fmla="*/ 107 h 892"/>
                <a:gd name="T8" fmla="*/ 370 w 409"/>
                <a:gd name="T9" fmla="*/ 110 h 892"/>
                <a:gd name="T10" fmla="*/ 405 w 409"/>
                <a:gd name="T11" fmla="*/ 57 h 892"/>
                <a:gd name="T12" fmla="*/ 390 w 409"/>
                <a:gd name="T13" fmla="*/ 32 h 892"/>
                <a:gd name="T14" fmla="*/ 339 w 409"/>
                <a:gd name="T15" fmla="*/ 0 h 892"/>
                <a:gd name="T16" fmla="*/ 293 w 409"/>
                <a:gd name="T17" fmla="*/ 73 h 892"/>
                <a:gd name="T18" fmla="*/ 272 w 409"/>
                <a:gd name="T19" fmla="*/ 59 h 892"/>
                <a:gd name="T20" fmla="*/ 144 w 409"/>
                <a:gd name="T21" fmla="*/ 258 h 892"/>
                <a:gd name="T22" fmla="*/ 91 w 409"/>
                <a:gd name="T23" fmla="*/ 484 h 892"/>
                <a:gd name="T24" fmla="*/ 0 w 409"/>
                <a:gd name="T25" fmla="*/ 829 h 892"/>
                <a:gd name="T26" fmla="*/ 78 w 409"/>
                <a:gd name="T27" fmla="*/ 879 h 892"/>
                <a:gd name="T28" fmla="*/ 138 w 409"/>
                <a:gd name="T29" fmla="*/ 865 h 892"/>
                <a:gd name="T30" fmla="*/ 144 w 409"/>
                <a:gd name="T31" fmla="*/ 84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9" h="892">
                  <a:moveTo>
                    <a:pt x="144" y="844"/>
                  </a:moveTo>
                  <a:cubicBezTo>
                    <a:pt x="212" y="301"/>
                    <a:pt x="212" y="301"/>
                    <a:pt x="212" y="301"/>
                  </a:cubicBezTo>
                  <a:cubicBezTo>
                    <a:pt x="338" y="104"/>
                    <a:pt x="338" y="104"/>
                    <a:pt x="338" y="104"/>
                  </a:cubicBezTo>
                  <a:cubicBezTo>
                    <a:pt x="342" y="107"/>
                    <a:pt x="342" y="107"/>
                    <a:pt x="342" y="107"/>
                  </a:cubicBezTo>
                  <a:cubicBezTo>
                    <a:pt x="354" y="114"/>
                    <a:pt x="367" y="116"/>
                    <a:pt x="370" y="110"/>
                  </a:cubicBezTo>
                  <a:cubicBezTo>
                    <a:pt x="405" y="57"/>
                    <a:pt x="405" y="57"/>
                    <a:pt x="405" y="57"/>
                  </a:cubicBezTo>
                  <a:cubicBezTo>
                    <a:pt x="409" y="51"/>
                    <a:pt x="402" y="40"/>
                    <a:pt x="390" y="32"/>
                  </a:cubicBezTo>
                  <a:cubicBezTo>
                    <a:pt x="339" y="0"/>
                    <a:pt x="339" y="0"/>
                    <a:pt x="339" y="0"/>
                  </a:cubicBezTo>
                  <a:cubicBezTo>
                    <a:pt x="293" y="73"/>
                    <a:pt x="293" y="73"/>
                    <a:pt x="293" y="73"/>
                  </a:cubicBezTo>
                  <a:cubicBezTo>
                    <a:pt x="272" y="59"/>
                    <a:pt x="272" y="59"/>
                    <a:pt x="272" y="59"/>
                  </a:cubicBezTo>
                  <a:cubicBezTo>
                    <a:pt x="144" y="258"/>
                    <a:pt x="144" y="258"/>
                    <a:pt x="144" y="258"/>
                  </a:cubicBezTo>
                  <a:cubicBezTo>
                    <a:pt x="91" y="484"/>
                    <a:pt x="91" y="484"/>
                    <a:pt x="91" y="484"/>
                  </a:cubicBezTo>
                  <a:cubicBezTo>
                    <a:pt x="0" y="829"/>
                    <a:pt x="0" y="829"/>
                    <a:pt x="0" y="829"/>
                  </a:cubicBezTo>
                  <a:cubicBezTo>
                    <a:pt x="78" y="879"/>
                    <a:pt x="78" y="879"/>
                    <a:pt x="78" y="879"/>
                  </a:cubicBezTo>
                  <a:cubicBezTo>
                    <a:pt x="98" y="892"/>
                    <a:pt x="125" y="886"/>
                    <a:pt x="138" y="865"/>
                  </a:cubicBezTo>
                  <a:cubicBezTo>
                    <a:pt x="142" y="859"/>
                    <a:pt x="144" y="851"/>
                    <a:pt x="144" y="844"/>
                  </a:cubicBezTo>
                  <a:close/>
                </a:path>
              </a:pathLst>
            </a:custGeom>
            <a:solidFill>
              <a:srgbClr val="AFD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23">
              <a:extLst>
                <a:ext uri="{FF2B5EF4-FFF2-40B4-BE49-F238E27FC236}">
                  <a16:creationId xmlns:a16="http://schemas.microsoft.com/office/drawing/2014/main" id="{C00FBEC1-EADF-4B21-93C1-E992ED1371F2}"/>
                </a:ext>
              </a:extLst>
            </p:cNvPr>
            <p:cNvSpPr>
              <a:spLocks/>
            </p:cNvSpPr>
            <p:nvPr/>
          </p:nvSpPr>
          <p:spPr bwMode="auto">
            <a:xfrm>
              <a:off x="1222375" y="3889375"/>
              <a:ext cx="2222500" cy="1909763"/>
            </a:xfrm>
            <a:custGeom>
              <a:avLst/>
              <a:gdLst>
                <a:gd name="T0" fmla="*/ 591 w 591"/>
                <a:gd name="T1" fmla="*/ 95 h 508"/>
                <a:gd name="T2" fmla="*/ 229 w 591"/>
                <a:gd name="T3" fmla="*/ 0 h 508"/>
                <a:gd name="T4" fmla="*/ 28 w 591"/>
                <a:gd name="T5" fmla="*/ 124 h 508"/>
                <a:gd name="T6" fmla="*/ 12 w 591"/>
                <a:gd name="T7" fmla="*/ 138 h 508"/>
                <a:gd name="T8" fmla="*/ 24 w 591"/>
                <a:gd name="T9" fmla="*/ 194 h 508"/>
                <a:gd name="T10" fmla="*/ 494 w 591"/>
                <a:gd name="T11" fmla="*/ 496 h 508"/>
                <a:gd name="T12" fmla="*/ 550 w 591"/>
                <a:gd name="T13" fmla="*/ 484 h 508"/>
                <a:gd name="T14" fmla="*/ 556 w 591"/>
                <a:gd name="T15" fmla="*/ 464 h 508"/>
                <a:gd name="T16" fmla="*/ 591 w 591"/>
                <a:gd name="T17" fmla="*/ 95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1" h="508">
                  <a:moveTo>
                    <a:pt x="591" y="95"/>
                  </a:moveTo>
                  <a:cubicBezTo>
                    <a:pt x="229" y="0"/>
                    <a:pt x="229" y="0"/>
                    <a:pt x="229" y="0"/>
                  </a:cubicBezTo>
                  <a:cubicBezTo>
                    <a:pt x="28" y="124"/>
                    <a:pt x="28" y="124"/>
                    <a:pt x="28" y="124"/>
                  </a:cubicBezTo>
                  <a:cubicBezTo>
                    <a:pt x="21" y="128"/>
                    <a:pt x="16" y="132"/>
                    <a:pt x="12" y="138"/>
                  </a:cubicBezTo>
                  <a:cubicBezTo>
                    <a:pt x="0" y="157"/>
                    <a:pt x="5" y="182"/>
                    <a:pt x="24" y="194"/>
                  </a:cubicBezTo>
                  <a:cubicBezTo>
                    <a:pt x="494" y="496"/>
                    <a:pt x="494" y="496"/>
                    <a:pt x="494" y="496"/>
                  </a:cubicBezTo>
                  <a:cubicBezTo>
                    <a:pt x="513" y="508"/>
                    <a:pt x="538" y="502"/>
                    <a:pt x="550" y="484"/>
                  </a:cubicBezTo>
                  <a:cubicBezTo>
                    <a:pt x="554" y="478"/>
                    <a:pt x="556" y="471"/>
                    <a:pt x="556" y="464"/>
                  </a:cubicBezTo>
                  <a:lnTo>
                    <a:pt x="591" y="95"/>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24">
              <a:extLst>
                <a:ext uri="{FF2B5EF4-FFF2-40B4-BE49-F238E27FC236}">
                  <a16:creationId xmlns:a16="http://schemas.microsoft.com/office/drawing/2014/main" id="{20356A18-BBCB-4DD1-9E65-7ABC1E41731F}"/>
                </a:ext>
              </a:extLst>
            </p:cNvPr>
            <p:cNvSpPr>
              <a:spLocks/>
            </p:cNvSpPr>
            <p:nvPr/>
          </p:nvSpPr>
          <p:spPr bwMode="auto">
            <a:xfrm>
              <a:off x="2425700" y="4468813"/>
              <a:ext cx="996950" cy="1330325"/>
            </a:xfrm>
            <a:custGeom>
              <a:avLst/>
              <a:gdLst>
                <a:gd name="T0" fmla="*/ 236 w 265"/>
                <a:gd name="T1" fmla="*/ 310 h 354"/>
                <a:gd name="T2" fmla="*/ 265 w 265"/>
                <a:gd name="T3" fmla="*/ 75 h 354"/>
                <a:gd name="T4" fmla="*/ 148 w 265"/>
                <a:gd name="T5" fmla="*/ 0 h 354"/>
                <a:gd name="T6" fmla="*/ 0 w 265"/>
                <a:gd name="T7" fmla="*/ 230 h 354"/>
                <a:gd name="T8" fmla="*/ 174 w 265"/>
                <a:gd name="T9" fmla="*/ 342 h 354"/>
                <a:gd name="T10" fmla="*/ 230 w 265"/>
                <a:gd name="T11" fmla="*/ 330 h 354"/>
                <a:gd name="T12" fmla="*/ 236 w 265"/>
                <a:gd name="T13" fmla="*/ 310 h 354"/>
              </a:gdLst>
              <a:ahLst/>
              <a:cxnLst>
                <a:cxn ang="0">
                  <a:pos x="T0" y="T1"/>
                </a:cxn>
                <a:cxn ang="0">
                  <a:pos x="T2" y="T3"/>
                </a:cxn>
                <a:cxn ang="0">
                  <a:pos x="T4" y="T5"/>
                </a:cxn>
                <a:cxn ang="0">
                  <a:pos x="T6" y="T7"/>
                </a:cxn>
                <a:cxn ang="0">
                  <a:pos x="T8" y="T9"/>
                </a:cxn>
                <a:cxn ang="0">
                  <a:pos x="T10" y="T11"/>
                </a:cxn>
                <a:cxn ang="0">
                  <a:pos x="T12" y="T13"/>
                </a:cxn>
              </a:cxnLst>
              <a:rect l="0" t="0" r="r" b="b"/>
              <a:pathLst>
                <a:path w="265" h="354">
                  <a:moveTo>
                    <a:pt x="236" y="310"/>
                  </a:moveTo>
                  <a:cubicBezTo>
                    <a:pt x="265" y="75"/>
                    <a:pt x="265" y="75"/>
                    <a:pt x="265" y="75"/>
                  </a:cubicBezTo>
                  <a:cubicBezTo>
                    <a:pt x="148" y="0"/>
                    <a:pt x="148" y="0"/>
                    <a:pt x="148" y="0"/>
                  </a:cubicBezTo>
                  <a:cubicBezTo>
                    <a:pt x="0" y="230"/>
                    <a:pt x="0" y="230"/>
                    <a:pt x="0" y="230"/>
                  </a:cubicBezTo>
                  <a:cubicBezTo>
                    <a:pt x="174" y="342"/>
                    <a:pt x="174" y="342"/>
                    <a:pt x="174" y="342"/>
                  </a:cubicBezTo>
                  <a:cubicBezTo>
                    <a:pt x="193" y="354"/>
                    <a:pt x="218" y="348"/>
                    <a:pt x="230" y="330"/>
                  </a:cubicBezTo>
                  <a:cubicBezTo>
                    <a:pt x="234" y="324"/>
                    <a:pt x="236" y="317"/>
                    <a:pt x="236" y="310"/>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5">
              <a:extLst>
                <a:ext uri="{FF2B5EF4-FFF2-40B4-BE49-F238E27FC236}">
                  <a16:creationId xmlns:a16="http://schemas.microsoft.com/office/drawing/2014/main" id="{371C881A-2387-45BF-8039-6EFDBB0A776A}"/>
                </a:ext>
              </a:extLst>
            </p:cNvPr>
            <p:cNvSpPr>
              <a:spLocks/>
            </p:cNvSpPr>
            <p:nvPr/>
          </p:nvSpPr>
          <p:spPr bwMode="auto">
            <a:xfrm>
              <a:off x="3082925" y="2538413"/>
              <a:ext cx="568325" cy="804863"/>
            </a:xfrm>
            <a:custGeom>
              <a:avLst/>
              <a:gdLst>
                <a:gd name="T0" fmla="*/ 57 w 358"/>
                <a:gd name="T1" fmla="*/ 507 h 507"/>
                <a:gd name="T2" fmla="*/ 0 w 358"/>
                <a:gd name="T3" fmla="*/ 469 h 507"/>
                <a:gd name="T4" fmla="*/ 301 w 358"/>
                <a:gd name="T5" fmla="*/ 0 h 507"/>
                <a:gd name="T6" fmla="*/ 358 w 358"/>
                <a:gd name="T7" fmla="*/ 38 h 507"/>
                <a:gd name="T8" fmla="*/ 57 w 358"/>
                <a:gd name="T9" fmla="*/ 507 h 507"/>
              </a:gdLst>
              <a:ahLst/>
              <a:cxnLst>
                <a:cxn ang="0">
                  <a:pos x="T0" y="T1"/>
                </a:cxn>
                <a:cxn ang="0">
                  <a:pos x="T2" y="T3"/>
                </a:cxn>
                <a:cxn ang="0">
                  <a:pos x="T4" y="T5"/>
                </a:cxn>
                <a:cxn ang="0">
                  <a:pos x="T6" y="T7"/>
                </a:cxn>
                <a:cxn ang="0">
                  <a:pos x="T8" y="T9"/>
                </a:cxn>
              </a:cxnLst>
              <a:rect l="0" t="0" r="r" b="b"/>
              <a:pathLst>
                <a:path w="358" h="507">
                  <a:moveTo>
                    <a:pt x="57" y="507"/>
                  </a:moveTo>
                  <a:lnTo>
                    <a:pt x="0" y="469"/>
                  </a:lnTo>
                  <a:lnTo>
                    <a:pt x="301" y="0"/>
                  </a:lnTo>
                  <a:lnTo>
                    <a:pt x="358" y="38"/>
                  </a:lnTo>
                  <a:lnTo>
                    <a:pt x="57" y="5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26">
              <a:extLst>
                <a:ext uri="{FF2B5EF4-FFF2-40B4-BE49-F238E27FC236}">
                  <a16:creationId xmlns:a16="http://schemas.microsoft.com/office/drawing/2014/main" id="{D1A90A2E-ED5F-4FCC-9AEF-94857399A6A1}"/>
                </a:ext>
              </a:extLst>
            </p:cNvPr>
            <p:cNvSpPr>
              <a:spLocks/>
            </p:cNvSpPr>
            <p:nvPr/>
          </p:nvSpPr>
          <p:spPr bwMode="auto">
            <a:xfrm>
              <a:off x="3444875" y="2478088"/>
              <a:ext cx="568325" cy="384175"/>
            </a:xfrm>
            <a:custGeom>
              <a:avLst/>
              <a:gdLst>
                <a:gd name="T0" fmla="*/ 343 w 358"/>
                <a:gd name="T1" fmla="*/ 242 h 242"/>
                <a:gd name="T2" fmla="*/ 0 w 358"/>
                <a:gd name="T3" fmla="*/ 22 h 242"/>
                <a:gd name="T4" fmla="*/ 12 w 358"/>
                <a:gd name="T5" fmla="*/ 0 h 242"/>
                <a:gd name="T6" fmla="*/ 358 w 358"/>
                <a:gd name="T7" fmla="*/ 221 h 242"/>
                <a:gd name="T8" fmla="*/ 343 w 358"/>
                <a:gd name="T9" fmla="*/ 242 h 242"/>
              </a:gdLst>
              <a:ahLst/>
              <a:cxnLst>
                <a:cxn ang="0">
                  <a:pos x="T0" y="T1"/>
                </a:cxn>
                <a:cxn ang="0">
                  <a:pos x="T2" y="T3"/>
                </a:cxn>
                <a:cxn ang="0">
                  <a:pos x="T4" y="T5"/>
                </a:cxn>
                <a:cxn ang="0">
                  <a:pos x="T6" y="T7"/>
                </a:cxn>
                <a:cxn ang="0">
                  <a:pos x="T8" y="T9"/>
                </a:cxn>
              </a:cxnLst>
              <a:rect l="0" t="0" r="r" b="b"/>
              <a:pathLst>
                <a:path w="358" h="242">
                  <a:moveTo>
                    <a:pt x="343" y="242"/>
                  </a:moveTo>
                  <a:lnTo>
                    <a:pt x="0" y="22"/>
                  </a:lnTo>
                  <a:lnTo>
                    <a:pt x="12" y="0"/>
                  </a:lnTo>
                  <a:lnTo>
                    <a:pt x="358" y="221"/>
                  </a:lnTo>
                  <a:lnTo>
                    <a:pt x="343" y="2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27">
              <a:extLst>
                <a:ext uri="{FF2B5EF4-FFF2-40B4-BE49-F238E27FC236}">
                  <a16:creationId xmlns:a16="http://schemas.microsoft.com/office/drawing/2014/main" id="{85CE0DAF-40F1-4523-B606-DEA0E5D5B17F}"/>
                </a:ext>
              </a:extLst>
            </p:cNvPr>
            <p:cNvSpPr>
              <a:spLocks/>
            </p:cNvSpPr>
            <p:nvPr/>
          </p:nvSpPr>
          <p:spPr bwMode="auto">
            <a:xfrm>
              <a:off x="2052638" y="3419475"/>
              <a:ext cx="1035050" cy="928688"/>
            </a:xfrm>
            <a:custGeom>
              <a:avLst/>
              <a:gdLst>
                <a:gd name="T0" fmla="*/ 595 w 652"/>
                <a:gd name="T1" fmla="*/ 0 h 585"/>
                <a:gd name="T2" fmla="*/ 0 w 652"/>
                <a:gd name="T3" fmla="*/ 443 h 585"/>
                <a:gd name="T4" fmla="*/ 218 w 652"/>
                <a:gd name="T5" fmla="*/ 585 h 585"/>
                <a:gd name="T6" fmla="*/ 652 w 652"/>
                <a:gd name="T7" fmla="*/ 35 h 585"/>
                <a:gd name="T8" fmla="*/ 595 w 652"/>
                <a:gd name="T9" fmla="*/ 0 h 585"/>
              </a:gdLst>
              <a:ahLst/>
              <a:cxnLst>
                <a:cxn ang="0">
                  <a:pos x="T0" y="T1"/>
                </a:cxn>
                <a:cxn ang="0">
                  <a:pos x="T2" y="T3"/>
                </a:cxn>
                <a:cxn ang="0">
                  <a:pos x="T4" y="T5"/>
                </a:cxn>
                <a:cxn ang="0">
                  <a:pos x="T6" y="T7"/>
                </a:cxn>
                <a:cxn ang="0">
                  <a:pos x="T8" y="T9"/>
                </a:cxn>
              </a:cxnLst>
              <a:rect l="0" t="0" r="r" b="b"/>
              <a:pathLst>
                <a:path w="652" h="585">
                  <a:moveTo>
                    <a:pt x="595" y="0"/>
                  </a:moveTo>
                  <a:lnTo>
                    <a:pt x="0" y="443"/>
                  </a:lnTo>
                  <a:lnTo>
                    <a:pt x="218" y="585"/>
                  </a:lnTo>
                  <a:lnTo>
                    <a:pt x="652" y="35"/>
                  </a:lnTo>
                  <a:lnTo>
                    <a:pt x="595" y="0"/>
                  </a:lnTo>
                  <a:close/>
                </a:path>
              </a:pathLst>
            </a:custGeom>
            <a:solidFill>
              <a:srgbClr val="FFFFFF">
                <a:alpha val="61961"/>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8">
              <a:extLst>
                <a:ext uri="{FF2B5EF4-FFF2-40B4-BE49-F238E27FC236}">
                  <a16:creationId xmlns:a16="http://schemas.microsoft.com/office/drawing/2014/main" id="{7E0B8880-9D4C-4410-A1AE-5638930C1D91}"/>
                </a:ext>
              </a:extLst>
            </p:cNvPr>
            <p:cNvSpPr>
              <a:spLocks/>
            </p:cNvSpPr>
            <p:nvPr/>
          </p:nvSpPr>
          <p:spPr bwMode="auto">
            <a:xfrm>
              <a:off x="2266950" y="4111625"/>
              <a:ext cx="985838" cy="1489075"/>
            </a:xfrm>
            <a:custGeom>
              <a:avLst/>
              <a:gdLst>
                <a:gd name="T0" fmla="*/ 384 w 621"/>
                <a:gd name="T1" fmla="*/ 0 h 938"/>
                <a:gd name="T2" fmla="*/ 0 w 621"/>
                <a:gd name="T3" fmla="*/ 705 h 938"/>
                <a:gd name="T4" fmla="*/ 363 w 621"/>
                <a:gd name="T5" fmla="*/ 938 h 938"/>
                <a:gd name="T6" fmla="*/ 621 w 621"/>
                <a:gd name="T7" fmla="*/ 66 h 938"/>
                <a:gd name="T8" fmla="*/ 384 w 621"/>
                <a:gd name="T9" fmla="*/ 0 h 938"/>
              </a:gdLst>
              <a:ahLst/>
              <a:cxnLst>
                <a:cxn ang="0">
                  <a:pos x="T0" y="T1"/>
                </a:cxn>
                <a:cxn ang="0">
                  <a:pos x="T2" y="T3"/>
                </a:cxn>
                <a:cxn ang="0">
                  <a:pos x="T4" y="T5"/>
                </a:cxn>
                <a:cxn ang="0">
                  <a:pos x="T6" y="T7"/>
                </a:cxn>
                <a:cxn ang="0">
                  <a:pos x="T8" y="T9"/>
                </a:cxn>
              </a:cxnLst>
              <a:rect l="0" t="0" r="r" b="b"/>
              <a:pathLst>
                <a:path w="621" h="938">
                  <a:moveTo>
                    <a:pt x="384" y="0"/>
                  </a:moveTo>
                  <a:lnTo>
                    <a:pt x="0" y="705"/>
                  </a:lnTo>
                  <a:lnTo>
                    <a:pt x="363" y="938"/>
                  </a:lnTo>
                  <a:lnTo>
                    <a:pt x="621" y="66"/>
                  </a:lnTo>
                  <a:lnTo>
                    <a:pt x="384" y="0"/>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29">
              <a:extLst>
                <a:ext uri="{FF2B5EF4-FFF2-40B4-BE49-F238E27FC236}">
                  <a16:creationId xmlns:a16="http://schemas.microsoft.com/office/drawing/2014/main" id="{8C673318-CDCD-4B63-92E3-C54E7B775C2C}"/>
                </a:ext>
              </a:extLst>
            </p:cNvPr>
            <p:cNvSpPr>
              <a:spLocks/>
            </p:cNvSpPr>
            <p:nvPr/>
          </p:nvSpPr>
          <p:spPr bwMode="auto">
            <a:xfrm>
              <a:off x="2200275" y="4983163"/>
              <a:ext cx="409575" cy="296863"/>
            </a:xfrm>
            <a:custGeom>
              <a:avLst/>
              <a:gdLst>
                <a:gd name="T0" fmla="*/ 237 w 258"/>
                <a:gd name="T1" fmla="*/ 187 h 187"/>
                <a:gd name="T2" fmla="*/ 0 w 258"/>
                <a:gd name="T3" fmla="*/ 36 h 187"/>
                <a:gd name="T4" fmla="*/ 21 w 258"/>
                <a:gd name="T5" fmla="*/ 0 h 187"/>
                <a:gd name="T6" fmla="*/ 258 w 258"/>
                <a:gd name="T7" fmla="*/ 152 h 187"/>
                <a:gd name="T8" fmla="*/ 237 w 258"/>
                <a:gd name="T9" fmla="*/ 187 h 187"/>
              </a:gdLst>
              <a:ahLst/>
              <a:cxnLst>
                <a:cxn ang="0">
                  <a:pos x="T0" y="T1"/>
                </a:cxn>
                <a:cxn ang="0">
                  <a:pos x="T2" y="T3"/>
                </a:cxn>
                <a:cxn ang="0">
                  <a:pos x="T4" y="T5"/>
                </a:cxn>
                <a:cxn ang="0">
                  <a:pos x="T6" y="T7"/>
                </a:cxn>
                <a:cxn ang="0">
                  <a:pos x="T8" y="T9"/>
                </a:cxn>
              </a:cxnLst>
              <a:rect l="0" t="0" r="r" b="b"/>
              <a:pathLst>
                <a:path w="258" h="187">
                  <a:moveTo>
                    <a:pt x="237" y="187"/>
                  </a:moveTo>
                  <a:lnTo>
                    <a:pt x="0" y="36"/>
                  </a:lnTo>
                  <a:lnTo>
                    <a:pt x="21" y="0"/>
                  </a:lnTo>
                  <a:lnTo>
                    <a:pt x="258" y="152"/>
                  </a:lnTo>
                  <a:lnTo>
                    <a:pt x="237" y="187"/>
                  </a:lnTo>
                  <a:close/>
                </a:path>
              </a:pathLst>
            </a:custGeom>
            <a:solidFill>
              <a:srgbClr val="EEF5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30">
              <a:extLst>
                <a:ext uri="{FF2B5EF4-FFF2-40B4-BE49-F238E27FC236}">
                  <a16:creationId xmlns:a16="http://schemas.microsoft.com/office/drawing/2014/main" id="{C9729D42-B119-43C7-8C8F-F22E720360FC}"/>
                </a:ext>
              </a:extLst>
            </p:cNvPr>
            <p:cNvSpPr>
              <a:spLocks/>
            </p:cNvSpPr>
            <p:nvPr/>
          </p:nvSpPr>
          <p:spPr bwMode="auto">
            <a:xfrm>
              <a:off x="2274888" y="4862513"/>
              <a:ext cx="301625" cy="222250"/>
            </a:xfrm>
            <a:custGeom>
              <a:avLst/>
              <a:gdLst>
                <a:gd name="T0" fmla="*/ 166 w 190"/>
                <a:gd name="T1" fmla="*/ 140 h 140"/>
                <a:gd name="T2" fmla="*/ 0 w 190"/>
                <a:gd name="T3" fmla="*/ 33 h 140"/>
                <a:gd name="T4" fmla="*/ 21 w 190"/>
                <a:gd name="T5" fmla="*/ 0 h 140"/>
                <a:gd name="T6" fmla="*/ 190 w 190"/>
                <a:gd name="T7" fmla="*/ 107 h 140"/>
                <a:gd name="T8" fmla="*/ 166 w 190"/>
                <a:gd name="T9" fmla="*/ 140 h 140"/>
              </a:gdLst>
              <a:ahLst/>
              <a:cxnLst>
                <a:cxn ang="0">
                  <a:pos x="T0" y="T1"/>
                </a:cxn>
                <a:cxn ang="0">
                  <a:pos x="T2" y="T3"/>
                </a:cxn>
                <a:cxn ang="0">
                  <a:pos x="T4" y="T5"/>
                </a:cxn>
                <a:cxn ang="0">
                  <a:pos x="T6" y="T7"/>
                </a:cxn>
                <a:cxn ang="0">
                  <a:pos x="T8" y="T9"/>
                </a:cxn>
              </a:cxnLst>
              <a:rect l="0" t="0" r="r" b="b"/>
              <a:pathLst>
                <a:path w="190" h="140">
                  <a:moveTo>
                    <a:pt x="166" y="140"/>
                  </a:moveTo>
                  <a:lnTo>
                    <a:pt x="0" y="33"/>
                  </a:lnTo>
                  <a:lnTo>
                    <a:pt x="21" y="0"/>
                  </a:lnTo>
                  <a:lnTo>
                    <a:pt x="190" y="107"/>
                  </a:lnTo>
                  <a:lnTo>
                    <a:pt x="166" y="140"/>
                  </a:lnTo>
                  <a:close/>
                </a:path>
              </a:pathLst>
            </a:custGeom>
            <a:solidFill>
              <a:srgbClr val="EEF5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31">
              <a:extLst>
                <a:ext uri="{FF2B5EF4-FFF2-40B4-BE49-F238E27FC236}">
                  <a16:creationId xmlns:a16="http://schemas.microsoft.com/office/drawing/2014/main" id="{E525A9C0-53F3-4629-8535-89FA59269FA5}"/>
                </a:ext>
              </a:extLst>
            </p:cNvPr>
            <p:cNvSpPr>
              <a:spLocks/>
            </p:cNvSpPr>
            <p:nvPr/>
          </p:nvSpPr>
          <p:spPr bwMode="auto">
            <a:xfrm>
              <a:off x="2354263" y="4743450"/>
              <a:ext cx="296863" cy="220663"/>
            </a:xfrm>
            <a:custGeom>
              <a:avLst/>
              <a:gdLst>
                <a:gd name="T0" fmla="*/ 166 w 187"/>
                <a:gd name="T1" fmla="*/ 139 h 139"/>
                <a:gd name="T2" fmla="*/ 0 w 187"/>
                <a:gd name="T3" fmla="*/ 33 h 139"/>
                <a:gd name="T4" fmla="*/ 21 w 187"/>
                <a:gd name="T5" fmla="*/ 0 h 139"/>
                <a:gd name="T6" fmla="*/ 187 w 187"/>
                <a:gd name="T7" fmla="*/ 106 h 139"/>
                <a:gd name="T8" fmla="*/ 166 w 187"/>
                <a:gd name="T9" fmla="*/ 139 h 139"/>
              </a:gdLst>
              <a:ahLst/>
              <a:cxnLst>
                <a:cxn ang="0">
                  <a:pos x="T0" y="T1"/>
                </a:cxn>
                <a:cxn ang="0">
                  <a:pos x="T2" y="T3"/>
                </a:cxn>
                <a:cxn ang="0">
                  <a:pos x="T4" y="T5"/>
                </a:cxn>
                <a:cxn ang="0">
                  <a:pos x="T6" y="T7"/>
                </a:cxn>
                <a:cxn ang="0">
                  <a:pos x="T8" y="T9"/>
                </a:cxn>
              </a:cxnLst>
              <a:rect l="0" t="0" r="r" b="b"/>
              <a:pathLst>
                <a:path w="187" h="139">
                  <a:moveTo>
                    <a:pt x="166" y="139"/>
                  </a:moveTo>
                  <a:lnTo>
                    <a:pt x="0" y="33"/>
                  </a:lnTo>
                  <a:lnTo>
                    <a:pt x="21" y="0"/>
                  </a:lnTo>
                  <a:lnTo>
                    <a:pt x="187" y="106"/>
                  </a:lnTo>
                  <a:lnTo>
                    <a:pt x="166" y="139"/>
                  </a:lnTo>
                  <a:close/>
                </a:path>
              </a:pathLst>
            </a:custGeom>
            <a:solidFill>
              <a:srgbClr val="EEF5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32">
              <a:extLst>
                <a:ext uri="{FF2B5EF4-FFF2-40B4-BE49-F238E27FC236}">
                  <a16:creationId xmlns:a16="http://schemas.microsoft.com/office/drawing/2014/main" id="{3880A34D-6357-4FDA-ACDD-BCD0410A0EB2}"/>
                </a:ext>
              </a:extLst>
            </p:cNvPr>
            <p:cNvSpPr>
              <a:spLocks/>
            </p:cNvSpPr>
            <p:nvPr/>
          </p:nvSpPr>
          <p:spPr bwMode="auto">
            <a:xfrm>
              <a:off x="2433638" y="4622800"/>
              <a:ext cx="296863" cy="220663"/>
            </a:xfrm>
            <a:custGeom>
              <a:avLst/>
              <a:gdLst>
                <a:gd name="T0" fmla="*/ 165 w 187"/>
                <a:gd name="T1" fmla="*/ 139 h 139"/>
                <a:gd name="T2" fmla="*/ 0 w 187"/>
                <a:gd name="T3" fmla="*/ 33 h 139"/>
                <a:gd name="T4" fmla="*/ 21 w 187"/>
                <a:gd name="T5" fmla="*/ 0 h 139"/>
                <a:gd name="T6" fmla="*/ 187 w 187"/>
                <a:gd name="T7" fmla="*/ 106 h 139"/>
                <a:gd name="T8" fmla="*/ 165 w 187"/>
                <a:gd name="T9" fmla="*/ 139 h 139"/>
              </a:gdLst>
              <a:ahLst/>
              <a:cxnLst>
                <a:cxn ang="0">
                  <a:pos x="T0" y="T1"/>
                </a:cxn>
                <a:cxn ang="0">
                  <a:pos x="T2" y="T3"/>
                </a:cxn>
                <a:cxn ang="0">
                  <a:pos x="T4" y="T5"/>
                </a:cxn>
                <a:cxn ang="0">
                  <a:pos x="T6" y="T7"/>
                </a:cxn>
                <a:cxn ang="0">
                  <a:pos x="T8" y="T9"/>
                </a:cxn>
              </a:cxnLst>
              <a:rect l="0" t="0" r="r" b="b"/>
              <a:pathLst>
                <a:path w="187" h="139">
                  <a:moveTo>
                    <a:pt x="165" y="139"/>
                  </a:moveTo>
                  <a:lnTo>
                    <a:pt x="0" y="33"/>
                  </a:lnTo>
                  <a:lnTo>
                    <a:pt x="21" y="0"/>
                  </a:lnTo>
                  <a:lnTo>
                    <a:pt x="187" y="106"/>
                  </a:lnTo>
                  <a:lnTo>
                    <a:pt x="165" y="139"/>
                  </a:lnTo>
                  <a:close/>
                </a:path>
              </a:pathLst>
            </a:custGeom>
            <a:solidFill>
              <a:srgbClr val="EEF5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33">
              <a:extLst>
                <a:ext uri="{FF2B5EF4-FFF2-40B4-BE49-F238E27FC236}">
                  <a16:creationId xmlns:a16="http://schemas.microsoft.com/office/drawing/2014/main" id="{544564E6-0A7B-4007-B4EA-728EBD4AA190}"/>
                </a:ext>
              </a:extLst>
            </p:cNvPr>
            <p:cNvSpPr>
              <a:spLocks/>
            </p:cNvSpPr>
            <p:nvPr/>
          </p:nvSpPr>
          <p:spPr bwMode="auto">
            <a:xfrm>
              <a:off x="2508250" y="4502150"/>
              <a:ext cx="409575" cy="293688"/>
            </a:xfrm>
            <a:custGeom>
              <a:avLst/>
              <a:gdLst>
                <a:gd name="T0" fmla="*/ 237 w 258"/>
                <a:gd name="T1" fmla="*/ 185 h 185"/>
                <a:gd name="T2" fmla="*/ 0 w 258"/>
                <a:gd name="T3" fmla="*/ 33 h 185"/>
                <a:gd name="T4" fmla="*/ 21 w 258"/>
                <a:gd name="T5" fmla="*/ 0 h 185"/>
                <a:gd name="T6" fmla="*/ 258 w 258"/>
                <a:gd name="T7" fmla="*/ 152 h 185"/>
                <a:gd name="T8" fmla="*/ 237 w 258"/>
                <a:gd name="T9" fmla="*/ 185 h 185"/>
              </a:gdLst>
              <a:ahLst/>
              <a:cxnLst>
                <a:cxn ang="0">
                  <a:pos x="T0" y="T1"/>
                </a:cxn>
                <a:cxn ang="0">
                  <a:pos x="T2" y="T3"/>
                </a:cxn>
                <a:cxn ang="0">
                  <a:pos x="T4" y="T5"/>
                </a:cxn>
                <a:cxn ang="0">
                  <a:pos x="T6" y="T7"/>
                </a:cxn>
                <a:cxn ang="0">
                  <a:pos x="T8" y="T9"/>
                </a:cxn>
              </a:cxnLst>
              <a:rect l="0" t="0" r="r" b="b"/>
              <a:pathLst>
                <a:path w="258" h="185">
                  <a:moveTo>
                    <a:pt x="237" y="185"/>
                  </a:moveTo>
                  <a:lnTo>
                    <a:pt x="0" y="33"/>
                  </a:lnTo>
                  <a:lnTo>
                    <a:pt x="21" y="0"/>
                  </a:lnTo>
                  <a:lnTo>
                    <a:pt x="258" y="152"/>
                  </a:lnTo>
                  <a:lnTo>
                    <a:pt x="237" y="185"/>
                  </a:lnTo>
                  <a:close/>
                </a:path>
              </a:pathLst>
            </a:custGeom>
            <a:solidFill>
              <a:srgbClr val="EEF5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34">
              <a:extLst>
                <a:ext uri="{FF2B5EF4-FFF2-40B4-BE49-F238E27FC236}">
                  <a16:creationId xmlns:a16="http://schemas.microsoft.com/office/drawing/2014/main" id="{C5277A9D-B017-44AA-B157-E64A576D6A70}"/>
                </a:ext>
              </a:extLst>
            </p:cNvPr>
            <p:cNvSpPr>
              <a:spLocks/>
            </p:cNvSpPr>
            <p:nvPr/>
          </p:nvSpPr>
          <p:spPr bwMode="auto">
            <a:xfrm>
              <a:off x="2508250" y="4502150"/>
              <a:ext cx="409575" cy="293688"/>
            </a:xfrm>
            <a:custGeom>
              <a:avLst/>
              <a:gdLst>
                <a:gd name="T0" fmla="*/ 237 w 258"/>
                <a:gd name="T1" fmla="*/ 185 h 185"/>
                <a:gd name="T2" fmla="*/ 0 w 258"/>
                <a:gd name="T3" fmla="*/ 33 h 185"/>
                <a:gd name="T4" fmla="*/ 21 w 258"/>
                <a:gd name="T5" fmla="*/ 0 h 185"/>
                <a:gd name="T6" fmla="*/ 258 w 258"/>
                <a:gd name="T7" fmla="*/ 152 h 185"/>
                <a:gd name="T8" fmla="*/ 237 w 258"/>
                <a:gd name="T9" fmla="*/ 185 h 185"/>
              </a:gdLst>
              <a:ahLst/>
              <a:cxnLst>
                <a:cxn ang="0">
                  <a:pos x="T0" y="T1"/>
                </a:cxn>
                <a:cxn ang="0">
                  <a:pos x="T2" y="T3"/>
                </a:cxn>
                <a:cxn ang="0">
                  <a:pos x="T4" y="T5"/>
                </a:cxn>
                <a:cxn ang="0">
                  <a:pos x="T6" y="T7"/>
                </a:cxn>
                <a:cxn ang="0">
                  <a:pos x="T8" y="T9"/>
                </a:cxn>
              </a:cxnLst>
              <a:rect l="0" t="0" r="r" b="b"/>
              <a:pathLst>
                <a:path w="258" h="185">
                  <a:moveTo>
                    <a:pt x="237" y="185"/>
                  </a:moveTo>
                  <a:lnTo>
                    <a:pt x="0" y="33"/>
                  </a:lnTo>
                  <a:lnTo>
                    <a:pt x="21" y="0"/>
                  </a:lnTo>
                  <a:lnTo>
                    <a:pt x="258" y="152"/>
                  </a:lnTo>
                  <a:lnTo>
                    <a:pt x="237" y="185"/>
                  </a:lnTo>
                  <a:close/>
                </a:path>
              </a:pathLst>
            </a:custGeom>
            <a:solidFill>
              <a:srgbClr val="EEF5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35">
              <a:extLst>
                <a:ext uri="{FF2B5EF4-FFF2-40B4-BE49-F238E27FC236}">
                  <a16:creationId xmlns:a16="http://schemas.microsoft.com/office/drawing/2014/main" id="{B4F6909F-3099-4C3C-BDCC-F41FE435BBBD}"/>
                </a:ext>
              </a:extLst>
            </p:cNvPr>
            <p:cNvSpPr>
              <a:spLocks/>
            </p:cNvSpPr>
            <p:nvPr/>
          </p:nvSpPr>
          <p:spPr bwMode="auto">
            <a:xfrm>
              <a:off x="2587625" y="4381500"/>
              <a:ext cx="296863" cy="222250"/>
            </a:xfrm>
            <a:custGeom>
              <a:avLst/>
              <a:gdLst>
                <a:gd name="T0" fmla="*/ 166 w 187"/>
                <a:gd name="T1" fmla="*/ 140 h 140"/>
                <a:gd name="T2" fmla="*/ 0 w 187"/>
                <a:gd name="T3" fmla="*/ 33 h 140"/>
                <a:gd name="T4" fmla="*/ 21 w 187"/>
                <a:gd name="T5" fmla="*/ 0 h 140"/>
                <a:gd name="T6" fmla="*/ 187 w 187"/>
                <a:gd name="T7" fmla="*/ 107 h 140"/>
                <a:gd name="T8" fmla="*/ 166 w 187"/>
                <a:gd name="T9" fmla="*/ 140 h 140"/>
              </a:gdLst>
              <a:ahLst/>
              <a:cxnLst>
                <a:cxn ang="0">
                  <a:pos x="T0" y="T1"/>
                </a:cxn>
                <a:cxn ang="0">
                  <a:pos x="T2" y="T3"/>
                </a:cxn>
                <a:cxn ang="0">
                  <a:pos x="T4" y="T5"/>
                </a:cxn>
                <a:cxn ang="0">
                  <a:pos x="T6" y="T7"/>
                </a:cxn>
                <a:cxn ang="0">
                  <a:pos x="T8" y="T9"/>
                </a:cxn>
              </a:cxnLst>
              <a:rect l="0" t="0" r="r" b="b"/>
              <a:pathLst>
                <a:path w="187" h="140">
                  <a:moveTo>
                    <a:pt x="166" y="140"/>
                  </a:moveTo>
                  <a:lnTo>
                    <a:pt x="0" y="33"/>
                  </a:lnTo>
                  <a:lnTo>
                    <a:pt x="21" y="0"/>
                  </a:lnTo>
                  <a:lnTo>
                    <a:pt x="187" y="107"/>
                  </a:lnTo>
                  <a:lnTo>
                    <a:pt x="166" y="140"/>
                  </a:lnTo>
                  <a:close/>
                </a:path>
              </a:pathLst>
            </a:custGeom>
            <a:solidFill>
              <a:srgbClr val="EEF5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36">
              <a:extLst>
                <a:ext uri="{FF2B5EF4-FFF2-40B4-BE49-F238E27FC236}">
                  <a16:creationId xmlns:a16="http://schemas.microsoft.com/office/drawing/2014/main" id="{83C55F12-04C7-4C81-87B8-8D35A9347A67}"/>
                </a:ext>
              </a:extLst>
            </p:cNvPr>
            <p:cNvSpPr>
              <a:spLocks/>
            </p:cNvSpPr>
            <p:nvPr/>
          </p:nvSpPr>
          <p:spPr bwMode="auto">
            <a:xfrm>
              <a:off x="2662238" y="4260850"/>
              <a:ext cx="301625" cy="222250"/>
            </a:xfrm>
            <a:custGeom>
              <a:avLst/>
              <a:gdLst>
                <a:gd name="T0" fmla="*/ 168 w 190"/>
                <a:gd name="T1" fmla="*/ 140 h 140"/>
                <a:gd name="T2" fmla="*/ 0 w 190"/>
                <a:gd name="T3" fmla="*/ 33 h 140"/>
                <a:gd name="T4" fmla="*/ 24 w 190"/>
                <a:gd name="T5" fmla="*/ 0 h 140"/>
                <a:gd name="T6" fmla="*/ 190 w 190"/>
                <a:gd name="T7" fmla="*/ 107 h 140"/>
                <a:gd name="T8" fmla="*/ 168 w 190"/>
                <a:gd name="T9" fmla="*/ 140 h 140"/>
              </a:gdLst>
              <a:ahLst/>
              <a:cxnLst>
                <a:cxn ang="0">
                  <a:pos x="T0" y="T1"/>
                </a:cxn>
                <a:cxn ang="0">
                  <a:pos x="T2" y="T3"/>
                </a:cxn>
                <a:cxn ang="0">
                  <a:pos x="T4" y="T5"/>
                </a:cxn>
                <a:cxn ang="0">
                  <a:pos x="T6" y="T7"/>
                </a:cxn>
                <a:cxn ang="0">
                  <a:pos x="T8" y="T9"/>
                </a:cxn>
              </a:cxnLst>
              <a:rect l="0" t="0" r="r" b="b"/>
              <a:pathLst>
                <a:path w="190" h="140">
                  <a:moveTo>
                    <a:pt x="168" y="140"/>
                  </a:moveTo>
                  <a:lnTo>
                    <a:pt x="0" y="33"/>
                  </a:lnTo>
                  <a:lnTo>
                    <a:pt x="24" y="0"/>
                  </a:lnTo>
                  <a:lnTo>
                    <a:pt x="190" y="107"/>
                  </a:lnTo>
                  <a:lnTo>
                    <a:pt x="168" y="140"/>
                  </a:lnTo>
                  <a:close/>
                </a:path>
              </a:pathLst>
            </a:custGeom>
            <a:solidFill>
              <a:srgbClr val="EEF5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37">
              <a:extLst>
                <a:ext uri="{FF2B5EF4-FFF2-40B4-BE49-F238E27FC236}">
                  <a16:creationId xmlns:a16="http://schemas.microsoft.com/office/drawing/2014/main" id="{2277CCD9-8159-4B39-881C-6BCFFDBE928F}"/>
                </a:ext>
              </a:extLst>
            </p:cNvPr>
            <p:cNvSpPr>
              <a:spLocks/>
            </p:cNvSpPr>
            <p:nvPr/>
          </p:nvSpPr>
          <p:spPr bwMode="auto">
            <a:xfrm>
              <a:off x="2741613" y="4140200"/>
              <a:ext cx="296863" cy="222250"/>
            </a:xfrm>
            <a:custGeom>
              <a:avLst/>
              <a:gdLst>
                <a:gd name="T0" fmla="*/ 166 w 187"/>
                <a:gd name="T1" fmla="*/ 140 h 140"/>
                <a:gd name="T2" fmla="*/ 0 w 187"/>
                <a:gd name="T3" fmla="*/ 34 h 140"/>
                <a:gd name="T4" fmla="*/ 21 w 187"/>
                <a:gd name="T5" fmla="*/ 0 h 140"/>
                <a:gd name="T6" fmla="*/ 187 w 187"/>
                <a:gd name="T7" fmla="*/ 107 h 140"/>
                <a:gd name="T8" fmla="*/ 166 w 187"/>
                <a:gd name="T9" fmla="*/ 140 h 140"/>
              </a:gdLst>
              <a:ahLst/>
              <a:cxnLst>
                <a:cxn ang="0">
                  <a:pos x="T0" y="T1"/>
                </a:cxn>
                <a:cxn ang="0">
                  <a:pos x="T2" y="T3"/>
                </a:cxn>
                <a:cxn ang="0">
                  <a:pos x="T4" y="T5"/>
                </a:cxn>
                <a:cxn ang="0">
                  <a:pos x="T6" y="T7"/>
                </a:cxn>
                <a:cxn ang="0">
                  <a:pos x="T8" y="T9"/>
                </a:cxn>
              </a:cxnLst>
              <a:rect l="0" t="0" r="r" b="b"/>
              <a:pathLst>
                <a:path w="187" h="140">
                  <a:moveTo>
                    <a:pt x="166" y="140"/>
                  </a:moveTo>
                  <a:lnTo>
                    <a:pt x="0" y="34"/>
                  </a:lnTo>
                  <a:lnTo>
                    <a:pt x="21" y="0"/>
                  </a:lnTo>
                  <a:lnTo>
                    <a:pt x="187" y="107"/>
                  </a:lnTo>
                  <a:lnTo>
                    <a:pt x="166" y="140"/>
                  </a:lnTo>
                  <a:close/>
                </a:path>
              </a:pathLst>
            </a:custGeom>
            <a:solidFill>
              <a:srgbClr val="EEF5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8">
              <a:extLst>
                <a:ext uri="{FF2B5EF4-FFF2-40B4-BE49-F238E27FC236}">
                  <a16:creationId xmlns:a16="http://schemas.microsoft.com/office/drawing/2014/main" id="{B35B5DC3-C80C-4033-A567-67ACD6A8C8A2}"/>
                </a:ext>
              </a:extLst>
            </p:cNvPr>
            <p:cNvSpPr>
              <a:spLocks/>
            </p:cNvSpPr>
            <p:nvPr/>
          </p:nvSpPr>
          <p:spPr bwMode="auto">
            <a:xfrm>
              <a:off x="2820988" y="4016375"/>
              <a:ext cx="409575" cy="296863"/>
            </a:xfrm>
            <a:custGeom>
              <a:avLst/>
              <a:gdLst>
                <a:gd name="T0" fmla="*/ 234 w 258"/>
                <a:gd name="T1" fmla="*/ 187 h 187"/>
                <a:gd name="T2" fmla="*/ 0 w 258"/>
                <a:gd name="T3" fmla="*/ 36 h 187"/>
                <a:gd name="T4" fmla="*/ 21 w 258"/>
                <a:gd name="T5" fmla="*/ 0 h 187"/>
                <a:gd name="T6" fmla="*/ 258 w 258"/>
                <a:gd name="T7" fmla="*/ 154 h 187"/>
                <a:gd name="T8" fmla="*/ 234 w 258"/>
                <a:gd name="T9" fmla="*/ 187 h 187"/>
              </a:gdLst>
              <a:ahLst/>
              <a:cxnLst>
                <a:cxn ang="0">
                  <a:pos x="T0" y="T1"/>
                </a:cxn>
                <a:cxn ang="0">
                  <a:pos x="T2" y="T3"/>
                </a:cxn>
                <a:cxn ang="0">
                  <a:pos x="T4" y="T5"/>
                </a:cxn>
                <a:cxn ang="0">
                  <a:pos x="T6" y="T7"/>
                </a:cxn>
                <a:cxn ang="0">
                  <a:pos x="T8" y="T9"/>
                </a:cxn>
              </a:cxnLst>
              <a:rect l="0" t="0" r="r" b="b"/>
              <a:pathLst>
                <a:path w="258" h="187">
                  <a:moveTo>
                    <a:pt x="234" y="187"/>
                  </a:moveTo>
                  <a:lnTo>
                    <a:pt x="0" y="36"/>
                  </a:lnTo>
                  <a:lnTo>
                    <a:pt x="21" y="0"/>
                  </a:lnTo>
                  <a:lnTo>
                    <a:pt x="258" y="154"/>
                  </a:lnTo>
                  <a:lnTo>
                    <a:pt x="234" y="187"/>
                  </a:lnTo>
                  <a:close/>
                </a:path>
              </a:pathLst>
            </a:custGeom>
            <a:solidFill>
              <a:srgbClr val="EEF5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9">
              <a:extLst>
                <a:ext uri="{FF2B5EF4-FFF2-40B4-BE49-F238E27FC236}">
                  <a16:creationId xmlns:a16="http://schemas.microsoft.com/office/drawing/2014/main" id="{1EB2E015-D614-4789-BBE9-AD52B29AF353}"/>
                </a:ext>
              </a:extLst>
            </p:cNvPr>
            <p:cNvSpPr>
              <a:spLocks/>
            </p:cNvSpPr>
            <p:nvPr/>
          </p:nvSpPr>
          <p:spPr bwMode="auto">
            <a:xfrm>
              <a:off x="4079875" y="2249488"/>
              <a:ext cx="165100" cy="165100"/>
            </a:xfrm>
            <a:custGeom>
              <a:avLst/>
              <a:gdLst>
                <a:gd name="T0" fmla="*/ 38 w 44"/>
                <a:gd name="T1" fmla="*/ 32 h 44"/>
                <a:gd name="T2" fmla="*/ 12 w 44"/>
                <a:gd name="T3" fmla="*/ 38 h 44"/>
                <a:gd name="T4" fmla="*/ 6 w 44"/>
                <a:gd name="T5" fmla="*/ 12 h 44"/>
                <a:gd name="T6" fmla="*/ 32 w 44"/>
                <a:gd name="T7" fmla="*/ 6 h 44"/>
                <a:gd name="T8" fmla="*/ 38 w 44"/>
                <a:gd name="T9" fmla="*/ 32 h 44"/>
              </a:gdLst>
              <a:ahLst/>
              <a:cxnLst>
                <a:cxn ang="0">
                  <a:pos x="T0" y="T1"/>
                </a:cxn>
                <a:cxn ang="0">
                  <a:pos x="T2" y="T3"/>
                </a:cxn>
                <a:cxn ang="0">
                  <a:pos x="T4" y="T5"/>
                </a:cxn>
                <a:cxn ang="0">
                  <a:pos x="T6" y="T7"/>
                </a:cxn>
                <a:cxn ang="0">
                  <a:pos x="T8" y="T9"/>
                </a:cxn>
              </a:cxnLst>
              <a:rect l="0" t="0" r="r" b="b"/>
              <a:pathLst>
                <a:path w="44" h="44">
                  <a:moveTo>
                    <a:pt x="38" y="32"/>
                  </a:moveTo>
                  <a:cubicBezTo>
                    <a:pt x="32" y="41"/>
                    <a:pt x="21" y="44"/>
                    <a:pt x="12" y="38"/>
                  </a:cubicBezTo>
                  <a:cubicBezTo>
                    <a:pt x="3" y="32"/>
                    <a:pt x="0" y="21"/>
                    <a:pt x="6" y="12"/>
                  </a:cubicBezTo>
                  <a:cubicBezTo>
                    <a:pt x="12" y="3"/>
                    <a:pt x="23" y="0"/>
                    <a:pt x="32" y="6"/>
                  </a:cubicBezTo>
                  <a:cubicBezTo>
                    <a:pt x="41" y="12"/>
                    <a:pt x="44" y="24"/>
                    <a:pt x="38" y="32"/>
                  </a:cubicBezTo>
                  <a:close/>
                </a:path>
              </a:pathLst>
            </a:custGeom>
            <a:solidFill>
              <a:srgbClr val="D8EF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40">
              <a:extLst>
                <a:ext uri="{FF2B5EF4-FFF2-40B4-BE49-F238E27FC236}">
                  <a16:creationId xmlns:a16="http://schemas.microsoft.com/office/drawing/2014/main" id="{E4EE42E8-0919-48B8-8BB4-E616F5F4E4E6}"/>
                </a:ext>
              </a:extLst>
            </p:cNvPr>
            <p:cNvSpPr>
              <a:spLocks/>
            </p:cNvSpPr>
            <p:nvPr/>
          </p:nvSpPr>
          <p:spPr bwMode="auto">
            <a:xfrm>
              <a:off x="4013200" y="2049463"/>
              <a:ext cx="142875" cy="142875"/>
            </a:xfrm>
            <a:custGeom>
              <a:avLst/>
              <a:gdLst>
                <a:gd name="T0" fmla="*/ 33 w 38"/>
                <a:gd name="T1" fmla="*/ 28 h 38"/>
                <a:gd name="T2" fmla="*/ 10 w 38"/>
                <a:gd name="T3" fmla="*/ 33 h 38"/>
                <a:gd name="T4" fmla="*/ 5 w 38"/>
                <a:gd name="T5" fmla="*/ 10 h 38"/>
                <a:gd name="T6" fmla="*/ 28 w 38"/>
                <a:gd name="T7" fmla="*/ 5 h 38"/>
                <a:gd name="T8" fmla="*/ 33 w 38"/>
                <a:gd name="T9" fmla="*/ 28 h 38"/>
              </a:gdLst>
              <a:ahLst/>
              <a:cxnLst>
                <a:cxn ang="0">
                  <a:pos x="T0" y="T1"/>
                </a:cxn>
                <a:cxn ang="0">
                  <a:pos x="T2" y="T3"/>
                </a:cxn>
                <a:cxn ang="0">
                  <a:pos x="T4" y="T5"/>
                </a:cxn>
                <a:cxn ang="0">
                  <a:pos x="T6" y="T7"/>
                </a:cxn>
                <a:cxn ang="0">
                  <a:pos x="T8" y="T9"/>
                </a:cxn>
              </a:cxnLst>
              <a:rect l="0" t="0" r="r" b="b"/>
              <a:pathLst>
                <a:path w="38" h="38">
                  <a:moveTo>
                    <a:pt x="33" y="28"/>
                  </a:moveTo>
                  <a:cubicBezTo>
                    <a:pt x="28" y="36"/>
                    <a:pt x="18" y="38"/>
                    <a:pt x="10" y="33"/>
                  </a:cubicBezTo>
                  <a:cubicBezTo>
                    <a:pt x="2" y="28"/>
                    <a:pt x="0" y="18"/>
                    <a:pt x="5" y="10"/>
                  </a:cubicBezTo>
                  <a:cubicBezTo>
                    <a:pt x="10" y="3"/>
                    <a:pt x="20" y="0"/>
                    <a:pt x="28" y="5"/>
                  </a:cubicBezTo>
                  <a:cubicBezTo>
                    <a:pt x="36" y="10"/>
                    <a:pt x="38" y="20"/>
                    <a:pt x="33" y="28"/>
                  </a:cubicBezTo>
                  <a:close/>
                </a:path>
              </a:pathLst>
            </a:custGeom>
            <a:solidFill>
              <a:srgbClr val="D8EF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41">
              <a:extLst>
                <a:ext uri="{FF2B5EF4-FFF2-40B4-BE49-F238E27FC236}">
                  <a16:creationId xmlns:a16="http://schemas.microsoft.com/office/drawing/2014/main" id="{890388C8-9B13-410C-99EC-6F416C8D869A}"/>
                </a:ext>
              </a:extLst>
            </p:cNvPr>
            <p:cNvSpPr>
              <a:spLocks/>
            </p:cNvSpPr>
            <p:nvPr/>
          </p:nvSpPr>
          <p:spPr bwMode="auto">
            <a:xfrm>
              <a:off x="3749675" y="2174875"/>
              <a:ext cx="90488" cy="88900"/>
            </a:xfrm>
            <a:custGeom>
              <a:avLst/>
              <a:gdLst>
                <a:gd name="T0" fmla="*/ 21 w 24"/>
                <a:gd name="T1" fmla="*/ 18 h 24"/>
                <a:gd name="T2" fmla="*/ 6 w 24"/>
                <a:gd name="T3" fmla="*/ 21 h 24"/>
                <a:gd name="T4" fmla="*/ 3 w 24"/>
                <a:gd name="T5" fmla="*/ 6 h 24"/>
                <a:gd name="T6" fmla="*/ 17 w 24"/>
                <a:gd name="T7" fmla="*/ 3 h 24"/>
                <a:gd name="T8" fmla="*/ 21 w 24"/>
                <a:gd name="T9" fmla="*/ 18 h 24"/>
              </a:gdLst>
              <a:ahLst/>
              <a:cxnLst>
                <a:cxn ang="0">
                  <a:pos x="T0" y="T1"/>
                </a:cxn>
                <a:cxn ang="0">
                  <a:pos x="T2" y="T3"/>
                </a:cxn>
                <a:cxn ang="0">
                  <a:pos x="T4" y="T5"/>
                </a:cxn>
                <a:cxn ang="0">
                  <a:pos x="T6" y="T7"/>
                </a:cxn>
                <a:cxn ang="0">
                  <a:pos x="T8" y="T9"/>
                </a:cxn>
              </a:cxnLst>
              <a:rect l="0" t="0" r="r" b="b"/>
              <a:pathLst>
                <a:path w="24" h="24">
                  <a:moveTo>
                    <a:pt x="21" y="18"/>
                  </a:moveTo>
                  <a:cubicBezTo>
                    <a:pt x="17" y="23"/>
                    <a:pt x="11" y="24"/>
                    <a:pt x="6" y="21"/>
                  </a:cubicBezTo>
                  <a:cubicBezTo>
                    <a:pt x="1" y="18"/>
                    <a:pt x="0" y="11"/>
                    <a:pt x="3" y="6"/>
                  </a:cubicBezTo>
                  <a:cubicBezTo>
                    <a:pt x="6" y="1"/>
                    <a:pt x="12" y="0"/>
                    <a:pt x="17" y="3"/>
                  </a:cubicBezTo>
                  <a:cubicBezTo>
                    <a:pt x="22" y="6"/>
                    <a:pt x="24" y="13"/>
                    <a:pt x="21" y="18"/>
                  </a:cubicBezTo>
                  <a:close/>
                </a:path>
              </a:pathLst>
            </a:custGeom>
            <a:solidFill>
              <a:srgbClr val="D8EF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42">
              <a:extLst>
                <a:ext uri="{FF2B5EF4-FFF2-40B4-BE49-F238E27FC236}">
                  <a16:creationId xmlns:a16="http://schemas.microsoft.com/office/drawing/2014/main" id="{27B228DA-7C37-4CFF-88D5-9CA010ADE75F}"/>
                </a:ext>
              </a:extLst>
            </p:cNvPr>
            <p:cNvSpPr>
              <a:spLocks/>
            </p:cNvSpPr>
            <p:nvPr/>
          </p:nvSpPr>
          <p:spPr bwMode="auto">
            <a:xfrm>
              <a:off x="3222625" y="4460875"/>
              <a:ext cx="131763" cy="127000"/>
            </a:xfrm>
            <a:custGeom>
              <a:avLst/>
              <a:gdLst>
                <a:gd name="T0" fmla="*/ 30 w 35"/>
                <a:gd name="T1" fmla="*/ 25 h 34"/>
                <a:gd name="T2" fmla="*/ 9 w 35"/>
                <a:gd name="T3" fmla="*/ 30 h 34"/>
                <a:gd name="T4" fmla="*/ 5 w 35"/>
                <a:gd name="T5" fmla="*/ 9 h 34"/>
                <a:gd name="T6" fmla="*/ 26 w 35"/>
                <a:gd name="T7" fmla="*/ 4 h 34"/>
                <a:gd name="T8" fmla="*/ 30 w 35"/>
                <a:gd name="T9" fmla="*/ 25 h 34"/>
              </a:gdLst>
              <a:ahLst/>
              <a:cxnLst>
                <a:cxn ang="0">
                  <a:pos x="T0" y="T1"/>
                </a:cxn>
                <a:cxn ang="0">
                  <a:pos x="T2" y="T3"/>
                </a:cxn>
                <a:cxn ang="0">
                  <a:pos x="T4" y="T5"/>
                </a:cxn>
                <a:cxn ang="0">
                  <a:pos x="T6" y="T7"/>
                </a:cxn>
                <a:cxn ang="0">
                  <a:pos x="T8" y="T9"/>
                </a:cxn>
              </a:cxnLst>
              <a:rect l="0" t="0" r="r" b="b"/>
              <a:pathLst>
                <a:path w="35" h="34">
                  <a:moveTo>
                    <a:pt x="30" y="25"/>
                  </a:moveTo>
                  <a:cubicBezTo>
                    <a:pt x="26" y="32"/>
                    <a:pt x="16" y="34"/>
                    <a:pt x="9" y="30"/>
                  </a:cubicBezTo>
                  <a:cubicBezTo>
                    <a:pt x="2" y="25"/>
                    <a:pt x="0" y="16"/>
                    <a:pt x="5" y="9"/>
                  </a:cubicBezTo>
                  <a:cubicBezTo>
                    <a:pt x="9" y="2"/>
                    <a:pt x="19" y="0"/>
                    <a:pt x="26" y="4"/>
                  </a:cubicBezTo>
                  <a:cubicBezTo>
                    <a:pt x="33" y="9"/>
                    <a:pt x="35" y="18"/>
                    <a:pt x="30" y="25"/>
                  </a:cubicBezTo>
                  <a:close/>
                </a:path>
              </a:pathLst>
            </a:custGeom>
            <a:solidFill>
              <a:srgbClr val="D8EF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43">
              <a:extLst>
                <a:ext uri="{FF2B5EF4-FFF2-40B4-BE49-F238E27FC236}">
                  <a16:creationId xmlns:a16="http://schemas.microsoft.com/office/drawing/2014/main" id="{2EA9887B-6106-499F-AD57-4B0655DBBD84}"/>
                </a:ext>
              </a:extLst>
            </p:cNvPr>
            <p:cNvSpPr>
              <a:spLocks/>
            </p:cNvSpPr>
            <p:nvPr/>
          </p:nvSpPr>
          <p:spPr bwMode="auto">
            <a:xfrm>
              <a:off x="3068638" y="3859213"/>
              <a:ext cx="127000" cy="127000"/>
            </a:xfrm>
            <a:custGeom>
              <a:avLst/>
              <a:gdLst>
                <a:gd name="T0" fmla="*/ 30 w 34"/>
                <a:gd name="T1" fmla="*/ 25 h 34"/>
                <a:gd name="T2" fmla="*/ 9 w 34"/>
                <a:gd name="T3" fmla="*/ 29 h 34"/>
                <a:gd name="T4" fmla="*/ 5 w 34"/>
                <a:gd name="T5" fmla="*/ 9 h 34"/>
                <a:gd name="T6" fmla="*/ 25 w 34"/>
                <a:gd name="T7" fmla="*/ 4 h 34"/>
                <a:gd name="T8" fmla="*/ 30 w 34"/>
                <a:gd name="T9" fmla="*/ 25 h 34"/>
              </a:gdLst>
              <a:ahLst/>
              <a:cxnLst>
                <a:cxn ang="0">
                  <a:pos x="T0" y="T1"/>
                </a:cxn>
                <a:cxn ang="0">
                  <a:pos x="T2" y="T3"/>
                </a:cxn>
                <a:cxn ang="0">
                  <a:pos x="T4" y="T5"/>
                </a:cxn>
                <a:cxn ang="0">
                  <a:pos x="T6" y="T7"/>
                </a:cxn>
                <a:cxn ang="0">
                  <a:pos x="T8" y="T9"/>
                </a:cxn>
              </a:cxnLst>
              <a:rect l="0" t="0" r="r" b="b"/>
              <a:pathLst>
                <a:path w="34" h="34">
                  <a:moveTo>
                    <a:pt x="30" y="25"/>
                  </a:moveTo>
                  <a:cubicBezTo>
                    <a:pt x="25" y="32"/>
                    <a:pt x="16" y="34"/>
                    <a:pt x="9" y="29"/>
                  </a:cubicBezTo>
                  <a:cubicBezTo>
                    <a:pt x="2" y="25"/>
                    <a:pt x="0" y="16"/>
                    <a:pt x="5" y="9"/>
                  </a:cubicBezTo>
                  <a:cubicBezTo>
                    <a:pt x="9" y="2"/>
                    <a:pt x="18" y="0"/>
                    <a:pt x="25" y="4"/>
                  </a:cubicBezTo>
                  <a:cubicBezTo>
                    <a:pt x="32" y="9"/>
                    <a:pt x="34" y="18"/>
                    <a:pt x="30" y="25"/>
                  </a:cubicBezTo>
                  <a:close/>
                </a:path>
              </a:pathLst>
            </a:custGeom>
            <a:solidFill>
              <a:srgbClr val="AFD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44">
              <a:extLst>
                <a:ext uri="{FF2B5EF4-FFF2-40B4-BE49-F238E27FC236}">
                  <a16:creationId xmlns:a16="http://schemas.microsoft.com/office/drawing/2014/main" id="{753A55B3-59D5-4A9A-9FF0-B2983A355D56}"/>
                </a:ext>
              </a:extLst>
            </p:cNvPr>
            <p:cNvSpPr>
              <a:spLocks/>
            </p:cNvSpPr>
            <p:nvPr/>
          </p:nvSpPr>
          <p:spPr bwMode="auto">
            <a:xfrm>
              <a:off x="3376613" y="3573463"/>
              <a:ext cx="90488" cy="90488"/>
            </a:xfrm>
            <a:custGeom>
              <a:avLst/>
              <a:gdLst>
                <a:gd name="T0" fmla="*/ 21 w 24"/>
                <a:gd name="T1" fmla="*/ 17 h 24"/>
                <a:gd name="T2" fmla="*/ 7 w 24"/>
                <a:gd name="T3" fmla="*/ 21 h 24"/>
                <a:gd name="T4" fmla="*/ 3 w 24"/>
                <a:gd name="T5" fmla="*/ 6 h 24"/>
                <a:gd name="T6" fmla="*/ 18 w 24"/>
                <a:gd name="T7" fmla="*/ 3 h 24"/>
                <a:gd name="T8" fmla="*/ 21 w 24"/>
                <a:gd name="T9" fmla="*/ 17 h 24"/>
              </a:gdLst>
              <a:ahLst/>
              <a:cxnLst>
                <a:cxn ang="0">
                  <a:pos x="T0" y="T1"/>
                </a:cxn>
                <a:cxn ang="0">
                  <a:pos x="T2" y="T3"/>
                </a:cxn>
                <a:cxn ang="0">
                  <a:pos x="T4" y="T5"/>
                </a:cxn>
                <a:cxn ang="0">
                  <a:pos x="T6" y="T7"/>
                </a:cxn>
                <a:cxn ang="0">
                  <a:pos x="T8" y="T9"/>
                </a:cxn>
              </a:cxnLst>
              <a:rect l="0" t="0" r="r" b="b"/>
              <a:pathLst>
                <a:path w="24" h="24">
                  <a:moveTo>
                    <a:pt x="21" y="17"/>
                  </a:moveTo>
                  <a:cubicBezTo>
                    <a:pt x="18" y="22"/>
                    <a:pt x="11" y="24"/>
                    <a:pt x="7" y="21"/>
                  </a:cubicBezTo>
                  <a:cubicBezTo>
                    <a:pt x="2" y="18"/>
                    <a:pt x="0" y="11"/>
                    <a:pt x="3" y="6"/>
                  </a:cubicBezTo>
                  <a:cubicBezTo>
                    <a:pt x="6" y="2"/>
                    <a:pt x="13" y="0"/>
                    <a:pt x="18" y="3"/>
                  </a:cubicBezTo>
                  <a:cubicBezTo>
                    <a:pt x="22" y="6"/>
                    <a:pt x="24" y="13"/>
                    <a:pt x="21" y="17"/>
                  </a:cubicBezTo>
                  <a:close/>
                </a:path>
              </a:pathLst>
            </a:custGeom>
            <a:solidFill>
              <a:srgbClr val="85AC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45">
              <a:extLst>
                <a:ext uri="{FF2B5EF4-FFF2-40B4-BE49-F238E27FC236}">
                  <a16:creationId xmlns:a16="http://schemas.microsoft.com/office/drawing/2014/main" id="{355060AB-2D38-4B85-9978-90A3C24BA1BF}"/>
                </a:ext>
              </a:extLst>
            </p:cNvPr>
            <p:cNvSpPr>
              <a:spLocks/>
            </p:cNvSpPr>
            <p:nvPr/>
          </p:nvSpPr>
          <p:spPr bwMode="auto">
            <a:xfrm>
              <a:off x="2767013" y="3911600"/>
              <a:ext cx="84138" cy="82550"/>
            </a:xfrm>
            <a:custGeom>
              <a:avLst/>
              <a:gdLst>
                <a:gd name="T0" fmla="*/ 19 w 22"/>
                <a:gd name="T1" fmla="*/ 16 h 22"/>
                <a:gd name="T2" fmla="*/ 6 w 22"/>
                <a:gd name="T3" fmla="*/ 19 h 22"/>
                <a:gd name="T4" fmla="*/ 3 w 22"/>
                <a:gd name="T5" fmla="*/ 6 h 22"/>
                <a:gd name="T6" fmla="*/ 16 w 22"/>
                <a:gd name="T7" fmla="*/ 3 h 22"/>
                <a:gd name="T8" fmla="*/ 19 w 22"/>
                <a:gd name="T9" fmla="*/ 16 h 22"/>
              </a:gdLst>
              <a:ahLst/>
              <a:cxnLst>
                <a:cxn ang="0">
                  <a:pos x="T0" y="T1"/>
                </a:cxn>
                <a:cxn ang="0">
                  <a:pos x="T2" y="T3"/>
                </a:cxn>
                <a:cxn ang="0">
                  <a:pos x="T4" y="T5"/>
                </a:cxn>
                <a:cxn ang="0">
                  <a:pos x="T6" y="T7"/>
                </a:cxn>
                <a:cxn ang="0">
                  <a:pos x="T8" y="T9"/>
                </a:cxn>
              </a:cxnLst>
              <a:rect l="0" t="0" r="r" b="b"/>
              <a:pathLst>
                <a:path w="22" h="22">
                  <a:moveTo>
                    <a:pt x="19" y="16"/>
                  </a:moveTo>
                  <a:cubicBezTo>
                    <a:pt x="16" y="21"/>
                    <a:pt x="10" y="22"/>
                    <a:pt x="6" y="19"/>
                  </a:cubicBezTo>
                  <a:cubicBezTo>
                    <a:pt x="1" y="16"/>
                    <a:pt x="0" y="11"/>
                    <a:pt x="3" y="6"/>
                  </a:cubicBezTo>
                  <a:cubicBezTo>
                    <a:pt x="6" y="2"/>
                    <a:pt x="12" y="0"/>
                    <a:pt x="16" y="3"/>
                  </a:cubicBezTo>
                  <a:cubicBezTo>
                    <a:pt x="21" y="6"/>
                    <a:pt x="22" y="12"/>
                    <a:pt x="19" y="16"/>
                  </a:cubicBezTo>
                  <a:close/>
                </a:path>
              </a:pathLst>
            </a:custGeom>
            <a:solidFill>
              <a:srgbClr val="AFD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46">
              <a:extLst>
                <a:ext uri="{FF2B5EF4-FFF2-40B4-BE49-F238E27FC236}">
                  <a16:creationId xmlns:a16="http://schemas.microsoft.com/office/drawing/2014/main" id="{620CFCD3-6A27-49AC-974B-B78DEE470772}"/>
                </a:ext>
              </a:extLst>
            </p:cNvPr>
            <p:cNvSpPr>
              <a:spLocks/>
            </p:cNvSpPr>
            <p:nvPr/>
          </p:nvSpPr>
          <p:spPr bwMode="auto">
            <a:xfrm>
              <a:off x="2820988" y="4603750"/>
              <a:ext cx="703263" cy="406400"/>
            </a:xfrm>
            <a:custGeom>
              <a:avLst/>
              <a:gdLst>
                <a:gd name="T0" fmla="*/ 186 w 187"/>
                <a:gd name="T1" fmla="*/ 38 h 108"/>
                <a:gd name="T2" fmla="*/ 154 w 187"/>
                <a:gd name="T3" fmla="*/ 99 h 108"/>
                <a:gd name="T4" fmla="*/ 33 w 187"/>
                <a:gd name="T5" fmla="*/ 82 h 108"/>
                <a:gd name="T6" fmla="*/ 26 w 187"/>
                <a:gd name="T7" fmla="*/ 35 h 108"/>
                <a:gd name="T8" fmla="*/ 186 w 187"/>
                <a:gd name="T9" fmla="*/ 38 h 108"/>
              </a:gdLst>
              <a:ahLst/>
              <a:cxnLst>
                <a:cxn ang="0">
                  <a:pos x="T0" y="T1"/>
                </a:cxn>
                <a:cxn ang="0">
                  <a:pos x="T2" y="T3"/>
                </a:cxn>
                <a:cxn ang="0">
                  <a:pos x="T4" y="T5"/>
                </a:cxn>
                <a:cxn ang="0">
                  <a:pos x="T6" y="T7"/>
                </a:cxn>
                <a:cxn ang="0">
                  <a:pos x="T8" y="T9"/>
                </a:cxn>
              </a:cxnLst>
              <a:rect l="0" t="0" r="r" b="b"/>
              <a:pathLst>
                <a:path w="187" h="108">
                  <a:moveTo>
                    <a:pt x="186" y="38"/>
                  </a:moveTo>
                  <a:cubicBezTo>
                    <a:pt x="186" y="38"/>
                    <a:pt x="180" y="80"/>
                    <a:pt x="154" y="99"/>
                  </a:cubicBezTo>
                  <a:cubicBezTo>
                    <a:pt x="142" y="108"/>
                    <a:pt x="65" y="96"/>
                    <a:pt x="33" y="82"/>
                  </a:cubicBezTo>
                  <a:cubicBezTo>
                    <a:pt x="0" y="68"/>
                    <a:pt x="5" y="63"/>
                    <a:pt x="26" y="35"/>
                  </a:cubicBezTo>
                  <a:cubicBezTo>
                    <a:pt x="46" y="6"/>
                    <a:pt x="187" y="0"/>
                    <a:pt x="186" y="38"/>
                  </a:cubicBezTo>
                  <a:close/>
                </a:path>
              </a:pathLst>
            </a:custGeom>
            <a:solidFill>
              <a:srgbClr val="FCC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47">
              <a:extLst>
                <a:ext uri="{FF2B5EF4-FFF2-40B4-BE49-F238E27FC236}">
                  <a16:creationId xmlns:a16="http://schemas.microsoft.com/office/drawing/2014/main" id="{416CFB7B-7B73-427F-9028-57F1196F0512}"/>
                </a:ext>
              </a:extLst>
            </p:cNvPr>
            <p:cNvSpPr>
              <a:spLocks/>
            </p:cNvSpPr>
            <p:nvPr/>
          </p:nvSpPr>
          <p:spPr bwMode="auto">
            <a:xfrm>
              <a:off x="2873375" y="4125913"/>
              <a:ext cx="871538" cy="428625"/>
            </a:xfrm>
            <a:custGeom>
              <a:avLst/>
              <a:gdLst>
                <a:gd name="T0" fmla="*/ 200 w 232"/>
                <a:gd name="T1" fmla="*/ 23 h 114"/>
                <a:gd name="T2" fmla="*/ 223 w 232"/>
                <a:gd name="T3" fmla="*/ 66 h 114"/>
                <a:gd name="T4" fmla="*/ 161 w 232"/>
                <a:gd name="T5" fmla="*/ 113 h 114"/>
                <a:gd name="T6" fmla="*/ 16 w 232"/>
                <a:gd name="T7" fmla="*/ 79 h 114"/>
                <a:gd name="T8" fmla="*/ 39 w 232"/>
                <a:gd name="T9" fmla="*/ 13 h 114"/>
                <a:gd name="T10" fmla="*/ 200 w 232"/>
                <a:gd name="T11" fmla="*/ 23 h 114"/>
              </a:gdLst>
              <a:ahLst/>
              <a:cxnLst>
                <a:cxn ang="0">
                  <a:pos x="T0" y="T1"/>
                </a:cxn>
                <a:cxn ang="0">
                  <a:pos x="T2" y="T3"/>
                </a:cxn>
                <a:cxn ang="0">
                  <a:pos x="T4" y="T5"/>
                </a:cxn>
                <a:cxn ang="0">
                  <a:pos x="T6" y="T7"/>
                </a:cxn>
                <a:cxn ang="0">
                  <a:pos x="T8" y="T9"/>
                </a:cxn>
                <a:cxn ang="0">
                  <a:pos x="T10" y="T11"/>
                </a:cxn>
              </a:cxnLst>
              <a:rect l="0" t="0" r="r" b="b"/>
              <a:pathLst>
                <a:path w="232" h="114">
                  <a:moveTo>
                    <a:pt x="200" y="23"/>
                  </a:moveTo>
                  <a:cubicBezTo>
                    <a:pt x="200" y="23"/>
                    <a:pt x="232" y="34"/>
                    <a:pt x="223" y="66"/>
                  </a:cubicBezTo>
                  <a:cubicBezTo>
                    <a:pt x="211" y="112"/>
                    <a:pt x="188" y="110"/>
                    <a:pt x="161" y="113"/>
                  </a:cubicBezTo>
                  <a:cubicBezTo>
                    <a:pt x="153" y="114"/>
                    <a:pt x="33" y="87"/>
                    <a:pt x="16" y="79"/>
                  </a:cubicBezTo>
                  <a:cubicBezTo>
                    <a:pt x="0" y="72"/>
                    <a:pt x="1" y="26"/>
                    <a:pt x="39" y="13"/>
                  </a:cubicBezTo>
                  <a:cubicBezTo>
                    <a:pt x="78" y="0"/>
                    <a:pt x="200" y="23"/>
                    <a:pt x="200" y="23"/>
                  </a:cubicBezTo>
                  <a:close/>
                </a:path>
              </a:pathLst>
            </a:custGeom>
            <a:solidFill>
              <a:srgbClr val="FCC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48">
              <a:extLst>
                <a:ext uri="{FF2B5EF4-FFF2-40B4-BE49-F238E27FC236}">
                  <a16:creationId xmlns:a16="http://schemas.microsoft.com/office/drawing/2014/main" id="{9445A5DA-D70C-47A8-A95B-0A676CFE41A9}"/>
                </a:ext>
              </a:extLst>
            </p:cNvPr>
            <p:cNvSpPr>
              <a:spLocks/>
            </p:cNvSpPr>
            <p:nvPr/>
          </p:nvSpPr>
          <p:spPr bwMode="auto">
            <a:xfrm>
              <a:off x="3211513" y="3711575"/>
              <a:ext cx="788988" cy="433388"/>
            </a:xfrm>
            <a:custGeom>
              <a:avLst/>
              <a:gdLst>
                <a:gd name="T0" fmla="*/ 151 w 210"/>
                <a:gd name="T1" fmla="*/ 8 h 115"/>
                <a:gd name="T2" fmla="*/ 209 w 210"/>
                <a:gd name="T3" fmla="*/ 22 h 115"/>
                <a:gd name="T4" fmla="*/ 190 w 210"/>
                <a:gd name="T5" fmla="*/ 89 h 115"/>
                <a:gd name="T6" fmla="*/ 54 w 210"/>
                <a:gd name="T7" fmla="*/ 104 h 115"/>
                <a:gd name="T8" fmla="*/ 29 w 210"/>
                <a:gd name="T9" fmla="*/ 44 h 115"/>
                <a:gd name="T10" fmla="*/ 151 w 210"/>
                <a:gd name="T11" fmla="*/ 8 h 115"/>
              </a:gdLst>
              <a:ahLst/>
              <a:cxnLst>
                <a:cxn ang="0">
                  <a:pos x="T0" y="T1"/>
                </a:cxn>
                <a:cxn ang="0">
                  <a:pos x="T2" y="T3"/>
                </a:cxn>
                <a:cxn ang="0">
                  <a:pos x="T4" y="T5"/>
                </a:cxn>
                <a:cxn ang="0">
                  <a:pos x="T6" y="T7"/>
                </a:cxn>
                <a:cxn ang="0">
                  <a:pos x="T8" y="T9"/>
                </a:cxn>
                <a:cxn ang="0">
                  <a:pos x="T10" y="T11"/>
                </a:cxn>
              </a:cxnLst>
              <a:rect l="0" t="0" r="r" b="b"/>
              <a:pathLst>
                <a:path w="210" h="115">
                  <a:moveTo>
                    <a:pt x="151" y="8"/>
                  </a:moveTo>
                  <a:cubicBezTo>
                    <a:pt x="151" y="8"/>
                    <a:pt x="210" y="6"/>
                    <a:pt x="209" y="22"/>
                  </a:cubicBezTo>
                  <a:cubicBezTo>
                    <a:pt x="209" y="39"/>
                    <a:pt x="198" y="76"/>
                    <a:pt x="190" y="89"/>
                  </a:cubicBezTo>
                  <a:cubicBezTo>
                    <a:pt x="175" y="115"/>
                    <a:pt x="72" y="106"/>
                    <a:pt x="54" y="104"/>
                  </a:cubicBezTo>
                  <a:cubicBezTo>
                    <a:pt x="36" y="102"/>
                    <a:pt x="0" y="89"/>
                    <a:pt x="29" y="44"/>
                  </a:cubicBezTo>
                  <a:cubicBezTo>
                    <a:pt x="58" y="0"/>
                    <a:pt x="151" y="8"/>
                    <a:pt x="151" y="8"/>
                  </a:cubicBezTo>
                  <a:close/>
                </a:path>
              </a:pathLst>
            </a:custGeom>
            <a:solidFill>
              <a:srgbClr val="FCC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49">
              <a:extLst>
                <a:ext uri="{FF2B5EF4-FFF2-40B4-BE49-F238E27FC236}">
                  <a16:creationId xmlns:a16="http://schemas.microsoft.com/office/drawing/2014/main" id="{920E53D4-2988-4A3A-8752-C49A16B35A94}"/>
                </a:ext>
              </a:extLst>
            </p:cNvPr>
            <p:cNvSpPr>
              <a:spLocks/>
            </p:cNvSpPr>
            <p:nvPr/>
          </p:nvSpPr>
          <p:spPr bwMode="auto">
            <a:xfrm>
              <a:off x="3775075" y="3321050"/>
              <a:ext cx="477838" cy="425450"/>
            </a:xfrm>
            <a:custGeom>
              <a:avLst/>
              <a:gdLst>
                <a:gd name="T0" fmla="*/ 52 w 127"/>
                <a:gd name="T1" fmla="*/ 18 h 113"/>
                <a:gd name="T2" fmla="*/ 38 w 127"/>
                <a:gd name="T3" fmla="*/ 84 h 113"/>
                <a:gd name="T4" fmla="*/ 103 w 127"/>
                <a:gd name="T5" fmla="*/ 96 h 113"/>
                <a:gd name="T6" fmla="*/ 120 w 127"/>
                <a:gd name="T7" fmla="*/ 21 h 113"/>
                <a:gd name="T8" fmla="*/ 52 w 127"/>
                <a:gd name="T9" fmla="*/ 18 h 113"/>
              </a:gdLst>
              <a:ahLst/>
              <a:cxnLst>
                <a:cxn ang="0">
                  <a:pos x="T0" y="T1"/>
                </a:cxn>
                <a:cxn ang="0">
                  <a:pos x="T2" y="T3"/>
                </a:cxn>
                <a:cxn ang="0">
                  <a:pos x="T4" y="T5"/>
                </a:cxn>
                <a:cxn ang="0">
                  <a:pos x="T6" y="T7"/>
                </a:cxn>
                <a:cxn ang="0">
                  <a:pos x="T8" y="T9"/>
                </a:cxn>
              </a:cxnLst>
              <a:rect l="0" t="0" r="r" b="b"/>
              <a:pathLst>
                <a:path w="127" h="113">
                  <a:moveTo>
                    <a:pt x="52" y="18"/>
                  </a:moveTo>
                  <a:cubicBezTo>
                    <a:pt x="52" y="18"/>
                    <a:pt x="0" y="56"/>
                    <a:pt x="38" y="84"/>
                  </a:cubicBezTo>
                  <a:cubicBezTo>
                    <a:pt x="77" y="113"/>
                    <a:pt x="90" y="101"/>
                    <a:pt x="103" y="96"/>
                  </a:cubicBezTo>
                  <a:cubicBezTo>
                    <a:pt x="122" y="91"/>
                    <a:pt x="127" y="35"/>
                    <a:pt x="120" y="21"/>
                  </a:cubicBezTo>
                  <a:cubicBezTo>
                    <a:pt x="110" y="1"/>
                    <a:pt x="78" y="0"/>
                    <a:pt x="52" y="18"/>
                  </a:cubicBezTo>
                  <a:close/>
                </a:path>
              </a:pathLst>
            </a:custGeom>
            <a:solidFill>
              <a:srgbClr val="FCC7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50">
              <a:extLst>
                <a:ext uri="{FF2B5EF4-FFF2-40B4-BE49-F238E27FC236}">
                  <a16:creationId xmlns:a16="http://schemas.microsoft.com/office/drawing/2014/main" id="{00A1BD7A-DC57-4597-9BB1-779363531331}"/>
                </a:ext>
              </a:extLst>
            </p:cNvPr>
            <p:cNvSpPr>
              <a:spLocks/>
            </p:cNvSpPr>
            <p:nvPr/>
          </p:nvSpPr>
          <p:spPr bwMode="auto">
            <a:xfrm>
              <a:off x="4049713" y="3422650"/>
              <a:ext cx="293688" cy="282575"/>
            </a:xfrm>
            <a:custGeom>
              <a:avLst/>
              <a:gdLst>
                <a:gd name="T0" fmla="*/ 10 w 78"/>
                <a:gd name="T1" fmla="*/ 0 h 75"/>
                <a:gd name="T2" fmla="*/ 22 w 78"/>
                <a:gd name="T3" fmla="*/ 33 h 75"/>
                <a:gd name="T4" fmla="*/ 6 w 78"/>
                <a:gd name="T5" fmla="*/ 67 h 75"/>
                <a:gd name="T6" fmla="*/ 10 w 78"/>
                <a:gd name="T7" fmla="*/ 0 h 75"/>
              </a:gdLst>
              <a:ahLst/>
              <a:cxnLst>
                <a:cxn ang="0">
                  <a:pos x="T0" y="T1"/>
                </a:cxn>
                <a:cxn ang="0">
                  <a:pos x="T2" y="T3"/>
                </a:cxn>
                <a:cxn ang="0">
                  <a:pos x="T4" y="T5"/>
                </a:cxn>
                <a:cxn ang="0">
                  <a:pos x="T6" y="T7"/>
                </a:cxn>
              </a:cxnLst>
              <a:rect l="0" t="0" r="r" b="b"/>
              <a:pathLst>
                <a:path w="78" h="75">
                  <a:moveTo>
                    <a:pt x="10" y="0"/>
                  </a:moveTo>
                  <a:cubicBezTo>
                    <a:pt x="10" y="0"/>
                    <a:pt x="21" y="21"/>
                    <a:pt x="22" y="33"/>
                  </a:cubicBezTo>
                  <a:cubicBezTo>
                    <a:pt x="22" y="45"/>
                    <a:pt x="12" y="59"/>
                    <a:pt x="6" y="67"/>
                  </a:cubicBezTo>
                  <a:cubicBezTo>
                    <a:pt x="0" y="75"/>
                    <a:pt x="78" y="40"/>
                    <a:pt x="10" y="0"/>
                  </a:cubicBezTo>
                  <a:close/>
                </a:path>
              </a:pathLst>
            </a:custGeom>
            <a:solidFill>
              <a:srgbClr val="FBE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51">
              <a:extLst>
                <a:ext uri="{FF2B5EF4-FFF2-40B4-BE49-F238E27FC236}">
                  <a16:creationId xmlns:a16="http://schemas.microsoft.com/office/drawing/2014/main" id="{039EE535-E5B5-4C6A-A2F3-61058F748068}"/>
                </a:ext>
              </a:extLst>
            </p:cNvPr>
            <p:cNvSpPr>
              <a:spLocks/>
            </p:cNvSpPr>
            <p:nvPr/>
          </p:nvSpPr>
          <p:spPr bwMode="auto">
            <a:xfrm>
              <a:off x="3373438" y="3840163"/>
              <a:ext cx="349250" cy="266700"/>
            </a:xfrm>
            <a:custGeom>
              <a:avLst/>
              <a:gdLst>
                <a:gd name="T0" fmla="*/ 19 w 93"/>
                <a:gd name="T1" fmla="*/ 9 h 71"/>
                <a:gd name="T2" fmla="*/ 11 w 93"/>
                <a:gd name="T3" fmla="*/ 59 h 71"/>
                <a:gd name="T4" fmla="*/ 72 w 93"/>
                <a:gd name="T5" fmla="*/ 57 h 71"/>
                <a:gd name="T6" fmla="*/ 81 w 93"/>
                <a:gd name="T7" fmla="*/ 9 h 71"/>
                <a:gd name="T8" fmla="*/ 19 w 93"/>
                <a:gd name="T9" fmla="*/ 9 h 71"/>
              </a:gdLst>
              <a:ahLst/>
              <a:cxnLst>
                <a:cxn ang="0">
                  <a:pos x="T0" y="T1"/>
                </a:cxn>
                <a:cxn ang="0">
                  <a:pos x="T2" y="T3"/>
                </a:cxn>
                <a:cxn ang="0">
                  <a:pos x="T4" y="T5"/>
                </a:cxn>
                <a:cxn ang="0">
                  <a:pos x="T6" y="T7"/>
                </a:cxn>
                <a:cxn ang="0">
                  <a:pos x="T8" y="T9"/>
                </a:cxn>
              </a:cxnLst>
              <a:rect l="0" t="0" r="r" b="b"/>
              <a:pathLst>
                <a:path w="93" h="71">
                  <a:moveTo>
                    <a:pt x="19" y="9"/>
                  </a:moveTo>
                  <a:cubicBezTo>
                    <a:pt x="19" y="9"/>
                    <a:pt x="0" y="47"/>
                    <a:pt x="11" y="59"/>
                  </a:cubicBezTo>
                  <a:cubicBezTo>
                    <a:pt x="23" y="71"/>
                    <a:pt x="72" y="57"/>
                    <a:pt x="72" y="57"/>
                  </a:cubicBezTo>
                  <a:cubicBezTo>
                    <a:pt x="72" y="57"/>
                    <a:pt x="93" y="17"/>
                    <a:pt x="81" y="9"/>
                  </a:cubicBezTo>
                  <a:cubicBezTo>
                    <a:pt x="68" y="0"/>
                    <a:pt x="19" y="9"/>
                    <a:pt x="19" y="9"/>
                  </a:cubicBezTo>
                  <a:close/>
                </a:path>
              </a:pathLst>
            </a:custGeom>
            <a:solidFill>
              <a:srgbClr val="FBE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52">
              <a:extLst>
                <a:ext uri="{FF2B5EF4-FFF2-40B4-BE49-F238E27FC236}">
                  <a16:creationId xmlns:a16="http://schemas.microsoft.com/office/drawing/2014/main" id="{A6E2B6A9-0049-4642-8E1A-82C1C5DE4280}"/>
                </a:ext>
              </a:extLst>
            </p:cNvPr>
            <p:cNvSpPr>
              <a:spLocks/>
            </p:cNvSpPr>
            <p:nvPr/>
          </p:nvSpPr>
          <p:spPr bwMode="auto">
            <a:xfrm>
              <a:off x="2978150" y="4230688"/>
              <a:ext cx="346075" cy="211138"/>
            </a:xfrm>
            <a:custGeom>
              <a:avLst/>
              <a:gdLst>
                <a:gd name="T0" fmla="*/ 22 w 92"/>
                <a:gd name="T1" fmla="*/ 0 h 56"/>
                <a:gd name="T2" fmla="*/ 7 w 92"/>
                <a:gd name="T3" fmla="*/ 45 h 56"/>
                <a:gd name="T4" fmla="*/ 75 w 92"/>
                <a:gd name="T5" fmla="*/ 56 h 56"/>
                <a:gd name="T6" fmla="*/ 87 w 92"/>
                <a:gd name="T7" fmla="*/ 13 h 56"/>
                <a:gd name="T8" fmla="*/ 22 w 92"/>
                <a:gd name="T9" fmla="*/ 0 h 56"/>
              </a:gdLst>
              <a:ahLst/>
              <a:cxnLst>
                <a:cxn ang="0">
                  <a:pos x="T0" y="T1"/>
                </a:cxn>
                <a:cxn ang="0">
                  <a:pos x="T2" y="T3"/>
                </a:cxn>
                <a:cxn ang="0">
                  <a:pos x="T4" y="T5"/>
                </a:cxn>
                <a:cxn ang="0">
                  <a:pos x="T6" y="T7"/>
                </a:cxn>
                <a:cxn ang="0">
                  <a:pos x="T8" y="T9"/>
                </a:cxn>
              </a:cxnLst>
              <a:rect l="0" t="0" r="r" b="b"/>
              <a:pathLst>
                <a:path w="92" h="56">
                  <a:moveTo>
                    <a:pt x="22" y="0"/>
                  </a:moveTo>
                  <a:cubicBezTo>
                    <a:pt x="22" y="0"/>
                    <a:pt x="0" y="26"/>
                    <a:pt x="7" y="45"/>
                  </a:cubicBezTo>
                  <a:cubicBezTo>
                    <a:pt x="10" y="53"/>
                    <a:pt x="75" y="56"/>
                    <a:pt x="75" y="56"/>
                  </a:cubicBezTo>
                  <a:cubicBezTo>
                    <a:pt x="75" y="56"/>
                    <a:pt x="92" y="21"/>
                    <a:pt x="87" y="13"/>
                  </a:cubicBezTo>
                  <a:cubicBezTo>
                    <a:pt x="83" y="5"/>
                    <a:pt x="22" y="0"/>
                    <a:pt x="22" y="0"/>
                  </a:cubicBezTo>
                  <a:close/>
                </a:path>
              </a:pathLst>
            </a:custGeom>
            <a:solidFill>
              <a:srgbClr val="FBE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53">
              <a:extLst>
                <a:ext uri="{FF2B5EF4-FFF2-40B4-BE49-F238E27FC236}">
                  <a16:creationId xmlns:a16="http://schemas.microsoft.com/office/drawing/2014/main" id="{82823640-E360-4039-A404-664D886057B0}"/>
                </a:ext>
              </a:extLst>
            </p:cNvPr>
            <p:cNvSpPr>
              <a:spLocks/>
            </p:cNvSpPr>
            <p:nvPr/>
          </p:nvSpPr>
          <p:spPr bwMode="auto">
            <a:xfrm>
              <a:off x="2947988" y="4749800"/>
              <a:ext cx="398463" cy="153988"/>
            </a:xfrm>
            <a:custGeom>
              <a:avLst/>
              <a:gdLst>
                <a:gd name="T0" fmla="*/ 17 w 106"/>
                <a:gd name="T1" fmla="*/ 0 h 41"/>
                <a:gd name="T2" fmla="*/ 10 w 106"/>
                <a:gd name="T3" fmla="*/ 35 h 41"/>
                <a:gd name="T4" fmla="*/ 70 w 106"/>
                <a:gd name="T5" fmla="*/ 36 h 41"/>
                <a:gd name="T6" fmla="*/ 17 w 106"/>
                <a:gd name="T7" fmla="*/ 0 h 41"/>
              </a:gdLst>
              <a:ahLst/>
              <a:cxnLst>
                <a:cxn ang="0">
                  <a:pos x="T0" y="T1"/>
                </a:cxn>
                <a:cxn ang="0">
                  <a:pos x="T2" y="T3"/>
                </a:cxn>
                <a:cxn ang="0">
                  <a:pos x="T4" y="T5"/>
                </a:cxn>
                <a:cxn ang="0">
                  <a:pos x="T6" y="T7"/>
                </a:cxn>
              </a:cxnLst>
              <a:rect l="0" t="0" r="r" b="b"/>
              <a:pathLst>
                <a:path w="106" h="41">
                  <a:moveTo>
                    <a:pt x="17" y="0"/>
                  </a:moveTo>
                  <a:cubicBezTo>
                    <a:pt x="17" y="0"/>
                    <a:pt x="0" y="29"/>
                    <a:pt x="10" y="35"/>
                  </a:cubicBezTo>
                  <a:cubicBezTo>
                    <a:pt x="20" y="41"/>
                    <a:pt x="70" y="36"/>
                    <a:pt x="70" y="36"/>
                  </a:cubicBezTo>
                  <a:cubicBezTo>
                    <a:pt x="70" y="36"/>
                    <a:pt x="106" y="3"/>
                    <a:pt x="17" y="0"/>
                  </a:cubicBezTo>
                  <a:close/>
                </a:path>
              </a:pathLst>
            </a:custGeom>
            <a:solidFill>
              <a:srgbClr val="FBE1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54">
              <a:extLst>
                <a:ext uri="{FF2B5EF4-FFF2-40B4-BE49-F238E27FC236}">
                  <a16:creationId xmlns:a16="http://schemas.microsoft.com/office/drawing/2014/main" id="{13B7C4C6-0891-493B-9CCC-18478D1EFEE5}"/>
                </a:ext>
              </a:extLst>
            </p:cNvPr>
            <p:cNvSpPr>
              <a:spLocks/>
            </p:cNvSpPr>
            <p:nvPr/>
          </p:nvSpPr>
          <p:spPr bwMode="auto">
            <a:xfrm>
              <a:off x="3609975" y="3867150"/>
              <a:ext cx="184150" cy="206375"/>
            </a:xfrm>
            <a:custGeom>
              <a:avLst/>
              <a:gdLst>
                <a:gd name="T0" fmla="*/ 15 w 49"/>
                <a:gd name="T1" fmla="*/ 0 h 55"/>
                <a:gd name="T2" fmla="*/ 14 w 49"/>
                <a:gd name="T3" fmla="*/ 42 h 55"/>
                <a:gd name="T4" fmla="*/ 15 w 49"/>
                <a:gd name="T5" fmla="*/ 0 h 55"/>
              </a:gdLst>
              <a:ahLst/>
              <a:cxnLst>
                <a:cxn ang="0">
                  <a:pos x="T0" y="T1"/>
                </a:cxn>
                <a:cxn ang="0">
                  <a:pos x="T2" y="T3"/>
                </a:cxn>
                <a:cxn ang="0">
                  <a:pos x="T4" y="T5"/>
                </a:cxn>
              </a:cxnLst>
              <a:rect l="0" t="0" r="r" b="b"/>
              <a:pathLst>
                <a:path w="49" h="55">
                  <a:moveTo>
                    <a:pt x="15" y="0"/>
                  </a:moveTo>
                  <a:cubicBezTo>
                    <a:pt x="15" y="0"/>
                    <a:pt x="28" y="28"/>
                    <a:pt x="14" y="42"/>
                  </a:cubicBezTo>
                  <a:cubicBezTo>
                    <a:pt x="0" y="55"/>
                    <a:pt x="49" y="30"/>
                    <a:pt x="15" y="0"/>
                  </a:cubicBezTo>
                  <a:close/>
                </a:path>
              </a:pathLst>
            </a:custGeom>
            <a:solidFill>
              <a:srgbClr val="DDA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55">
              <a:extLst>
                <a:ext uri="{FF2B5EF4-FFF2-40B4-BE49-F238E27FC236}">
                  <a16:creationId xmlns:a16="http://schemas.microsoft.com/office/drawing/2014/main" id="{E2B172A3-D385-4AAF-936C-CCE94A26DBD9}"/>
                </a:ext>
              </a:extLst>
            </p:cNvPr>
            <p:cNvSpPr>
              <a:spLocks/>
            </p:cNvSpPr>
            <p:nvPr/>
          </p:nvSpPr>
          <p:spPr bwMode="auto">
            <a:xfrm>
              <a:off x="3203575" y="4279900"/>
              <a:ext cx="207963" cy="188913"/>
            </a:xfrm>
            <a:custGeom>
              <a:avLst/>
              <a:gdLst>
                <a:gd name="T0" fmla="*/ 27 w 55"/>
                <a:gd name="T1" fmla="*/ 0 h 50"/>
                <a:gd name="T2" fmla="*/ 15 w 55"/>
                <a:gd name="T3" fmla="*/ 43 h 50"/>
                <a:gd name="T4" fmla="*/ 27 w 55"/>
                <a:gd name="T5" fmla="*/ 0 h 50"/>
              </a:gdLst>
              <a:ahLst/>
              <a:cxnLst>
                <a:cxn ang="0">
                  <a:pos x="T0" y="T1"/>
                </a:cxn>
                <a:cxn ang="0">
                  <a:pos x="T2" y="T3"/>
                </a:cxn>
                <a:cxn ang="0">
                  <a:pos x="T4" y="T5"/>
                </a:cxn>
              </a:cxnLst>
              <a:rect l="0" t="0" r="r" b="b"/>
              <a:pathLst>
                <a:path w="55" h="50">
                  <a:moveTo>
                    <a:pt x="27" y="0"/>
                  </a:moveTo>
                  <a:cubicBezTo>
                    <a:pt x="27" y="0"/>
                    <a:pt x="29" y="44"/>
                    <a:pt x="15" y="43"/>
                  </a:cubicBezTo>
                  <a:cubicBezTo>
                    <a:pt x="0" y="42"/>
                    <a:pt x="55" y="50"/>
                    <a:pt x="27" y="0"/>
                  </a:cubicBezTo>
                  <a:close/>
                </a:path>
              </a:pathLst>
            </a:custGeom>
            <a:solidFill>
              <a:srgbClr val="DDA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56">
              <a:extLst>
                <a:ext uri="{FF2B5EF4-FFF2-40B4-BE49-F238E27FC236}">
                  <a16:creationId xmlns:a16="http://schemas.microsoft.com/office/drawing/2014/main" id="{DCDE9686-7FC5-48B5-8D78-2AB411EDF94E}"/>
                </a:ext>
              </a:extLst>
            </p:cNvPr>
            <p:cNvSpPr>
              <a:spLocks/>
            </p:cNvSpPr>
            <p:nvPr/>
          </p:nvSpPr>
          <p:spPr bwMode="auto">
            <a:xfrm>
              <a:off x="3192463" y="4776788"/>
              <a:ext cx="90488" cy="109538"/>
            </a:xfrm>
            <a:custGeom>
              <a:avLst/>
              <a:gdLst>
                <a:gd name="T0" fmla="*/ 0 w 24"/>
                <a:gd name="T1" fmla="*/ 0 h 29"/>
                <a:gd name="T2" fmla="*/ 7 w 24"/>
                <a:gd name="T3" fmla="*/ 27 h 29"/>
                <a:gd name="T4" fmla="*/ 0 w 24"/>
                <a:gd name="T5" fmla="*/ 0 h 29"/>
              </a:gdLst>
              <a:ahLst/>
              <a:cxnLst>
                <a:cxn ang="0">
                  <a:pos x="T0" y="T1"/>
                </a:cxn>
                <a:cxn ang="0">
                  <a:pos x="T2" y="T3"/>
                </a:cxn>
                <a:cxn ang="0">
                  <a:pos x="T4" y="T5"/>
                </a:cxn>
              </a:cxnLst>
              <a:rect l="0" t="0" r="r" b="b"/>
              <a:pathLst>
                <a:path w="24" h="29">
                  <a:moveTo>
                    <a:pt x="0" y="0"/>
                  </a:moveTo>
                  <a:cubicBezTo>
                    <a:pt x="0" y="0"/>
                    <a:pt x="9" y="25"/>
                    <a:pt x="7" y="27"/>
                  </a:cubicBezTo>
                  <a:cubicBezTo>
                    <a:pt x="5" y="29"/>
                    <a:pt x="24" y="11"/>
                    <a:pt x="0" y="0"/>
                  </a:cubicBezTo>
                  <a:close/>
                </a:path>
              </a:pathLst>
            </a:custGeom>
            <a:solidFill>
              <a:srgbClr val="DDA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9">
              <a:extLst>
                <a:ext uri="{FF2B5EF4-FFF2-40B4-BE49-F238E27FC236}">
                  <a16:creationId xmlns:a16="http://schemas.microsoft.com/office/drawing/2014/main" id="{4610C7AE-EA55-4C5A-9480-53B6570C13F5}"/>
                </a:ext>
              </a:extLst>
            </p:cNvPr>
            <p:cNvSpPr>
              <a:spLocks/>
            </p:cNvSpPr>
            <p:nvPr/>
          </p:nvSpPr>
          <p:spPr bwMode="auto">
            <a:xfrm>
              <a:off x="-307974" y="3834653"/>
              <a:ext cx="744538" cy="1662113"/>
            </a:xfrm>
            <a:custGeom>
              <a:avLst/>
              <a:gdLst>
                <a:gd name="T0" fmla="*/ 198 w 198"/>
                <a:gd name="T1" fmla="*/ 12 h 442"/>
                <a:gd name="T2" fmla="*/ 0 w 198"/>
                <a:gd name="T3" fmla="*/ 0 h 442"/>
                <a:gd name="T4" fmla="*/ 0 w 198"/>
                <a:gd name="T5" fmla="*/ 431 h 442"/>
                <a:gd name="T6" fmla="*/ 143 w 198"/>
                <a:gd name="T7" fmla="*/ 431 h 442"/>
                <a:gd name="T8" fmla="*/ 198 w 198"/>
                <a:gd name="T9" fmla="*/ 12 h 442"/>
              </a:gdLst>
              <a:ahLst/>
              <a:cxnLst>
                <a:cxn ang="0">
                  <a:pos x="T0" y="T1"/>
                </a:cxn>
                <a:cxn ang="0">
                  <a:pos x="T2" y="T3"/>
                </a:cxn>
                <a:cxn ang="0">
                  <a:pos x="T4" y="T5"/>
                </a:cxn>
                <a:cxn ang="0">
                  <a:pos x="T6" y="T7"/>
                </a:cxn>
                <a:cxn ang="0">
                  <a:pos x="T8" y="T9"/>
                </a:cxn>
              </a:cxnLst>
              <a:rect l="0" t="0" r="r" b="b"/>
              <a:pathLst>
                <a:path w="198" h="442">
                  <a:moveTo>
                    <a:pt x="198" y="12"/>
                  </a:moveTo>
                  <a:cubicBezTo>
                    <a:pt x="0" y="0"/>
                    <a:pt x="0" y="0"/>
                    <a:pt x="0" y="0"/>
                  </a:cubicBezTo>
                  <a:cubicBezTo>
                    <a:pt x="0" y="431"/>
                    <a:pt x="0" y="431"/>
                    <a:pt x="0" y="431"/>
                  </a:cubicBezTo>
                  <a:cubicBezTo>
                    <a:pt x="76" y="431"/>
                    <a:pt x="147" y="442"/>
                    <a:pt x="143" y="431"/>
                  </a:cubicBezTo>
                  <a:cubicBezTo>
                    <a:pt x="135" y="408"/>
                    <a:pt x="198" y="12"/>
                    <a:pt x="198" y="12"/>
                  </a:cubicBezTo>
                  <a:close/>
                </a:path>
              </a:pathLst>
            </a:custGeom>
            <a:solidFill>
              <a:srgbClr val="0A2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7" name="Rectangle 96">
            <a:extLst>
              <a:ext uri="{FF2B5EF4-FFF2-40B4-BE49-F238E27FC236}">
                <a16:creationId xmlns:a16="http://schemas.microsoft.com/office/drawing/2014/main" id="{890B444D-3B3B-4654-A252-C3BEF4F1CF21}"/>
              </a:ext>
            </a:extLst>
          </p:cNvPr>
          <p:cNvSpPr>
            <a:spLocks noChangeArrowheads="1"/>
          </p:cNvSpPr>
          <p:nvPr/>
        </p:nvSpPr>
        <p:spPr bwMode="auto">
          <a:xfrm>
            <a:off x="5594238" y="2351162"/>
            <a:ext cx="762" cy="1076"/>
          </a:xfrm>
          <a:prstGeom prst="rect">
            <a:avLst/>
          </a:prstGeom>
          <a:solidFill>
            <a:srgbClr val="F9B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nvGrpSpPr>
          <p:cNvPr id="6" name="Group 5">
            <a:extLst>
              <a:ext uri="{FF2B5EF4-FFF2-40B4-BE49-F238E27FC236}">
                <a16:creationId xmlns:a16="http://schemas.microsoft.com/office/drawing/2014/main" id="{2BAC0771-2863-4E9B-9D46-4E5C6CDAF3FE}"/>
              </a:ext>
            </a:extLst>
          </p:cNvPr>
          <p:cNvGrpSpPr/>
          <p:nvPr/>
        </p:nvGrpSpPr>
        <p:grpSpPr>
          <a:xfrm>
            <a:off x="5437417" y="1328077"/>
            <a:ext cx="6722621" cy="5604442"/>
            <a:chOff x="5437417" y="1328077"/>
            <a:chExt cx="6722621" cy="5604442"/>
          </a:xfrm>
        </p:grpSpPr>
        <p:sp>
          <p:nvSpPr>
            <p:cNvPr id="95" name="Rectangle 94">
              <a:extLst>
                <a:ext uri="{FF2B5EF4-FFF2-40B4-BE49-F238E27FC236}">
                  <a16:creationId xmlns:a16="http://schemas.microsoft.com/office/drawing/2014/main" id="{EB817E59-0246-49FE-9053-6C79E1F349DF}"/>
                </a:ext>
              </a:extLst>
            </p:cNvPr>
            <p:cNvSpPr/>
            <p:nvPr/>
          </p:nvSpPr>
          <p:spPr>
            <a:xfrm>
              <a:off x="5437417" y="1328077"/>
              <a:ext cx="6721859" cy="492443"/>
            </a:xfrm>
            <a:prstGeom prst="rect">
              <a:avLst/>
            </a:prstGeom>
          </p:spPr>
          <p:txBody>
            <a:bodyPr wrap="square">
              <a:spAutoFit/>
            </a:bodyPr>
            <a:lstStyle/>
            <a:p>
              <a:pPr>
                <a:lnSpc>
                  <a:spcPct val="100000"/>
                </a:lnSpc>
                <a:buClrTx/>
                <a:buSzTx/>
                <a:buFontTx/>
                <a:buNone/>
              </a:pPr>
              <a:r>
                <a:rPr lang="en-US" altLang="en-US" sz="2600" b="1" u="sng" kern="0" dirty="0">
                  <a:solidFill>
                    <a:srgbClr val="003300"/>
                  </a:solidFill>
                  <a:latin typeface="Tahoma" panose="020B0604030504040204" pitchFamily="34" charset="0"/>
                  <a:ea typeface="Tahoma" panose="020B0604030504040204" pitchFamily="34" charset="0"/>
                  <a:cs typeface="Tahoma" panose="020B0604030504040204" pitchFamily="34" charset="0"/>
                </a:rPr>
                <a:t>…’knowing the KNOWNS’</a:t>
              </a:r>
            </a:p>
          </p:txBody>
        </p:sp>
        <p:sp>
          <p:nvSpPr>
            <p:cNvPr id="104" name="Rectangle 103">
              <a:extLst>
                <a:ext uri="{FF2B5EF4-FFF2-40B4-BE49-F238E27FC236}">
                  <a16:creationId xmlns:a16="http://schemas.microsoft.com/office/drawing/2014/main" id="{B031C256-CCA0-47A8-BAEC-135F30878B15}"/>
                </a:ext>
              </a:extLst>
            </p:cNvPr>
            <p:cNvSpPr/>
            <p:nvPr/>
          </p:nvSpPr>
          <p:spPr>
            <a:xfrm>
              <a:off x="6152712" y="2053474"/>
              <a:ext cx="5902579" cy="497927"/>
            </a:xfrm>
            <a:prstGeom prst="rect">
              <a:avLst/>
            </a:prstGeom>
          </p:spPr>
          <p:txBody>
            <a:bodyPr wrap="square">
              <a:spAutoFit/>
            </a:bodyPr>
            <a:lstStyle/>
            <a:p>
              <a:pPr>
                <a:lnSpc>
                  <a:spcPct val="100000"/>
                </a:lnSpc>
                <a:buClrTx/>
                <a:buSzTx/>
                <a:buFontTx/>
                <a:buNone/>
              </a:pPr>
              <a:endParaRPr lang="en-US" altLang="en-US" sz="2800" b="1"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05" name="Rectangle 104">
              <a:extLst>
                <a:ext uri="{FF2B5EF4-FFF2-40B4-BE49-F238E27FC236}">
                  <a16:creationId xmlns:a16="http://schemas.microsoft.com/office/drawing/2014/main" id="{00CD8FC6-584F-4DD9-AAF5-E49DC351D850}"/>
                </a:ext>
              </a:extLst>
            </p:cNvPr>
            <p:cNvSpPr/>
            <p:nvPr/>
          </p:nvSpPr>
          <p:spPr>
            <a:xfrm>
              <a:off x="6209909" y="2115394"/>
              <a:ext cx="5902579" cy="400110"/>
            </a:xfrm>
            <a:prstGeom prst="rect">
              <a:avLst/>
            </a:prstGeom>
          </p:spPr>
          <p:txBody>
            <a:bodyPr wrap="square">
              <a:spAutoFit/>
            </a:bodyPr>
            <a:lstStyle/>
            <a:p>
              <a:pPr>
                <a:lnSpc>
                  <a:spcPct val="100000"/>
                </a:lnSpc>
                <a:buClrTx/>
                <a:buSzTx/>
                <a:buFontTx/>
                <a:buNone/>
              </a:pPr>
              <a:r>
                <a:rPr lang="en-GB" sz="2000" dirty="0">
                  <a:latin typeface="Tahoma" panose="020B0604030504040204" pitchFamily="34" charset="0"/>
                  <a:ea typeface="Tahoma" panose="020B0604030504040204" pitchFamily="34" charset="0"/>
                  <a:cs typeface="Tahoma" panose="020B0604030504040204" pitchFamily="34" charset="0"/>
                </a:rPr>
                <a:t>Mastercard </a:t>
              </a:r>
              <a:r>
                <a:rPr lang="en-GB" sz="2000" b="1" dirty="0">
                  <a:latin typeface="Tahoma" panose="020B0604030504040204" pitchFamily="34" charset="0"/>
                  <a:ea typeface="Tahoma" panose="020B0604030504040204" pitchFamily="34" charset="0"/>
                  <a:cs typeface="Tahoma" panose="020B0604030504040204" pitchFamily="34" charset="0"/>
                </a:rPr>
                <a:t>Lab for Financial Inclusion </a:t>
              </a:r>
              <a:r>
                <a:rPr lang="en-GB" sz="2000" dirty="0">
                  <a:latin typeface="Tahoma" panose="020B0604030504040204" pitchFamily="34" charset="0"/>
                  <a:ea typeface="Tahoma" panose="020B0604030504040204" pitchFamily="34" charset="0"/>
                  <a:cs typeface="Tahoma" panose="020B0604030504040204" pitchFamily="34" charset="0"/>
                </a:rPr>
                <a:t>(Africa)</a:t>
              </a:r>
              <a:endParaRPr lang="en-US" altLang="en-US" sz="2000" b="1"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03" name="Freeform 58">
              <a:extLst>
                <a:ext uri="{FF2B5EF4-FFF2-40B4-BE49-F238E27FC236}">
                  <a16:creationId xmlns:a16="http://schemas.microsoft.com/office/drawing/2014/main" id="{CEDFC9E7-F67E-44F1-82BB-76BA14AC4667}"/>
                </a:ext>
              </a:extLst>
            </p:cNvPr>
            <p:cNvSpPr>
              <a:spLocks noEditPoints="1"/>
            </p:cNvSpPr>
            <p:nvPr/>
          </p:nvSpPr>
          <p:spPr bwMode="auto">
            <a:xfrm>
              <a:off x="5765741" y="2098128"/>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sp>
          <p:nvSpPr>
            <p:cNvPr id="106" name="Rectangle 105">
              <a:extLst>
                <a:ext uri="{FF2B5EF4-FFF2-40B4-BE49-F238E27FC236}">
                  <a16:creationId xmlns:a16="http://schemas.microsoft.com/office/drawing/2014/main" id="{74EF1D33-FC4D-46A9-B908-AAB8FC334F5E}"/>
                </a:ext>
              </a:extLst>
            </p:cNvPr>
            <p:cNvSpPr/>
            <p:nvPr/>
          </p:nvSpPr>
          <p:spPr>
            <a:xfrm>
              <a:off x="6243061" y="2778871"/>
              <a:ext cx="5902579" cy="1292662"/>
            </a:xfrm>
            <a:prstGeom prst="rect">
              <a:avLst/>
            </a:prstGeom>
          </p:spPr>
          <p:txBody>
            <a:bodyPr wrap="square">
              <a:spAutoFit/>
            </a:bodyPr>
            <a:lstStyle/>
            <a:p>
              <a:pPr>
                <a:lnSpc>
                  <a:spcPct val="100000"/>
                </a:lnSpc>
                <a:buClrTx/>
                <a:buSzTx/>
                <a:buFontTx/>
                <a:buNone/>
              </a:pPr>
              <a:r>
                <a:rPr lang="en-GB" sz="2000" b="1" dirty="0">
                  <a:latin typeface="Tahoma" panose="020B0604030504040204" pitchFamily="34" charset="0"/>
                  <a:ea typeface="Tahoma" panose="020B0604030504040204" pitchFamily="34" charset="0"/>
                  <a:cs typeface="Tahoma" panose="020B0604030504040204" pitchFamily="34" charset="0"/>
                </a:rPr>
                <a:t>Universal Financial Access 2020 </a:t>
              </a:r>
            </a:p>
            <a:p>
              <a:pPr>
                <a:lnSpc>
                  <a:spcPct val="100000"/>
                </a:lnSpc>
                <a:buClrTx/>
                <a:buSzTx/>
                <a:buFontTx/>
                <a:buNone/>
              </a:pPr>
              <a:r>
                <a:rPr lang="en-GB" sz="2000" dirty="0">
                  <a:latin typeface="Tahoma" panose="020B0604030504040204" pitchFamily="34" charset="0"/>
                  <a:ea typeface="Tahoma" panose="020B0604030504040204" pitchFamily="34" charset="0"/>
                  <a:cs typeface="Tahoma" panose="020B0604030504040204" pitchFamily="34" charset="0"/>
                </a:rPr>
                <a:t>Pledges : </a:t>
              </a:r>
              <a:r>
                <a:rPr lang="en-GB" sz="2000" kern="0" dirty="0">
                  <a:solidFill>
                    <a:srgbClr val="003300"/>
                  </a:solidFill>
                  <a:latin typeface="Tahoma" panose="020B0604030504040204" pitchFamily="34" charset="0"/>
                  <a:ea typeface="Tahoma" panose="020B0604030504040204" pitchFamily="34" charset="0"/>
                  <a:cs typeface="Tahoma" panose="020B0604030504040204" pitchFamily="34" charset="0"/>
                </a:rPr>
                <a:t>Financially excluded adults </a:t>
              </a:r>
              <a:endParaRPr lang="en-GB" sz="2000" dirty="0">
                <a:latin typeface="Tahoma" panose="020B0604030504040204" pitchFamily="34" charset="0"/>
                <a:ea typeface="Tahoma" panose="020B0604030504040204" pitchFamily="34" charset="0"/>
                <a:cs typeface="Tahoma" panose="020B0604030504040204" pitchFamily="34" charset="0"/>
              </a:endParaRPr>
            </a:p>
            <a:p>
              <a:pPr>
                <a:lnSpc>
                  <a:spcPct val="100000"/>
                </a:lnSpc>
                <a:buClrTx/>
                <a:buSzTx/>
                <a:buFontTx/>
                <a:buNone/>
              </a:pPr>
              <a:r>
                <a:rPr lang="en-GB" altLang="en-US" kern="0" dirty="0">
                  <a:solidFill>
                    <a:srgbClr val="003300"/>
                  </a:solidFill>
                  <a:latin typeface="Tahoma" panose="020B0604030504040204" pitchFamily="34" charset="0"/>
                  <a:ea typeface="Tahoma" panose="020B0604030504040204" pitchFamily="34" charset="0"/>
                  <a:cs typeface="Tahoma" panose="020B0604030504040204" pitchFamily="34" charset="0"/>
                </a:rPr>
                <a:t>	VISA : 500 million</a:t>
              </a:r>
            </a:p>
            <a:p>
              <a:pPr>
                <a:lnSpc>
                  <a:spcPct val="100000"/>
                </a:lnSpc>
                <a:buClrTx/>
                <a:buSzTx/>
                <a:buFontTx/>
                <a:buNone/>
              </a:pPr>
              <a:r>
                <a:rPr lang="en-GB" altLang="en-US" kern="0" dirty="0">
                  <a:solidFill>
                    <a:srgbClr val="003300"/>
                  </a:solidFill>
                  <a:latin typeface="Tahoma" panose="020B0604030504040204" pitchFamily="34" charset="0"/>
                  <a:ea typeface="Tahoma" panose="020B0604030504040204" pitchFamily="34" charset="0"/>
                  <a:cs typeface="Tahoma" panose="020B0604030504040204" pitchFamily="34" charset="0"/>
                </a:rPr>
                <a:t>	MasterCard : 500 million</a:t>
              </a:r>
              <a:endParaRPr lang="en-US" altLang="en-US" kern="0"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107" name="Freeform 58">
              <a:extLst>
                <a:ext uri="{FF2B5EF4-FFF2-40B4-BE49-F238E27FC236}">
                  <a16:creationId xmlns:a16="http://schemas.microsoft.com/office/drawing/2014/main" id="{A25F715A-A4D5-451E-9F31-AB2F34362DC7}"/>
                </a:ext>
              </a:extLst>
            </p:cNvPr>
            <p:cNvSpPr>
              <a:spLocks noEditPoints="1"/>
            </p:cNvSpPr>
            <p:nvPr/>
          </p:nvSpPr>
          <p:spPr bwMode="auto">
            <a:xfrm>
              <a:off x="5765741" y="2851370"/>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sp>
          <p:nvSpPr>
            <p:cNvPr id="108" name="Rectangle 107">
              <a:extLst>
                <a:ext uri="{FF2B5EF4-FFF2-40B4-BE49-F238E27FC236}">
                  <a16:creationId xmlns:a16="http://schemas.microsoft.com/office/drawing/2014/main" id="{1571910D-1B81-41E9-A56C-E683CA52F9F8}"/>
                </a:ext>
              </a:extLst>
            </p:cNvPr>
            <p:cNvSpPr/>
            <p:nvPr/>
          </p:nvSpPr>
          <p:spPr>
            <a:xfrm>
              <a:off x="6257459" y="4193308"/>
              <a:ext cx="5902579" cy="2739211"/>
            </a:xfrm>
            <a:prstGeom prst="rect">
              <a:avLst/>
            </a:prstGeom>
          </p:spPr>
          <p:txBody>
            <a:bodyPr wrap="square">
              <a:spAutoFit/>
            </a:bodyPr>
            <a:lstStyle/>
            <a:p>
              <a:pPr>
                <a:lnSpc>
                  <a:spcPct val="100000"/>
                </a:lnSpc>
                <a:buClrTx/>
                <a:buSzTx/>
                <a:buFontTx/>
                <a:buNone/>
              </a:pPr>
              <a:r>
                <a:rPr lang="en-GB" sz="2000" b="1" dirty="0">
                  <a:latin typeface="Tahoma" panose="020B0604030504040204" pitchFamily="34" charset="0"/>
                  <a:ea typeface="Tahoma" panose="020B0604030504040204" pitchFamily="34" charset="0"/>
                  <a:cs typeface="Tahoma" panose="020B0604030504040204" pitchFamily="34" charset="0"/>
                </a:rPr>
                <a:t>Other Country Cases: Example : CHINA…</a:t>
              </a:r>
            </a:p>
            <a:p>
              <a:pPr marL="342900" indent="-342900">
                <a:lnSpc>
                  <a:spcPct val="100000"/>
                </a:lnSpc>
                <a:buClrTx/>
                <a:buSzTx/>
                <a:buFont typeface="Wingdings" panose="05000000000000000000" pitchFamily="2" charset="2"/>
                <a:buChar char="§"/>
              </a:pPr>
              <a:r>
                <a:rPr lang="en-GB" sz="2000" dirty="0">
                  <a:latin typeface="Tahoma" panose="020B0604030504040204" pitchFamily="34" charset="0"/>
                  <a:ea typeface="Tahoma" panose="020B0604030504040204" pitchFamily="34" charset="0"/>
                  <a:cs typeface="Tahoma" panose="020B0604030504040204" pitchFamily="34" charset="0"/>
                </a:rPr>
                <a:t>China Financial Inclusion and Education (</a:t>
              </a:r>
              <a:r>
                <a:rPr lang="en-GB" sz="2000" dirty="0" err="1">
                  <a:latin typeface="Tahoma" panose="020B0604030504040204" pitchFamily="34" charset="0"/>
                  <a:ea typeface="Tahoma" panose="020B0604030504040204" pitchFamily="34" charset="0"/>
                  <a:cs typeface="Tahoma" panose="020B0604030504040204" pitchFamily="34" charset="0"/>
                </a:rPr>
                <a:t>Jinhui</a:t>
              </a:r>
              <a:r>
                <a:rPr lang="en-GB" sz="2000" dirty="0">
                  <a:latin typeface="Tahoma" panose="020B0604030504040204" pitchFamily="34" charset="0"/>
                  <a:ea typeface="Tahoma" panose="020B0604030504040204" pitchFamily="34" charset="0"/>
                  <a:cs typeface="Tahoma" panose="020B0604030504040204" pitchFamily="34" charset="0"/>
                </a:rPr>
                <a:t> Project) International Demonstration Zone</a:t>
              </a:r>
            </a:p>
            <a:p>
              <a:pPr>
                <a:lnSpc>
                  <a:spcPct val="100000"/>
                </a:lnSpc>
                <a:buClrTx/>
                <a:buSzTx/>
                <a:buFontTx/>
                <a:buNone/>
                <a:tabLst>
                  <a:tab pos="1341438" algn="l"/>
                </a:tabLst>
              </a:pPr>
              <a:r>
                <a:rPr lang="en-GB" b="1" dirty="0"/>
                <a:t>	</a:t>
              </a:r>
              <a:r>
                <a:rPr lang="en-GB" dirty="0">
                  <a:latin typeface="Tahoma" panose="020B0604030504040204" pitchFamily="34" charset="0"/>
                  <a:ea typeface="Tahoma" panose="020B0604030504040204" pitchFamily="34" charset="0"/>
                  <a:cs typeface="Tahoma" panose="020B0604030504040204" pitchFamily="34" charset="0"/>
                </a:rPr>
                <a:t>Mobile phone-based financial education to </a:t>
              </a:r>
            </a:p>
            <a:p>
              <a:pPr>
                <a:lnSpc>
                  <a:spcPct val="100000"/>
                </a:lnSpc>
                <a:buClrTx/>
                <a:buSzTx/>
                <a:buFontTx/>
                <a:buNone/>
                <a:tabLst>
                  <a:tab pos="1341438" algn="l"/>
                </a:tabLst>
              </a:pPr>
              <a:r>
                <a:rPr lang="en-GB" dirty="0">
                  <a:latin typeface="Tahoma" panose="020B0604030504040204" pitchFamily="34" charset="0"/>
                  <a:ea typeface="Tahoma" panose="020B0604030504040204" pitchFamily="34" charset="0"/>
                  <a:cs typeface="Tahoma" panose="020B0604030504040204" pitchFamily="34" charset="0"/>
                </a:rPr>
                <a:t>	5++ million in 3 years</a:t>
              </a:r>
            </a:p>
            <a:p>
              <a:pPr>
                <a:lnSpc>
                  <a:spcPct val="100000"/>
                </a:lnSpc>
                <a:buClrTx/>
                <a:buSzTx/>
                <a:buFontTx/>
                <a:buNone/>
              </a:pPr>
              <a:endParaRPr lang="en-GB" b="1" dirty="0"/>
            </a:p>
            <a:p>
              <a:pPr marL="342900" indent="-342900">
                <a:buFont typeface="Wingdings" panose="05000000000000000000" pitchFamily="2" charset="2"/>
                <a:buChar char="§"/>
              </a:pPr>
              <a:r>
                <a:rPr lang="en-GB" altLang="en-US" sz="2000" dirty="0">
                  <a:latin typeface="Tahoma" panose="020B0604030504040204" pitchFamily="34" charset="0"/>
                  <a:ea typeface="Tahoma" panose="020B0604030504040204" pitchFamily="34" charset="0"/>
                  <a:cs typeface="Tahoma" panose="020B0604030504040204" pitchFamily="34" charset="0"/>
                </a:rPr>
                <a:t>WeChat, Alipay and QR Code (‘Payments Aspects of Financial Inclusion’)</a:t>
              </a:r>
              <a:endParaRPr lang="en-US" altLang="en-US" sz="2000" dirty="0">
                <a:latin typeface="Tahoma" panose="020B0604030504040204" pitchFamily="34" charset="0"/>
                <a:ea typeface="Tahoma" panose="020B0604030504040204" pitchFamily="34" charset="0"/>
                <a:cs typeface="Tahoma" panose="020B0604030504040204" pitchFamily="34" charset="0"/>
              </a:endParaRPr>
            </a:p>
            <a:p>
              <a:pPr>
                <a:lnSpc>
                  <a:spcPct val="100000"/>
                </a:lnSpc>
                <a:buClrTx/>
                <a:buSzTx/>
                <a:buFontTx/>
                <a:buNone/>
              </a:pPr>
              <a:endParaRPr lang="en-GB" b="1" dirty="0"/>
            </a:p>
          </p:txBody>
        </p:sp>
        <p:sp>
          <p:nvSpPr>
            <p:cNvPr id="109" name="Freeform 58">
              <a:extLst>
                <a:ext uri="{FF2B5EF4-FFF2-40B4-BE49-F238E27FC236}">
                  <a16:creationId xmlns:a16="http://schemas.microsoft.com/office/drawing/2014/main" id="{4677595D-1516-4C2F-B4DE-32F3B466B38B}"/>
                </a:ext>
              </a:extLst>
            </p:cNvPr>
            <p:cNvSpPr>
              <a:spLocks noEditPoints="1"/>
            </p:cNvSpPr>
            <p:nvPr/>
          </p:nvSpPr>
          <p:spPr bwMode="auto">
            <a:xfrm>
              <a:off x="5780139" y="4265807"/>
              <a:ext cx="426258" cy="398937"/>
            </a:xfrm>
            <a:custGeom>
              <a:avLst/>
              <a:gdLst>
                <a:gd name="T0" fmla="*/ 965 w 989"/>
                <a:gd name="T1" fmla="*/ 178 h 917"/>
                <a:gd name="T2" fmla="*/ 891 w 989"/>
                <a:gd name="T3" fmla="*/ 100 h 917"/>
                <a:gd name="T4" fmla="*/ 823 w 989"/>
                <a:gd name="T5" fmla="*/ 113 h 917"/>
                <a:gd name="T6" fmla="*/ 509 w 989"/>
                <a:gd name="T7" fmla="*/ 424 h 917"/>
                <a:gd name="T8" fmla="*/ 452 w 989"/>
                <a:gd name="T9" fmla="*/ 455 h 917"/>
                <a:gd name="T10" fmla="*/ 336 w 989"/>
                <a:gd name="T11" fmla="*/ 329 h 917"/>
                <a:gd name="T12" fmla="*/ 268 w 989"/>
                <a:gd name="T13" fmla="*/ 323 h 917"/>
                <a:gd name="T14" fmla="*/ 200 w 989"/>
                <a:gd name="T15" fmla="*/ 394 h 917"/>
                <a:gd name="T16" fmla="*/ 206 w 989"/>
                <a:gd name="T17" fmla="*/ 457 h 917"/>
                <a:gd name="T18" fmla="*/ 409 w 989"/>
                <a:gd name="T19" fmla="*/ 672 h 917"/>
                <a:gd name="T20" fmla="*/ 523 w 989"/>
                <a:gd name="T21" fmla="*/ 662 h 917"/>
                <a:gd name="T22" fmla="*/ 949 w 989"/>
                <a:gd name="T23" fmla="*/ 236 h 917"/>
                <a:gd name="T24" fmla="*/ 965 w 989"/>
                <a:gd name="T25" fmla="*/ 178 h 917"/>
                <a:gd name="T26" fmla="*/ 756 w 989"/>
                <a:gd name="T27" fmla="*/ 704 h 917"/>
                <a:gd name="T28" fmla="*/ 659 w 989"/>
                <a:gd name="T29" fmla="*/ 801 h 917"/>
                <a:gd name="T30" fmla="*/ 213 w 989"/>
                <a:gd name="T31" fmla="*/ 801 h 917"/>
                <a:gd name="T32" fmla="*/ 116 w 989"/>
                <a:gd name="T33" fmla="*/ 704 h 917"/>
                <a:gd name="T34" fmla="*/ 116 w 989"/>
                <a:gd name="T35" fmla="*/ 213 h 917"/>
                <a:gd name="T36" fmla="*/ 213 w 989"/>
                <a:gd name="T37" fmla="*/ 116 h 917"/>
                <a:gd name="T38" fmla="*/ 659 w 989"/>
                <a:gd name="T39" fmla="*/ 116 h 917"/>
                <a:gd name="T40" fmla="*/ 683 w 989"/>
                <a:gd name="T41" fmla="*/ 120 h 917"/>
                <a:gd name="T42" fmla="*/ 769 w 989"/>
                <a:gd name="T43" fmla="*/ 31 h 917"/>
                <a:gd name="T44" fmla="*/ 659 w 989"/>
                <a:gd name="T45" fmla="*/ 0 h 917"/>
                <a:gd name="T46" fmla="*/ 213 w 989"/>
                <a:gd name="T47" fmla="*/ 0 h 917"/>
                <a:gd name="T48" fmla="*/ 0 w 989"/>
                <a:gd name="T49" fmla="*/ 213 h 917"/>
                <a:gd name="T50" fmla="*/ 0 w 989"/>
                <a:gd name="T51" fmla="*/ 704 h 917"/>
                <a:gd name="T52" fmla="*/ 213 w 989"/>
                <a:gd name="T53" fmla="*/ 917 h 917"/>
                <a:gd name="T54" fmla="*/ 659 w 989"/>
                <a:gd name="T55" fmla="*/ 917 h 917"/>
                <a:gd name="T56" fmla="*/ 872 w 989"/>
                <a:gd name="T57" fmla="*/ 704 h 917"/>
                <a:gd name="T58" fmla="*/ 872 w 989"/>
                <a:gd name="T59" fmla="*/ 465 h 917"/>
                <a:gd name="T60" fmla="*/ 756 w 989"/>
                <a:gd name="T61" fmla="*/ 518 h 917"/>
                <a:gd name="T62" fmla="*/ 756 w 989"/>
                <a:gd name="T63" fmla="*/ 704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9" h="917">
                  <a:moveTo>
                    <a:pt x="965" y="178"/>
                  </a:moveTo>
                  <a:cubicBezTo>
                    <a:pt x="965" y="178"/>
                    <a:pt x="926" y="130"/>
                    <a:pt x="891" y="100"/>
                  </a:cubicBezTo>
                  <a:cubicBezTo>
                    <a:pt x="860" y="74"/>
                    <a:pt x="823" y="113"/>
                    <a:pt x="823" y="113"/>
                  </a:cubicBezTo>
                  <a:cubicBezTo>
                    <a:pt x="823" y="113"/>
                    <a:pt x="528" y="398"/>
                    <a:pt x="509" y="424"/>
                  </a:cubicBezTo>
                  <a:cubicBezTo>
                    <a:pt x="490" y="449"/>
                    <a:pt x="469" y="472"/>
                    <a:pt x="452" y="455"/>
                  </a:cubicBezTo>
                  <a:cubicBezTo>
                    <a:pt x="433" y="436"/>
                    <a:pt x="371" y="365"/>
                    <a:pt x="336" y="329"/>
                  </a:cubicBezTo>
                  <a:cubicBezTo>
                    <a:pt x="300" y="294"/>
                    <a:pt x="268" y="323"/>
                    <a:pt x="268" y="323"/>
                  </a:cubicBezTo>
                  <a:cubicBezTo>
                    <a:pt x="268" y="323"/>
                    <a:pt x="223" y="368"/>
                    <a:pt x="200" y="394"/>
                  </a:cubicBezTo>
                  <a:cubicBezTo>
                    <a:pt x="172" y="426"/>
                    <a:pt x="206" y="457"/>
                    <a:pt x="206" y="457"/>
                  </a:cubicBezTo>
                  <a:cubicBezTo>
                    <a:pt x="409" y="672"/>
                    <a:pt x="409" y="672"/>
                    <a:pt x="409" y="672"/>
                  </a:cubicBezTo>
                  <a:cubicBezTo>
                    <a:pt x="409" y="672"/>
                    <a:pt x="456" y="723"/>
                    <a:pt x="523" y="662"/>
                  </a:cubicBezTo>
                  <a:cubicBezTo>
                    <a:pt x="569" y="620"/>
                    <a:pt x="921" y="262"/>
                    <a:pt x="949" y="236"/>
                  </a:cubicBezTo>
                  <a:cubicBezTo>
                    <a:pt x="989" y="198"/>
                    <a:pt x="965" y="178"/>
                    <a:pt x="965" y="178"/>
                  </a:cubicBezTo>
                  <a:close/>
                  <a:moveTo>
                    <a:pt x="756" y="704"/>
                  </a:moveTo>
                  <a:cubicBezTo>
                    <a:pt x="755" y="757"/>
                    <a:pt x="712" y="801"/>
                    <a:pt x="659" y="801"/>
                  </a:cubicBezTo>
                  <a:cubicBezTo>
                    <a:pt x="213" y="801"/>
                    <a:pt x="213" y="801"/>
                    <a:pt x="213" y="801"/>
                  </a:cubicBezTo>
                  <a:cubicBezTo>
                    <a:pt x="160" y="801"/>
                    <a:pt x="116" y="757"/>
                    <a:pt x="116" y="704"/>
                  </a:cubicBezTo>
                  <a:cubicBezTo>
                    <a:pt x="116" y="213"/>
                    <a:pt x="116" y="213"/>
                    <a:pt x="116" y="213"/>
                  </a:cubicBezTo>
                  <a:cubicBezTo>
                    <a:pt x="116" y="160"/>
                    <a:pt x="160" y="116"/>
                    <a:pt x="213" y="116"/>
                  </a:cubicBezTo>
                  <a:cubicBezTo>
                    <a:pt x="659" y="116"/>
                    <a:pt x="659" y="116"/>
                    <a:pt x="659" y="116"/>
                  </a:cubicBezTo>
                  <a:cubicBezTo>
                    <a:pt x="667" y="116"/>
                    <a:pt x="675" y="118"/>
                    <a:pt x="683" y="120"/>
                  </a:cubicBezTo>
                  <a:cubicBezTo>
                    <a:pt x="769" y="31"/>
                    <a:pt x="769" y="31"/>
                    <a:pt x="769" y="31"/>
                  </a:cubicBezTo>
                  <a:cubicBezTo>
                    <a:pt x="737" y="11"/>
                    <a:pt x="699" y="0"/>
                    <a:pt x="659" y="0"/>
                  </a:cubicBezTo>
                  <a:cubicBezTo>
                    <a:pt x="213" y="0"/>
                    <a:pt x="213" y="0"/>
                    <a:pt x="213" y="0"/>
                  </a:cubicBezTo>
                  <a:cubicBezTo>
                    <a:pt x="95" y="0"/>
                    <a:pt x="0" y="95"/>
                    <a:pt x="0" y="213"/>
                  </a:cubicBezTo>
                  <a:cubicBezTo>
                    <a:pt x="0" y="704"/>
                    <a:pt x="0" y="704"/>
                    <a:pt x="0" y="704"/>
                  </a:cubicBezTo>
                  <a:cubicBezTo>
                    <a:pt x="0" y="822"/>
                    <a:pt x="95" y="917"/>
                    <a:pt x="213" y="917"/>
                  </a:cubicBezTo>
                  <a:cubicBezTo>
                    <a:pt x="659" y="917"/>
                    <a:pt x="659" y="917"/>
                    <a:pt x="659" y="917"/>
                  </a:cubicBezTo>
                  <a:cubicBezTo>
                    <a:pt x="776" y="917"/>
                    <a:pt x="872" y="822"/>
                    <a:pt x="872" y="704"/>
                  </a:cubicBezTo>
                  <a:cubicBezTo>
                    <a:pt x="872" y="465"/>
                    <a:pt x="872" y="465"/>
                    <a:pt x="872" y="465"/>
                  </a:cubicBezTo>
                  <a:cubicBezTo>
                    <a:pt x="756" y="518"/>
                    <a:pt x="756" y="518"/>
                    <a:pt x="756" y="518"/>
                  </a:cubicBezTo>
                  <a:lnTo>
                    <a:pt x="756" y="704"/>
                  </a:lnTo>
                  <a:close/>
                </a:path>
              </a:pathLst>
            </a:custGeom>
            <a:solidFill>
              <a:srgbClr val="003300"/>
            </a:solidFill>
            <a:ln>
              <a:noFill/>
            </a:ln>
          </p:spPr>
          <p:txBody>
            <a:bodyPr vert="horz" wrap="square" lIns="121920" tIns="60960" rIns="121920" bIns="60960" numCol="1" anchor="t" anchorCtr="0" compatLnSpc="1">
              <a:prstTxWarp prst="textNoShape">
                <a:avLst/>
              </a:prstTxWarp>
            </a:bodyPr>
            <a:lstStyle/>
            <a:p>
              <a:endParaRPr lang="en-US" sz="1333" dirty="0">
                <a:solidFill>
                  <a:schemeClr val="accent4"/>
                </a:solidFill>
                <a:latin typeface="Lato" pitchFamily="34" charset="0"/>
              </a:endParaRPr>
            </a:p>
          </p:txBody>
        </p:sp>
      </p:grpSp>
    </p:spTree>
    <p:extLst>
      <p:ext uri="{BB962C8B-B14F-4D97-AF65-F5344CB8AC3E}">
        <p14:creationId xmlns:p14="http://schemas.microsoft.com/office/powerpoint/2010/main" val="39679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flipH="1">
            <a:off x="-1" y="-1"/>
            <a:ext cx="6448425" cy="6858001"/>
          </a:xfrm>
          <a:custGeom>
            <a:avLst/>
            <a:gdLst>
              <a:gd name="connsiteX0" fmla="*/ 12128 w 6040582"/>
              <a:gd name="connsiteY0" fmla="*/ 0 h 6846377"/>
              <a:gd name="connsiteX1" fmla="*/ 6040582 w 6040582"/>
              <a:gd name="connsiteY1" fmla="*/ 0 h 6846377"/>
              <a:gd name="connsiteX2" fmla="*/ 6040582 w 6040582"/>
              <a:gd name="connsiteY2" fmla="*/ 6846377 h 6846377"/>
              <a:gd name="connsiteX3" fmla="*/ 0 w 6040582"/>
              <a:gd name="connsiteY3" fmla="*/ 6846377 h 6846377"/>
              <a:gd name="connsiteX4" fmla="*/ 485187 w 6040582"/>
              <a:gd name="connsiteY4" fmla="*/ 6233443 h 6846377"/>
              <a:gd name="connsiteX5" fmla="*/ 485187 w 6040582"/>
              <a:gd name="connsiteY5" fmla="*/ 5493294 h 6846377"/>
              <a:gd name="connsiteX6" fmla="*/ 485187 w 6040582"/>
              <a:gd name="connsiteY6" fmla="*/ 5053831 h 6846377"/>
              <a:gd name="connsiteX7" fmla="*/ 485187 w 6040582"/>
              <a:gd name="connsiteY7" fmla="*/ 4903488 h 6846377"/>
              <a:gd name="connsiteX8" fmla="*/ 485187 w 6040582"/>
              <a:gd name="connsiteY8" fmla="*/ 4845663 h 6846377"/>
              <a:gd name="connsiteX9" fmla="*/ 509445 w 6040582"/>
              <a:gd name="connsiteY9" fmla="*/ 4834099 h 6846377"/>
              <a:gd name="connsiteX10" fmla="*/ 606484 w 6040582"/>
              <a:gd name="connsiteY10" fmla="*/ 4741579 h 6846377"/>
              <a:gd name="connsiteX11" fmla="*/ 909725 w 6040582"/>
              <a:gd name="connsiteY11" fmla="*/ 4440893 h 6846377"/>
              <a:gd name="connsiteX12" fmla="*/ 1504081 w 6040582"/>
              <a:gd name="connsiteY12" fmla="*/ 3885782 h 6846377"/>
              <a:gd name="connsiteX13" fmla="*/ 1528338 w 6040582"/>
              <a:gd name="connsiteY13" fmla="*/ 2983726 h 6846377"/>
              <a:gd name="connsiteX14" fmla="*/ 1067411 w 6040582"/>
              <a:gd name="connsiteY14" fmla="*/ 2544263 h 6846377"/>
              <a:gd name="connsiteX15" fmla="*/ 715649 w 6040582"/>
              <a:gd name="connsiteY15" fmla="*/ 2220447 h 6846377"/>
              <a:gd name="connsiteX16" fmla="*/ 497316 w 6040582"/>
              <a:gd name="connsiteY16" fmla="*/ 2012282 h 6846377"/>
              <a:gd name="connsiteX17" fmla="*/ 485187 w 6040582"/>
              <a:gd name="connsiteY17" fmla="*/ 2000715 h 6846377"/>
              <a:gd name="connsiteX18" fmla="*/ 485187 w 6040582"/>
              <a:gd name="connsiteY18" fmla="*/ 1919762 h 6846377"/>
              <a:gd name="connsiteX19" fmla="*/ 485187 w 6040582"/>
              <a:gd name="connsiteY19" fmla="*/ 1549687 h 6846377"/>
              <a:gd name="connsiteX20" fmla="*/ 485187 w 6040582"/>
              <a:gd name="connsiteY20" fmla="*/ 693890 h 6846377"/>
              <a:gd name="connsiteX21" fmla="*/ 460927 w 6040582"/>
              <a:gd name="connsiteY21" fmla="*/ 416333 h 6846377"/>
              <a:gd name="connsiteX22" fmla="*/ 12128 w 6040582"/>
              <a:gd name="connsiteY22" fmla="*/ 0 h 684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40582" h="6846377">
                <a:moveTo>
                  <a:pt x="12128" y="0"/>
                </a:moveTo>
                <a:cubicBezTo>
                  <a:pt x="12128" y="0"/>
                  <a:pt x="12128" y="0"/>
                  <a:pt x="6040582" y="0"/>
                </a:cubicBezTo>
                <a:lnTo>
                  <a:pt x="6040582" y="6846377"/>
                </a:lnTo>
                <a:cubicBezTo>
                  <a:pt x="6040582" y="6846377"/>
                  <a:pt x="6040582" y="6846377"/>
                  <a:pt x="0" y="6846377"/>
                </a:cubicBezTo>
                <a:cubicBezTo>
                  <a:pt x="291112" y="6776988"/>
                  <a:pt x="485187" y="6522561"/>
                  <a:pt x="485187" y="6233443"/>
                </a:cubicBezTo>
                <a:cubicBezTo>
                  <a:pt x="485187" y="5990581"/>
                  <a:pt x="485187" y="5736154"/>
                  <a:pt x="485187" y="5493294"/>
                </a:cubicBezTo>
                <a:cubicBezTo>
                  <a:pt x="485187" y="5342952"/>
                  <a:pt x="485187" y="5204173"/>
                  <a:pt x="485187" y="5053831"/>
                </a:cubicBezTo>
                <a:cubicBezTo>
                  <a:pt x="485187" y="5007569"/>
                  <a:pt x="485187" y="4961310"/>
                  <a:pt x="485187" y="4903488"/>
                </a:cubicBezTo>
                <a:cubicBezTo>
                  <a:pt x="485187" y="4903488"/>
                  <a:pt x="485187" y="4868793"/>
                  <a:pt x="485187" y="4845663"/>
                </a:cubicBezTo>
                <a:cubicBezTo>
                  <a:pt x="497316" y="4845663"/>
                  <a:pt x="497316" y="4834099"/>
                  <a:pt x="509445" y="4834099"/>
                </a:cubicBezTo>
                <a:cubicBezTo>
                  <a:pt x="533706" y="4799404"/>
                  <a:pt x="570095" y="4764709"/>
                  <a:pt x="606484" y="4741579"/>
                </a:cubicBezTo>
                <a:cubicBezTo>
                  <a:pt x="703521" y="4637495"/>
                  <a:pt x="812689" y="4544977"/>
                  <a:pt x="909725" y="4440893"/>
                </a:cubicBezTo>
                <a:cubicBezTo>
                  <a:pt x="1115930" y="4255856"/>
                  <a:pt x="1310005" y="4070819"/>
                  <a:pt x="1504081" y="3885782"/>
                </a:cubicBezTo>
                <a:cubicBezTo>
                  <a:pt x="1758804" y="3631355"/>
                  <a:pt x="1795193" y="3249717"/>
                  <a:pt x="1528338" y="2983726"/>
                </a:cubicBezTo>
                <a:cubicBezTo>
                  <a:pt x="1370652" y="2844948"/>
                  <a:pt x="1212969" y="2694605"/>
                  <a:pt x="1067411" y="2544263"/>
                </a:cubicBezTo>
                <a:cubicBezTo>
                  <a:pt x="946114" y="2440179"/>
                  <a:pt x="836946" y="2336095"/>
                  <a:pt x="715649" y="2220447"/>
                </a:cubicBezTo>
                <a:cubicBezTo>
                  <a:pt x="642874" y="2151058"/>
                  <a:pt x="570095" y="2070104"/>
                  <a:pt x="497316" y="2012282"/>
                </a:cubicBezTo>
                <a:cubicBezTo>
                  <a:pt x="497316" y="2000715"/>
                  <a:pt x="497316" y="2000715"/>
                  <a:pt x="485187" y="2000715"/>
                </a:cubicBezTo>
                <a:cubicBezTo>
                  <a:pt x="497316" y="1977587"/>
                  <a:pt x="485187" y="1942892"/>
                  <a:pt x="485187" y="1919762"/>
                </a:cubicBezTo>
                <a:cubicBezTo>
                  <a:pt x="485187" y="1804114"/>
                  <a:pt x="485187" y="1676899"/>
                  <a:pt x="485187" y="1549687"/>
                </a:cubicBezTo>
                <a:cubicBezTo>
                  <a:pt x="485187" y="1272133"/>
                  <a:pt x="485187" y="983012"/>
                  <a:pt x="485187" y="693890"/>
                </a:cubicBezTo>
                <a:cubicBezTo>
                  <a:pt x="485187" y="601370"/>
                  <a:pt x="485187" y="508853"/>
                  <a:pt x="460927" y="416333"/>
                </a:cubicBezTo>
                <a:cubicBezTo>
                  <a:pt x="388148" y="219732"/>
                  <a:pt x="218333" y="57822"/>
                  <a:pt x="12128"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5923135" y="2177144"/>
            <a:ext cx="5801649" cy="1477328"/>
          </a:xfrm>
          <a:prstGeom prst="rect">
            <a:avLst/>
          </a:prstGeom>
          <a:noFill/>
        </p:spPr>
        <p:txBody>
          <a:bodyPr wrap="square" rtlCol="0">
            <a:spAutoFit/>
          </a:bodyPr>
          <a:lstStyle/>
          <a:p>
            <a:r>
              <a:rPr lang="en-GB" sz="2800" b="1" dirty="0">
                <a:solidFill>
                  <a:srgbClr val="002060"/>
                </a:solidFill>
                <a:latin typeface="Tahoma" panose="020B0604030504040204" pitchFamily="34" charset="0"/>
                <a:ea typeface="Tahoma" panose="020B0604030504040204" pitchFamily="34" charset="0"/>
                <a:cs typeface="Tahoma" panose="020B0604030504040204" pitchFamily="34" charset="0"/>
              </a:rPr>
              <a:t>Role of Technology in Promoting Financial Inclusion</a:t>
            </a:r>
          </a:p>
          <a:p>
            <a:r>
              <a:rPr lang="en-GB" sz="3400" b="1" dirty="0">
                <a:solidFill>
                  <a:srgbClr val="003300"/>
                </a:solidFill>
                <a:latin typeface="Tahoma" panose="020B0604030504040204" pitchFamily="34" charset="0"/>
                <a:ea typeface="Tahoma" panose="020B0604030504040204" pitchFamily="34" charset="0"/>
                <a:cs typeface="Tahoma" panose="020B0604030504040204" pitchFamily="34" charset="0"/>
              </a:rPr>
              <a:t>Lessons from India</a:t>
            </a:r>
          </a:p>
        </p:txBody>
      </p:sp>
      <p:sp>
        <p:nvSpPr>
          <p:cNvPr id="33" name="Rectangle 1">
            <a:extLst>
              <a:ext uri="{FF2B5EF4-FFF2-40B4-BE49-F238E27FC236}">
                <a16:creationId xmlns:a16="http://schemas.microsoft.com/office/drawing/2014/main" id="{46AD6D6D-BA2C-4E0A-8CCA-8DE2662AEEC0}"/>
              </a:ext>
            </a:extLst>
          </p:cNvPr>
          <p:cNvSpPr>
            <a:spLocks noChangeArrowheads="1"/>
          </p:cNvSpPr>
          <p:nvPr/>
        </p:nvSpPr>
        <p:spPr bwMode="auto">
          <a:xfrm>
            <a:off x="6581984" y="4162581"/>
            <a:ext cx="5476454"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lnSpc>
                <a:spcPct val="100000"/>
              </a:lnSpc>
              <a:buFont typeface="Wingdings" pitchFamily="2" charset="2"/>
              <a:buNone/>
            </a:pPr>
            <a:r>
              <a:rPr lang="en-US" altLang="en-US" sz="1400" b="1" dirty="0">
                <a:latin typeface="Tahoma" pitchFamily="34" charset="0"/>
              </a:rPr>
              <a:t>by - </a:t>
            </a:r>
          </a:p>
          <a:p>
            <a:pPr eaLnBrk="1" hangingPunct="1">
              <a:lnSpc>
                <a:spcPct val="100000"/>
              </a:lnSpc>
              <a:buFont typeface="Wingdings" pitchFamily="2" charset="2"/>
              <a:buNone/>
            </a:pPr>
            <a:r>
              <a:rPr lang="en-US" altLang="en-US" sz="2400" b="1" dirty="0">
                <a:latin typeface="Tahoma" pitchFamily="34" charset="0"/>
              </a:rPr>
              <a:t>Ratul Rana</a:t>
            </a:r>
          </a:p>
          <a:p>
            <a:pPr eaLnBrk="1" hangingPunct="1">
              <a:lnSpc>
                <a:spcPct val="100000"/>
              </a:lnSpc>
              <a:buFont typeface="Wingdings" pitchFamily="2" charset="2"/>
              <a:buNone/>
            </a:pPr>
            <a:r>
              <a:rPr lang="en-US" altLang="en-US" sz="1400" b="1" dirty="0">
                <a:latin typeface="Tahoma" pitchFamily="34" charset="0"/>
              </a:rPr>
              <a:t>Sumitomo Mitsui Banking Corporation* [Singapore] </a:t>
            </a:r>
            <a:endParaRPr lang="en-SG" altLang="en-US" sz="1400" dirty="0">
              <a:latin typeface="Tahoma" pitchFamily="34" charset="0"/>
            </a:endParaRPr>
          </a:p>
          <a:p>
            <a:pPr eaLnBrk="1" hangingPunct="1">
              <a:lnSpc>
                <a:spcPct val="100000"/>
              </a:lnSpc>
              <a:buFont typeface="Wingdings" pitchFamily="2" charset="2"/>
              <a:buNone/>
            </a:pPr>
            <a:endParaRPr lang="en-US" altLang="en-US" sz="1400" b="1" dirty="0">
              <a:latin typeface="Tahoma" pitchFamily="34" charset="0"/>
            </a:endParaRPr>
          </a:p>
          <a:p>
            <a:pPr eaLnBrk="1" hangingPunct="1"/>
            <a:r>
              <a:rPr lang="en-US" altLang="en-US" sz="2400" b="1" dirty="0">
                <a:latin typeface="Tahoma" pitchFamily="34" charset="0"/>
              </a:rPr>
              <a:t>Shotaro </a:t>
            </a:r>
            <a:r>
              <a:rPr lang="en-US" altLang="en-US" sz="2400" b="1" dirty="0" err="1">
                <a:latin typeface="Tahoma" pitchFamily="34" charset="0"/>
              </a:rPr>
              <a:t>Kumagai</a:t>
            </a:r>
            <a:r>
              <a:rPr lang="en-US" altLang="en-US" sz="2400" b="1" dirty="0">
                <a:latin typeface="Tahoma" pitchFamily="34" charset="0"/>
              </a:rPr>
              <a:t> </a:t>
            </a:r>
          </a:p>
          <a:p>
            <a:pPr eaLnBrk="1" hangingPunct="1">
              <a:lnSpc>
                <a:spcPct val="100000"/>
              </a:lnSpc>
              <a:buFont typeface="Wingdings" pitchFamily="2" charset="2"/>
              <a:buNone/>
            </a:pPr>
            <a:r>
              <a:rPr lang="en-US" altLang="en-US" sz="1400" b="1" dirty="0">
                <a:latin typeface="Tahoma" pitchFamily="34" charset="0"/>
              </a:rPr>
              <a:t>Japan Research Institute* [Tokyo]</a:t>
            </a:r>
            <a:endParaRPr lang="en-SG" altLang="en-US" sz="1400" dirty="0">
              <a:latin typeface="Tahoma" pitchFamily="34" charset="0"/>
            </a:endParaRPr>
          </a:p>
        </p:txBody>
      </p:sp>
      <p:pic>
        <p:nvPicPr>
          <p:cNvPr id="40" name="Picture Placeholder 39" descr="A group of people posing for a photo&#10;&#10;Description generated with very high confidence">
            <a:extLst>
              <a:ext uri="{FF2B5EF4-FFF2-40B4-BE49-F238E27FC236}">
                <a16:creationId xmlns:a16="http://schemas.microsoft.com/office/drawing/2014/main" id="{02BA0901-2D59-4127-96CC-877E1FB243D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648" r="20648"/>
          <a:stretch>
            <a:fillRect/>
          </a:stretch>
        </p:blipFill>
        <p:spPr/>
      </p:pic>
      <p:sp>
        <p:nvSpPr>
          <p:cNvPr id="9" name="Rectangle 8">
            <a:extLst>
              <a:ext uri="{FF2B5EF4-FFF2-40B4-BE49-F238E27FC236}">
                <a16:creationId xmlns:a16="http://schemas.microsoft.com/office/drawing/2014/main" id="{4BC513BA-81A1-4D91-A54E-E6B76EA1E3CF}"/>
              </a:ext>
            </a:extLst>
          </p:cNvPr>
          <p:cNvSpPr/>
          <p:nvPr/>
        </p:nvSpPr>
        <p:spPr>
          <a:xfrm rot="5400000">
            <a:off x="11117503" y="2241853"/>
            <a:ext cx="197282" cy="195171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301F4991-EB5E-4740-8629-D0C62AD97CF7}"/>
              </a:ext>
            </a:extLst>
          </p:cNvPr>
          <p:cNvSpPr/>
          <p:nvPr/>
        </p:nvSpPr>
        <p:spPr>
          <a:xfrm rot="5400000">
            <a:off x="11117504" y="2509552"/>
            <a:ext cx="197279" cy="195171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1">
            <a:extLst>
              <a:ext uri="{FF2B5EF4-FFF2-40B4-BE49-F238E27FC236}">
                <a16:creationId xmlns:a16="http://schemas.microsoft.com/office/drawing/2014/main" id="{CD1723D3-D9A1-4AF9-9287-80385228D72C}"/>
              </a:ext>
            </a:extLst>
          </p:cNvPr>
          <p:cNvSpPr>
            <a:spLocks noChangeArrowheads="1"/>
          </p:cNvSpPr>
          <p:nvPr/>
        </p:nvSpPr>
        <p:spPr bwMode="auto">
          <a:xfrm>
            <a:off x="5923135" y="3602064"/>
            <a:ext cx="587266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lnSpc>
                <a:spcPct val="100000"/>
              </a:lnSpc>
              <a:buFont typeface="Wingdings" pitchFamily="2" charset="2"/>
              <a:buNone/>
            </a:pPr>
            <a:r>
              <a:rPr lang="en-GB" altLang="en-US" sz="1400" b="1" dirty="0">
                <a:latin typeface="Tahoma" pitchFamily="34" charset="0"/>
              </a:rPr>
              <a:t>[Academic Report]</a:t>
            </a:r>
            <a:endParaRPr lang="en-SG" altLang="en-US" sz="1400" dirty="0">
              <a:latin typeface="Tahoma" pitchFamily="34" charset="0"/>
            </a:endParaRPr>
          </a:p>
        </p:txBody>
      </p:sp>
      <p:sp>
        <p:nvSpPr>
          <p:cNvPr id="11" name="Rectangle 1">
            <a:extLst>
              <a:ext uri="{FF2B5EF4-FFF2-40B4-BE49-F238E27FC236}">
                <a16:creationId xmlns:a16="http://schemas.microsoft.com/office/drawing/2014/main" id="{7CD1A2B5-331B-4AB1-809D-F894E7F90509}"/>
              </a:ext>
            </a:extLst>
          </p:cNvPr>
          <p:cNvSpPr>
            <a:spLocks noChangeArrowheads="1"/>
          </p:cNvSpPr>
          <p:nvPr/>
        </p:nvSpPr>
        <p:spPr bwMode="auto">
          <a:xfrm>
            <a:off x="6581984" y="6433886"/>
            <a:ext cx="53449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lnSpc>
                <a:spcPct val="100000"/>
              </a:lnSpc>
              <a:buFont typeface="Wingdings" pitchFamily="2" charset="2"/>
              <a:buNone/>
            </a:pPr>
            <a:r>
              <a:rPr lang="en-GB" altLang="en-US" sz="1400" b="1" dirty="0">
                <a:latin typeface="Tahoma" pitchFamily="34" charset="0"/>
              </a:rPr>
              <a:t>* Sumitomo Mitsui Financial Group (SMFG) companies</a:t>
            </a:r>
            <a:endParaRPr lang="en-SG" altLang="en-US" sz="1400" dirty="0">
              <a:latin typeface="Tahoma" pitchFamily="34" charset="0"/>
            </a:endParaRPr>
          </a:p>
        </p:txBody>
      </p:sp>
    </p:spTree>
    <p:extLst>
      <p:ext uri="{BB962C8B-B14F-4D97-AF65-F5344CB8AC3E}">
        <p14:creationId xmlns:p14="http://schemas.microsoft.com/office/powerpoint/2010/main" val="4042164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FE5E6142-5BA5-45CC-8E16-9B971A865A12}"/>
              </a:ext>
            </a:extLst>
          </p:cNvPr>
          <p:cNvSpPr>
            <a:spLocks noGrp="1"/>
          </p:cNvSpPr>
          <p:nvPr>
            <p:ph type="title"/>
          </p:nvPr>
        </p:nvSpPr>
        <p:spPr>
          <a:xfrm>
            <a:off x="596552" y="259266"/>
            <a:ext cx="11199930" cy="505736"/>
          </a:xfrm>
        </p:spPr>
        <p:txBody>
          <a:bodyPr>
            <a:noAutofit/>
          </a:bodyPr>
          <a:lstStyle/>
          <a:p>
            <a:r>
              <a:rPr lang="en-US" altLang="en-US" sz="3400" b="1" dirty="0">
                <a:solidFill>
                  <a:srgbClr val="003300"/>
                </a:solidFill>
                <a:latin typeface="Tahoma" pitchFamily="34" charset="0"/>
                <a:cs typeface="Tahoma" pitchFamily="34" charset="0"/>
              </a:rPr>
              <a:t>DISCLAIMER</a:t>
            </a:r>
            <a:endParaRPr lang="en-SG" altLang="en-US" sz="3400" b="1" dirty="0">
              <a:solidFill>
                <a:srgbClr val="003300"/>
              </a:solidFill>
              <a:latin typeface="Tahoma" pitchFamily="34" charset="0"/>
              <a:cs typeface="Tahoma" pitchFamily="34" charset="0"/>
            </a:endParaRPr>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47E5775-1064-4433-9929-4D77BB09201C}"/>
              </a:ext>
            </a:extLst>
          </p:cNvPr>
          <p:cNvSpPr/>
          <p:nvPr/>
        </p:nvSpPr>
        <p:spPr>
          <a:xfrm>
            <a:off x="680484" y="2640451"/>
            <a:ext cx="11199930" cy="4031873"/>
          </a:xfrm>
          <a:prstGeom prst="rect">
            <a:avLst/>
          </a:prstGeom>
        </p:spPr>
        <p:txBody>
          <a:bodyPr wrap="square">
            <a:spAutoFit/>
          </a:bodyPr>
          <a:lstStyle/>
          <a:p>
            <a:r>
              <a:rPr lang="en-SG" sz="2400" baseline="30000" dirty="0">
                <a:latin typeface="Tahoma" panose="020B0604030504040204" pitchFamily="34" charset="0"/>
                <a:ea typeface="Tahoma" panose="020B0604030504040204" pitchFamily="34" charset="0"/>
                <a:cs typeface="Tahoma" panose="020B0604030504040204" pitchFamily="34" charset="0"/>
              </a:rPr>
              <a:t>The two authors are currently working with Sumitomo Mitsui Banking Corporation (SMBC) and Japan Research Institute (JRI), respectively – subsidiary entities of Sumitomo Mitsui Financial Group (“SMFG”), Japan. </a:t>
            </a:r>
          </a:p>
          <a:p>
            <a:endParaRPr lang="en-SG" sz="2400" baseline="30000" dirty="0">
              <a:latin typeface="Tahoma" panose="020B0604030504040204" pitchFamily="34" charset="0"/>
              <a:ea typeface="Tahoma" panose="020B0604030504040204" pitchFamily="34" charset="0"/>
              <a:cs typeface="Tahoma" panose="020B0604030504040204" pitchFamily="34" charset="0"/>
            </a:endParaRPr>
          </a:p>
          <a:p>
            <a:r>
              <a:rPr lang="en-SG" sz="2400" baseline="30000" dirty="0">
                <a:latin typeface="Tahoma" panose="020B0604030504040204" pitchFamily="34" charset="0"/>
                <a:ea typeface="Tahoma" panose="020B0604030504040204" pitchFamily="34" charset="0"/>
                <a:cs typeface="Tahoma" panose="020B0604030504040204" pitchFamily="34" charset="0"/>
              </a:rPr>
              <a:t>All views, opinions, findings, and conclusions or recommendations expressed in this ‘Academic Paper’ are strictly and entirely that of the individual authors and the same does not represent the views/stance of the SMFG and/or its subsidiary/affiliate organizations in any manner and form whatsoever.  </a:t>
            </a:r>
          </a:p>
          <a:p>
            <a:endParaRPr lang="en-SG" sz="2400" baseline="30000" dirty="0">
              <a:latin typeface="Tahoma" panose="020B0604030504040204" pitchFamily="34" charset="0"/>
              <a:ea typeface="Tahoma" panose="020B0604030504040204" pitchFamily="34" charset="0"/>
              <a:cs typeface="Tahoma" panose="020B0604030504040204" pitchFamily="34" charset="0"/>
            </a:endParaRPr>
          </a:p>
          <a:p>
            <a:r>
              <a:rPr lang="en-SG" sz="2400" baseline="30000" dirty="0">
                <a:latin typeface="Tahoma" panose="020B0604030504040204" pitchFamily="34" charset="0"/>
                <a:ea typeface="Tahoma" panose="020B0604030504040204" pitchFamily="34" charset="0"/>
                <a:cs typeface="Tahoma" panose="020B0604030504040204" pitchFamily="34" charset="0"/>
              </a:rPr>
              <a:t>SMFG and/or its subsidiary/affiliate organizations take no responsibility for any errors or omissions in, or for the correctness of, the information contained in this Paper. </a:t>
            </a:r>
          </a:p>
          <a:p>
            <a:endParaRPr lang="en-SG" sz="2400" baseline="30000" dirty="0">
              <a:latin typeface="Tahoma" panose="020B0604030504040204" pitchFamily="34" charset="0"/>
              <a:ea typeface="Tahoma" panose="020B0604030504040204" pitchFamily="34" charset="0"/>
              <a:cs typeface="Tahoma" panose="020B0604030504040204" pitchFamily="34" charset="0"/>
            </a:endParaRPr>
          </a:p>
          <a:p>
            <a:r>
              <a:rPr lang="en-SG" sz="2400" baseline="30000" dirty="0">
                <a:latin typeface="Tahoma" panose="020B0604030504040204" pitchFamily="34" charset="0"/>
                <a:ea typeface="Tahoma" panose="020B0604030504040204" pitchFamily="34" charset="0"/>
                <a:cs typeface="Tahoma" panose="020B0604030504040204" pitchFamily="34" charset="0"/>
              </a:rPr>
              <a:t>The authors bear complete and unconditional responsibility of the correctness and for any/all errors &amp; omissions in the Paper. All views, opinions, findings, and conclusions or recommendations expressed in this ‘Academic Report’ are done with the sole intention of encouraging further deliberation and debate on the subject.  </a:t>
            </a:r>
          </a:p>
          <a:p>
            <a:endParaRPr lang="en-SG" sz="2400" baseline="30000" dirty="0">
              <a:latin typeface="Tahoma" panose="020B0604030504040204" pitchFamily="34" charset="0"/>
              <a:ea typeface="Tahoma" panose="020B0604030504040204" pitchFamily="34" charset="0"/>
              <a:cs typeface="Tahoma" panose="020B0604030504040204" pitchFamily="34" charset="0"/>
            </a:endParaRPr>
          </a:p>
          <a:p>
            <a:r>
              <a:rPr lang="en-SG" sz="2400" baseline="30000" dirty="0">
                <a:latin typeface="Tahoma" panose="020B0604030504040204" pitchFamily="34" charset="0"/>
                <a:ea typeface="Tahoma" panose="020B0604030504040204" pitchFamily="34" charset="0"/>
                <a:cs typeface="Tahoma" panose="020B0604030504040204" pitchFamily="34" charset="0"/>
              </a:rPr>
              <a:t>All graphics, pictures, logos, etc. are used with the limited intention of creating a better visualisation and understanding. Such usage does not represent any form of endorsement by the authors and/or their affiliated organisation.  </a:t>
            </a:r>
            <a:endParaRPr lang="en-GB" sz="2400" baseline="30000" dirty="0">
              <a:latin typeface="Tahoma" panose="020B0604030504040204" pitchFamily="34" charset="0"/>
              <a:ea typeface="Tahoma" panose="020B0604030504040204" pitchFamily="34" charset="0"/>
              <a:cs typeface="Tahoma" panose="020B0604030504040204" pitchFamily="34" charset="0"/>
            </a:endParaRPr>
          </a:p>
        </p:txBody>
      </p:sp>
      <p:cxnSp>
        <p:nvCxnSpPr>
          <p:cNvPr id="40" name="Straight Connector 39">
            <a:extLst>
              <a:ext uri="{FF2B5EF4-FFF2-40B4-BE49-F238E27FC236}">
                <a16:creationId xmlns:a16="http://schemas.microsoft.com/office/drawing/2014/main" id="{EE0CA777-5C5B-4522-A074-8CF2EEA34078}"/>
              </a:ext>
            </a:extLst>
          </p:cNvPr>
          <p:cNvCxnSpPr/>
          <p:nvPr/>
        </p:nvCxnSpPr>
        <p:spPr>
          <a:xfrm>
            <a:off x="754917" y="2504660"/>
            <a:ext cx="617751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7497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97FF1C3-1844-48F6-8CF3-4D7D70B533C5}"/>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FA66075-A300-43DD-A552-84F78CA69258}"/>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Title 1">
            <a:extLst>
              <a:ext uri="{FF2B5EF4-FFF2-40B4-BE49-F238E27FC236}">
                <a16:creationId xmlns:a16="http://schemas.microsoft.com/office/drawing/2014/main" id="{EB9542B5-A65E-4698-A90D-8465C0CFD73C}"/>
              </a:ext>
            </a:extLst>
          </p:cNvPr>
          <p:cNvSpPr txBox="1">
            <a:spLocks/>
          </p:cNvSpPr>
          <p:nvPr/>
        </p:nvSpPr>
        <p:spPr>
          <a:xfrm>
            <a:off x="0" y="3066262"/>
            <a:ext cx="12192000"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400" b="1" dirty="0">
                <a:solidFill>
                  <a:srgbClr val="003300"/>
                </a:solidFill>
                <a:latin typeface="Tahoma" pitchFamily="34" charset="0"/>
                <a:cs typeface="Tahoma" pitchFamily="34" charset="0"/>
              </a:rPr>
              <a:t>ANNEX</a:t>
            </a:r>
          </a:p>
        </p:txBody>
      </p:sp>
    </p:spTree>
    <p:extLst>
      <p:ext uri="{BB962C8B-B14F-4D97-AF65-F5344CB8AC3E}">
        <p14:creationId xmlns:p14="http://schemas.microsoft.com/office/powerpoint/2010/main" val="42136062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FE5E6142-5BA5-45CC-8E16-9B971A865A12}"/>
              </a:ext>
            </a:extLst>
          </p:cNvPr>
          <p:cNvSpPr>
            <a:spLocks noGrp="1"/>
          </p:cNvSpPr>
          <p:nvPr>
            <p:ph type="title"/>
          </p:nvPr>
        </p:nvSpPr>
        <p:spPr>
          <a:xfrm>
            <a:off x="596552" y="259266"/>
            <a:ext cx="11199930" cy="505736"/>
          </a:xfrm>
        </p:spPr>
        <p:txBody>
          <a:bodyPr>
            <a:noAutofit/>
          </a:bodyPr>
          <a:lstStyle/>
          <a:p>
            <a:r>
              <a:rPr lang="en-GB" altLang="en-US" sz="3400" b="1" dirty="0">
                <a:solidFill>
                  <a:srgbClr val="003300"/>
                </a:solidFill>
                <a:latin typeface="Tahoma" pitchFamily="34" charset="0"/>
                <a:cs typeface="Tahoma" pitchFamily="34" charset="0"/>
              </a:rPr>
              <a:t>Institutions driving Financial Inclusion in INDIA</a:t>
            </a:r>
            <a:endParaRPr lang="en-SG" altLang="en-US" sz="3400" b="1" dirty="0">
              <a:solidFill>
                <a:srgbClr val="003300"/>
              </a:solidFill>
              <a:latin typeface="Tahoma" pitchFamily="34" charset="0"/>
              <a:cs typeface="Tahoma" pitchFamily="34" charset="0"/>
            </a:endParaRPr>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Box 37">
            <a:extLst>
              <a:ext uri="{FF2B5EF4-FFF2-40B4-BE49-F238E27FC236}">
                <a16:creationId xmlns:a16="http://schemas.microsoft.com/office/drawing/2014/main" id="{560BCB8B-91C3-4ABB-8891-E93CCE810A7B}"/>
              </a:ext>
            </a:extLst>
          </p:cNvPr>
          <p:cNvSpPr txBox="1"/>
          <p:nvPr/>
        </p:nvSpPr>
        <p:spPr>
          <a:xfrm>
            <a:off x="5164647" y="956428"/>
            <a:ext cx="1668780" cy="287020"/>
          </a:xfrm>
          <a:prstGeom prst="rect">
            <a:avLst/>
          </a:prstGeom>
          <a:solidFill>
            <a:schemeClr val="bg1">
              <a:lumMod val="8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100" b="1">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Ministry of Finance</a:t>
            </a:r>
            <a:endParaRPr lang="en-GB" sz="110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32" name="Text Box 43">
            <a:extLst>
              <a:ext uri="{FF2B5EF4-FFF2-40B4-BE49-F238E27FC236}">
                <a16:creationId xmlns:a16="http://schemas.microsoft.com/office/drawing/2014/main" id="{B2E096F7-43A0-46BF-93BF-AB2242986504}"/>
              </a:ext>
            </a:extLst>
          </p:cNvPr>
          <p:cNvSpPr txBox="1"/>
          <p:nvPr/>
        </p:nvSpPr>
        <p:spPr>
          <a:xfrm>
            <a:off x="988886" y="1800977"/>
            <a:ext cx="9998605" cy="370841"/>
          </a:xfrm>
          <a:prstGeom prst="rect">
            <a:avLst/>
          </a:prstGeom>
          <a:solidFill>
            <a:schemeClr val="accent6">
              <a:lumMod val="75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0"/>
              </a:spcAft>
            </a:pPr>
            <a:r>
              <a:rPr lang="en-US" sz="2000" b="1" dirty="0">
                <a:effectLst/>
                <a:latin typeface="Tahoma" panose="020B0604030504040204" pitchFamily="34" charset="0"/>
                <a:ea typeface="Tahoma" panose="020B0604030504040204" pitchFamily="34" charset="0"/>
                <a:cs typeface="Tahoma" panose="020B0604030504040204" pitchFamily="34" charset="0"/>
              </a:rPr>
              <a:t>RESERVE BANK OF INDIA (RBI)</a:t>
            </a:r>
            <a:endParaRPr lang="en-GB" sz="20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15000"/>
              </a:lnSpc>
              <a:spcAft>
                <a:spcPts val="1000"/>
              </a:spcAft>
            </a:pPr>
            <a:r>
              <a:rPr lang="en-US" sz="2000" b="1" dirty="0">
                <a:effectLst/>
                <a:latin typeface="Tahoma" panose="020B0604030504040204" pitchFamily="34" charset="0"/>
                <a:ea typeface="Tahoma" panose="020B0604030504040204" pitchFamily="34" charset="0"/>
                <a:cs typeface="Tahoma" panose="020B0604030504040204" pitchFamily="34" charset="0"/>
              </a:rPr>
              <a:t> </a:t>
            </a:r>
            <a:endParaRPr lang="en-GB" sz="2000" dirty="0">
              <a:effectLst/>
              <a:latin typeface="Tahoma" panose="020B0604030504040204" pitchFamily="34" charset="0"/>
              <a:ea typeface="Tahoma" panose="020B0604030504040204" pitchFamily="34" charset="0"/>
              <a:cs typeface="Tahoma" panose="020B0604030504040204" pitchFamily="34" charset="0"/>
            </a:endParaRPr>
          </a:p>
          <a:p>
            <a:pPr algn="ctr">
              <a:lnSpc>
                <a:spcPct val="115000"/>
              </a:lnSpc>
              <a:spcAft>
                <a:spcPts val="1000"/>
              </a:spcAft>
            </a:pPr>
            <a:r>
              <a:rPr lang="en-US" sz="2000" b="1" dirty="0">
                <a:effectLst/>
                <a:latin typeface="Tahoma" panose="020B0604030504040204" pitchFamily="34" charset="0"/>
                <a:ea typeface="Tahoma" panose="020B0604030504040204" pitchFamily="34" charset="0"/>
                <a:cs typeface="Tahoma" panose="020B0604030504040204" pitchFamily="34" charset="0"/>
              </a:rPr>
              <a:t> </a:t>
            </a:r>
            <a:endParaRPr lang="en-GB" sz="2000" dirty="0">
              <a:effectLst/>
              <a:latin typeface="Tahoma" panose="020B0604030504040204" pitchFamily="34" charset="0"/>
              <a:ea typeface="Tahoma" panose="020B0604030504040204" pitchFamily="34" charset="0"/>
              <a:cs typeface="Tahoma" panose="020B0604030504040204" pitchFamily="34" charset="0"/>
            </a:endParaRPr>
          </a:p>
        </p:txBody>
      </p:sp>
      <p:sp>
        <p:nvSpPr>
          <p:cNvPr id="33" name="Text Box 63">
            <a:extLst>
              <a:ext uri="{FF2B5EF4-FFF2-40B4-BE49-F238E27FC236}">
                <a16:creationId xmlns:a16="http://schemas.microsoft.com/office/drawing/2014/main" id="{749BA286-EA95-4D3A-B78C-97960F60F55A}"/>
              </a:ext>
            </a:extLst>
          </p:cNvPr>
          <p:cNvSpPr txBox="1"/>
          <p:nvPr/>
        </p:nvSpPr>
        <p:spPr>
          <a:xfrm>
            <a:off x="988887" y="2338188"/>
            <a:ext cx="2424430" cy="276225"/>
          </a:xfrm>
          <a:prstGeom prst="rect">
            <a:avLst/>
          </a:prstGeom>
          <a:solidFill>
            <a:srgbClr val="92D050"/>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1000" b="1" dirty="0">
                <a:effectLst/>
                <a:latin typeface="Tahoma" panose="020B0604030504040204" pitchFamily="34" charset="0"/>
                <a:ea typeface="Tahoma" panose="020B0604030504040204" pitchFamily="34" charset="0"/>
                <a:cs typeface="Tahoma" panose="020B0604030504040204" pitchFamily="34" charset="0"/>
              </a:rPr>
              <a:t>Scheduled Commercial Banks</a:t>
            </a:r>
            <a:endParaRPr lang="en-GB" sz="1000" dirty="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000" b="1" dirty="0">
                <a:effectLst/>
                <a:latin typeface="Tahoma" panose="020B0604030504040204" pitchFamily="34" charset="0"/>
                <a:ea typeface="Tahoma" panose="020B0604030504040204" pitchFamily="34" charset="0"/>
                <a:cs typeface="Tahoma" panose="020B0604030504040204" pitchFamily="34" charset="0"/>
              </a:rPr>
              <a:t> </a:t>
            </a:r>
            <a:endParaRPr lang="en-GB" sz="1000" dirty="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000" b="1" dirty="0">
                <a:effectLst/>
                <a:latin typeface="Tahoma" panose="020B0604030504040204" pitchFamily="34" charset="0"/>
                <a:ea typeface="Tahoma" panose="020B0604030504040204" pitchFamily="34" charset="0"/>
                <a:cs typeface="Tahoma" panose="020B0604030504040204" pitchFamily="34" charset="0"/>
              </a:rPr>
              <a:t> </a:t>
            </a:r>
            <a:endParaRPr lang="en-GB" sz="1000" dirty="0">
              <a:effectLst/>
              <a:latin typeface="Tahoma" panose="020B0604030504040204" pitchFamily="34" charset="0"/>
              <a:ea typeface="Tahoma" panose="020B0604030504040204" pitchFamily="34" charset="0"/>
              <a:cs typeface="Tahoma" panose="020B0604030504040204" pitchFamily="34" charset="0"/>
            </a:endParaRPr>
          </a:p>
        </p:txBody>
      </p:sp>
      <p:sp>
        <p:nvSpPr>
          <p:cNvPr id="34" name="Text Box 294">
            <a:extLst>
              <a:ext uri="{FF2B5EF4-FFF2-40B4-BE49-F238E27FC236}">
                <a16:creationId xmlns:a16="http://schemas.microsoft.com/office/drawing/2014/main" id="{3B30EE6C-D604-47D9-A060-D6166A1A10E5}"/>
              </a:ext>
            </a:extLst>
          </p:cNvPr>
          <p:cNvSpPr txBox="1"/>
          <p:nvPr/>
        </p:nvSpPr>
        <p:spPr>
          <a:xfrm>
            <a:off x="4774757" y="2338823"/>
            <a:ext cx="2464435" cy="276225"/>
          </a:xfrm>
          <a:prstGeom prst="rect">
            <a:avLst/>
          </a:prstGeom>
          <a:solidFill>
            <a:srgbClr val="92D050"/>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1000" b="1">
                <a:effectLst/>
                <a:latin typeface="Tahoma" panose="020B0604030504040204" pitchFamily="34" charset="0"/>
                <a:ea typeface="Tahoma" panose="020B0604030504040204" pitchFamily="34" charset="0"/>
                <a:cs typeface="Tahoma" panose="020B0604030504040204" pitchFamily="34" charset="0"/>
              </a:rPr>
              <a:t>Non-Banking Finance Companies</a:t>
            </a:r>
            <a:endParaRPr lang="en-GB" sz="1000">
              <a:effectLst/>
              <a:latin typeface="Tahoma" panose="020B0604030504040204" pitchFamily="34" charset="0"/>
              <a:ea typeface="Tahoma" panose="020B0604030504040204" pitchFamily="34" charset="0"/>
              <a:cs typeface="Tahoma" panose="020B0604030504040204" pitchFamily="34" charset="0"/>
            </a:endParaRPr>
          </a:p>
        </p:txBody>
      </p:sp>
      <p:sp>
        <p:nvSpPr>
          <p:cNvPr id="35" name="Text Box 73">
            <a:extLst>
              <a:ext uri="{FF2B5EF4-FFF2-40B4-BE49-F238E27FC236}">
                <a16:creationId xmlns:a16="http://schemas.microsoft.com/office/drawing/2014/main" id="{D777E1E0-B07F-4B84-A449-40F89744A960}"/>
              </a:ext>
            </a:extLst>
          </p:cNvPr>
          <p:cNvSpPr txBox="1"/>
          <p:nvPr/>
        </p:nvSpPr>
        <p:spPr>
          <a:xfrm>
            <a:off x="8419022" y="2338823"/>
            <a:ext cx="2464435" cy="276225"/>
          </a:xfrm>
          <a:prstGeom prst="rect">
            <a:avLst/>
          </a:prstGeom>
          <a:solidFill>
            <a:srgbClr val="92D050"/>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1000" b="1">
                <a:effectLst/>
                <a:latin typeface="Tahoma" panose="020B0604030504040204" pitchFamily="34" charset="0"/>
                <a:ea typeface="Tahoma" panose="020B0604030504040204" pitchFamily="34" charset="0"/>
                <a:cs typeface="Tahoma" panose="020B0604030504040204" pitchFamily="34" charset="0"/>
              </a:rPr>
              <a:t>All India Financial Institutions</a:t>
            </a:r>
            <a:endParaRPr lang="en-GB" sz="1000">
              <a:effectLst/>
              <a:latin typeface="Tahoma" panose="020B0604030504040204" pitchFamily="34" charset="0"/>
              <a:ea typeface="Tahoma" panose="020B0604030504040204" pitchFamily="34" charset="0"/>
              <a:cs typeface="Tahoma" panose="020B0604030504040204" pitchFamily="34" charset="0"/>
            </a:endParaRPr>
          </a:p>
        </p:txBody>
      </p:sp>
      <p:sp>
        <p:nvSpPr>
          <p:cNvPr id="36" name="Text Box 148">
            <a:extLst>
              <a:ext uri="{FF2B5EF4-FFF2-40B4-BE49-F238E27FC236}">
                <a16:creationId xmlns:a16="http://schemas.microsoft.com/office/drawing/2014/main" id="{1F37BE08-984E-424B-901F-5D98B5C2EB9E}"/>
              </a:ext>
            </a:extLst>
          </p:cNvPr>
          <p:cNvSpPr txBox="1"/>
          <p:nvPr/>
        </p:nvSpPr>
        <p:spPr>
          <a:xfrm>
            <a:off x="4634422" y="1371718"/>
            <a:ext cx="2695575" cy="287020"/>
          </a:xfrm>
          <a:prstGeom prst="rect">
            <a:avLst/>
          </a:prstGeom>
          <a:solidFill>
            <a:schemeClr val="bg1">
              <a:lumMod val="8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n-US" sz="1100" b="1">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rPr>
              <a:t>Department of Financial Services</a:t>
            </a:r>
            <a:endParaRPr lang="en-GB" sz="1100">
              <a:solidFill>
                <a:schemeClr val="bg1">
                  <a:lumMod val="50000"/>
                </a:schemeClr>
              </a:solidFill>
              <a:effectLst/>
              <a:latin typeface="Tahoma" panose="020B0604030504040204" pitchFamily="34" charset="0"/>
              <a:ea typeface="Tahoma" panose="020B0604030504040204" pitchFamily="34" charset="0"/>
              <a:cs typeface="Tahoma" panose="020B0604030504040204" pitchFamily="34" charset="0"/>
            </a:endParaRPr>
          </a:p>
        </p:txBody>
      </p:sp>
      <p:cxnSp>
        <p:nvCxnSpPr>
          <p:cNvPr id="37" name="Straight Connector 36">
            <a:extLst>
              <a:ext uri="{FF2B5EF4-FFF2-40B4-BE49-F238E27FC236}">
                <a16:creationId xmlns:a16="http://schemas.microsoft.com/office/drawing/2014/main" id="{AD59215B-52B7-485E-A7BC-362201067E09}"/>
              </a:ext>
            </a:extLst>
          </p:cNvPr>
          <p:cNvCxnSpPr/>
          <p:nvPr/>
        </p:nvCxnSpPr>
        <p:spPr>
          <a:xfrm>
            <a:off x="2225867" y="2197218"/>
            <a:ext cx="0" cy="140335"/>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E024990-DBFD-4DE2-A31D-8E87BE9DD88D}"/>
              </a:ext>
            </a:extLst>
          </p:cNvPr>
          <p:cNvCxnSpPr/>
          <p:nvPr/>
        </p:nvCxnSpPr>
        <p:spPr>
          <a:xfrm>
            <a:off x="5985067" y="2197218"/>
            <a:ext cx="0" cy="140335"/>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6180CDC-0535-40CE-95F8-FACB332056D3}"/>
              </a:ext>
            </a:extLst>
          </p:cNvPr>
          <p:cNvCxnSpPr/>
          <p:nvPr/>
        </p:nvCxnSpPr>
        <p:spPr>
          <a:xfrm>
            <a:off x="9674417" y="2197218"/>
            <a:ext cx="0" cy="140335"/>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E5B7633-5B37-4559-88E0-1B3E1CB0D1E3}"/>
              </a:ext>
            </a:extLst>
          </p:cNvPr>
          <p:cNvCxnSpPr/>
          <p:nvPr/>
        </p:nvCxnSpPr>
        <p:spPr>
          <a:xfrm>
            <a:off x="5985067" y="1232653"/>
            <a:ext cx="0" cy="140335"/>
          </a:xfrm>
          <a:prstGeom prst="line">
            <a:avLst/>
          </a:prstGeom>
          <a:ln w="19050">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0561970-5E87-4748-8B31-0774C6CB81F9}"/>
              </a:ext>
            </a:extLst>
          </p:cNvPr>
          <p:cNvCxnSpPr/>
          <p:nvPr/>
        </p:nvCxnSpPr>
        <p:spPr>
          <a:xfrm>
            <a:off x="5985067" y="1667628"/>
            <a:ext cx="0" cy="140335"/>
          </a:xfrm>
          <a:prstGeom prst="line">
            <a:avLst/>
          </a:prstGeom>
          <a:ln w="19050">
            <a:solidFill>
              <a:schemeClr val="bg1">
                <a:lumMod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 Box 288">
            <a:extLst>
              <a:ext uri="{FF2B5EF4-FFF2-40B4-BE49-F238E27FC236}">
                <a16:creationId xmlns:a16="http://schemas.microsoft.com/office/drawing/2014/main" id="{4396FA8B-3D05-4C2A-8470-AB97868DC5F6}"/>
              </a:ext>
            </a:extLst>
          </p:cNvPr>
          <p:cNvSpPr txBox="1"/>
          <p:nvPr/>
        </p:nvSpPr>
        <p:spPr>
          <a:xfrm>
            <a:off x="1866339" y="3019543"/>
            <a:ext cx="1605280" cy="276225"/>
          </a:xfrm>
          <a:prstGeom prst="rect">
            <a:avLst/>
          </a:prstGeom>
          <a:solidFill>
            <a:schemeClr val="accent6">
              <a:lumMod val="60000"/>
              <a:lumOff val="4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1100">
                <a:effectLst/>
                <a:latin typeface="Tahoma" panose="020B0604030504040204" pitchFamily="34" charset="0"/>
                <a:ea typeface="Tahoma" panose="020B0604030504040204" pitchFamily="34" charset="0"/>
                <a:cs typeface="Tahoma" panose="020B0604030504040204" pitchFamily="34" charset="0"/>
              </a:rPr>
              <a:t>Public Sector Banks</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43" name="Text Box 289">
            <a:extLst>
              <a:ext uri="{FF2B5EF4-FFF2-40B4-BE49-F238E27FC236}">
                <a16:creationId xmlns:a16="http://schemas.microsoft.com/office/drawing/2014/main" id="{56565B44-BE21-40D7-A96F-E00B0E317FCA}"/>
              </a:ext>
            </a:extLst>
          </p:cNvPr>
          <p:cNvSpPr txBox="1"/>
          <p:nvPr/>
        </p:nvSpPr>
        <p:spPr>
          <a:xfrm>
            <a:off x="1858719" y="3642478"/>
            <a:ext cx="1605280" cy="276225"/>
          </a:xfrm>
          <a:prstGeom prst="rect">
            <a:avLst/>
          </a:prstGeom>
          <a:solidFill>
            <a:schemeClr val="accent6">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100">
                <a:effectLst/>
                <a:latin typeface="Tahoma" panose="020B0604030504040204" pitchFamily="34" charset="0"/>
                <a:ea typeface="Tahoma" panose="020B0604030504040204" pitchFamily="34" charset="0"/>
                <a:cs typeface="Tahoma" panose="020B0604030504040204" pitchFamily="34" charset="0"/>
              </a:rPr>
              <a:t>Foreign Banks</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44" name="Text Box 290">
            <a:extLst>
              <a:ext uri="{FF2B5EF4-FFF2-40B4-BE49-F238E27FC236}">
                <a16:creationId xmlns:a16="http://schemas.microsoft.com/office/drawing/2014/main" id="{C2D7335C-6A6F-4767-9CAE-D4324ACF2DBC}"/>
              </a:ext>
            </a:extLst>
          </p:cNvPr>
          <p:cNvSpPr txBox="1"/>
          <p:nvPr/>
        </p:nvSpPr>
        <p:spPr>
          <a:xfrm>
            <a:off x="1865069" y="3322438"/>
            <a:ext cx="1605280" cy="276225"/>
          </a:xfrm>
          <a:prstGeom prst="rect">
            <a:avLst/>
          </a:prstGeom>
          <a:solidFill>
            <a:schemeClr val="accent6">
              <a:lumMod val="40000"/>
              <a:lumOff val="6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1100">
                <a:effectLst/>
                <a:latin typeface="Tahoma" panose="020B0604030504040204" pitchFamily="34" charset="0"/>
                <a:ea typeface="Tahoma" panose="020B0604030504040204" pitchFamily="34" charset="0"/>
                <a:cs typeface="Tahoma" panose="020B0604030504040204" pitchFamily="34" charset="0"/>
              </a:rPr>
              <a:t>Private Sector Banks</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45" name="Text Box 68">
            <a:extLst>
              <a:ext uri="{FF2B5EF4-FFF2-40B4-BE49-F238E27FC236}">
                <a16:creationId xmlns:a16="http://schemas.microsoft.com/office/drawing/2014/main" id="{E8E72656-9B5F-4E08-957D-699D4446E0F0}"/>
              </a:ext>
            </a:extLst>
          </p:cNvPr>
          <p:cNvSpPr txBox="1"/>
          <p:nvPr/>
        </p:nvSpPr>
        <p:spPr>
          <a:xfrm>
            <a:off x="1500579" y="2745223"/>
            <a:ext cx="1971675" cy="2381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1100" dirty="0">
                <a:effectLst/>
                <a:latin typeface="Tahoma" panose="020B0604030504040204" pitchFamily="34" charset="0"/>
                <a:ea typeface="Tahoma" panose="020B0604030504040204" pitchFamily="34" charset="0"/>
                <a:cs typeface="Tahoma" panose="020B0604030504040204" pitchFamily="34" charset="0"/>
              </a:rPr>
              <a:t>Universal Banking License</a:t>
            </a:r>
            <a:endParaRPr lang="en-GB" sz="1100" dirty="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dirty="0">
                <a:effectLst/>
                <a:latin typeface="Tahoma" panose="020B0604030504040204" pitchFamily="34" charset="0"/>
                <a:ea typeface="Tahoma" panose="020B0604030504040204" pitchFamily="34" charset="0"/>
                <a:cs typeface="Tahoma" panose="020B0604030504040204" pitchFamily="34" charset="0"/>
              </a:rPr>
              <a:t> </a:t>
            </a:r>
            <a:endParaRPr lang="en-GB" sz="1100" dirty="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dirty="0">
                <a:effectLst/>
                <a:latin typeface="Tahoma" panose="020B0604030504040204" pitchFamily="34" charset="0"/>
                <a:ea typeface="Tahoma" panose="020B0604030504040204" pitchFamily="34" charset="0"/>
                <a:cs typeface="Tahoma" panose="020B0604030504040204" pitchFamily="34" charset="0"/>
              </a:rPr>
              <a:t> </a:t>
            </a:r>
            <a:endParaRPr lang="en-GB" sz="1100" dirty="0">
              <a:effectLst/>
              <a:latin typeface="Tahoma" panose="020B0604030504040204" pitchFamily="34" charset="0"/>
              <a:ea typeface="Tahoma" panose="020B0604030504040204" pitchFamily="34" charset="0"/>
              <a:cs typeface="Tahoma" panose="020B0604030504040204" pitchFamily="34" charset="0"/>
            </a:endParaRPr>
          </a:p>
        </p:txBody>
      </p:sp>
      <p:sp>
        <p:nvSpPr>
          <p:cNvPr id="46" name="Text Box 69">
            <a:extLst>
              <a:ext uri="{FF2B5EF4-FFF2-40B4-BE49-F238E27FC236}">
                <a16:creationId xmlns:a16="http://schemas.microsoft.com/office/drawing/2014/main" id="{D94FAECF-83B2-43CA-9279-CAFBEC02E01C}"/>
              </a:ext>
            </a:extLst>
          </p:cNvPr>
          <p:cNvSpPr txBox="1"/>
          <p:nvPr/>
        </p:nvSpPr>
        <p:spPr>
          <a:xfrm>
            <a:off x="1496134" y="3949183"/>
            <a:ext cx="1971675" cy="2381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1100">
                <a:effectLst/>
                <a:latin typeface="Tahoma" panose="020B0604030504040204" pitchFamily="34" charset="0"/>
                <a:ea typeface="Tahoma" panose="020B0604030504040204" pitchFamily="34" charset="0"/>
                <a:cs typeface="Tahoma" panose="020B0604030504040204" pitchFamily="34" charset="0"/>
              </a:rPr>
              <a:t>Differentiated Banks</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47" name="Text Box 70">
            <a:extLst>
              <a:ext uri="{FF2B5EF4-FFF2-40B4-BE49-F238E27FC236}">
                <a16:creationId xmlns:a16="http://schemas.microsoft.com/office/drawing/2014/main" id="{52611A7F-3816-4E12-9275-D5A1066BAC34}"/>
              </a:ext>
            </a:extLst>
          </p:cNvPr>
          <p:cNvSpPr txBox="1"/>
          <p:nvPr/>
        </p:nvSpPr>
        <p:spPr>
          <a:xfrm>
            <a:off x="1855544" y="4231758"/>
            <a:ext cx="1605280" cy="276225"/>
          </a:xfrm>
          <a:prstGeom prst="rect">
            <a:avLst/>
          </a:prstGeom>
          <a:solidFill>
            <a:schemeClr val="accent6">
              <a:lumMod val="40000"/>
              <a:lumOff val="6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1100">
                <a:effectLst/>
                <a:latin typeface="Tahoma" panose="020B0604030504040204" pitchFamily="34" charset="0"/>
                <a:ea typeface="Tahoma" panose="020B0604030504040204" pitchFamily="34" charset="0"/>
                <a:cs typeface="Tahoma" panose="020B0604030504040204" pitchFamily="34" charset="0"/>
              </a:rPr>
              <a:t>Payments Banks</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48" name="Text Box 71">
            <a:extLst>
              <a:ext uri="{FF2B5EF4-FFF2-40B4-BE49-F238E27FC236}">
                <a16:creationId xmlns:a16="http://schemas.microsoft.com/office/drawing/2014/main" id="{D8888CEF-7771-4409-88E1-CAC84DA8806C}"/>
              </a:ext>
            </a:extLst>
          </p:cNvPr>
          <p:cNvSpPr txBox="1"/>
          <p:nvPr/>
        </p:nvSpPr>
        <p:spPr>
          <a:xfrm>
            <a:off x="1855544" y="4542273"/>
            <a:ext cx="1605280" cy="276225"/>
          </a:xfrm>
          <a:prstGeom prst="rect">
            <a:avLst/>
          </a:prstGeom>
          <a:solidFill>
            <a:schemeClr val="accent6">
              <a:lumMod val="40000"/>
              <a:lumOff val="6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1100">
                <a:effectLst/>
                <a:latin typeface="Tahoma" panose="020B0604030504040204" pitchFamily="34" charset="0"/>
                <a:ea typeface="Tahoma" panose="020B0604030504040204" pitchFamily="34" charset="0"/>
                <a:cs typeface="Tahoma" panose="020B0604030504040204" pitchFamily="34" charset="0"/>
              </a:rPr>
              <a:t>Small Finance Banks</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49" name="Text Box 72">
            <a:extLst>
              <a:ext uri="{FF2B5EF4-FFF2-40B4-BE49-F238E27FC236}">
                <a16:creationId xmlns:a16="http://schemas.microsoft.com/office/drawing/2014/main" id="{AAA4B27E-BA2E-4536-A265-38802758935B}"/>
              </a:ext>
            </a:extLst>
          </p:cNvPr>
          <p:cNvSpPr txBox="1"/>
          <p:nvPr/>
        </p:nvSpPr>
        <p:spPr>
          <a:xfrm>
            <a:off x="1484069" y="4866123"/>
            <a:ext cx="1971675" cy="2381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1100">
                <a:effectLst/>
                <a:latin typeface="Tahoma" panose="020B0604030504040204" pitchFamily="34" charset="0"/>
                <a:ea typeface="Tahoma" panose="020B0604030504040204" pitchFamily="34" charset="0"/>
                <a:cs typeface="Tahoma" panose="020B0604030504040204" pitchFamily="34" charset="0"/>
              </a:rPr>
              <a:t>Other Banks</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cxnSp>
        <p:nvCxnSpPr>
          <p:cNvPr id="50" name="Straight Connector 49">
            <a:extLst>
              <a:ext uri="{FF2B5EF4-FFF2-40B4-BE49-F238E27FC236}">
                <a16:creationId xmlns:a16="http://schemas.microsoft.com/office/drawing/2014/main" id="{0D34E4FB-1F43-4B13-B1C7-BE09E385D6CA}"/>
              </a:ext>
            </a:extLst>
          </p:cNvPr>
          <p:cNvCxnSpPr/>
          <p:nvPr/>
        </p:nvCxnSpPr>
        <p:spPr>
          <a:xfrm>
            <a:off x="1108149" y="2614413"/>
            <a:ext cx="0" cy="235712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DBB7957-2F6C-4B7D-A29B-B5EC5CEFCE8F}"/>
              </a:ext>
            </a:extLst>
          </p:cNvPr>
          <p:cNvCxnSpPr/>
          <p:nvPr/>
        </p:nvCxnSpPr>
        <p:spPr>
          <a:xfrm flipV="1">
            <a:off x="1106244" y="2854443"/>
            <a:ext cx="39116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BF933B5-6B1F-4C21-B0CA-F3F22DF9442F}"/>
              </a:ext>
            </a:extLst>
          </p:cNvPr>
          <p:cNvCxnSpPr/>
          <p:nvPr/>
        </p:nvCxnSpPr>
        <p:spPr>
          <a:xfrm flipV="1">
            <a:off x="1106879" y="4077453"/>
            <a:ext cx="39116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443FD47-CDA0-4180-8F25-4BEDA3E6AB35}"/>
              </a:ext>
            </a:extLst>
          </p:cNvPr>
          <p:cNvCxnSpPr/>
          <p:nvPr/>
        </p:nvCxnSpPr>
        <p:spPr>
          <a:xfrm flipV="1">
            <a:off x="1107514" y="4973438"/>
            <a:ext cx="39116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7ABDC5C-92F6-4621-9C55-9832485006DA}"/>
              </a:ext>
            </a:extLst>
          </p:cNvPr>
          <p:cNvCxnSpPr/>
          <p:nvPr/>
        </p:nvCxnSpPr>
        <p:spPr>
          <a:xfrm>
            <a:off x="1613609" y="3154163"/>
            <a:ext cx="24257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69E2F31-1E5E-4190-A278-BF96D1541C10}"/>
              </a:ext>
            </a:extLst>
          </p:cNvPr>
          <p:cNvCxnSpPr/>
          <p:nvPr/>
        </p:nvCxnSpPr>
        <p:spPr>
          <a:xfrm>
            <a:off x="1612974" y="2982713"/>
            <a:ext cx="0" cy="80137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BFA4481-8AFD-443D-AFCF-C7165CD4A266}"/>
              </a:ext>
            </a:extLst>
          </p:cNvPr>
          <p:cNvCxnSpPr/>
          <p:nvPr/>
        </p:nvCxnSpPr>
        <p:spPr>
          <a:xfrm>
            <a:off x="1619959" y="3456423"/>
            <a:ext cx="24257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805478E-43CF-4E10-BF19-CDDC9808EBF3}"/>
              </a:ext>
            </a:extLst>
          </p:cNvPr>
          <p:cNvCxnSpPr/>
          <p:nvPr/>
        </p:nvCxnSpPr>
        <p:spPr>
          <a:xfrm>
            <a:off x="1613609" y="3782178"/>
            <a:ext cx="24257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C9F947F-3994-4FE2-9428-ECB76CAC2CE3}"/>
              </a:ext>
            </a:extLst>
          </p:cNvPr>
          <p:cNvCxnSpPr/>
          <p:nvPr/>
        </p:nvCxnSpPr>
        <p:spPr>
          <a:xfrm>
            <a:off x="1613609" y="4360028"/>
            <a:ext cx="24257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FB4FA4B-6D1E-4F65-A734-08EE19BC8AD2}"/>
              </a:ext>
            </a:extLst>
          </p:cNvPr>
          <p:cNvCxnSpPr/>
          <p:nvPr/>
        </p:nvCxnSpPr>
        <p:spPr>
          <a:xfrm>
            <a:off x="1612974" y="4187943"/>
            <a:ext cx="5715" cy="47498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A02269E-0F93-4B2E-AC3B-778824A2A351}"/>
              </a:ext>
            </a:extLst>
          </p:cNvPr>
          <p:cNvCxnSpPr/>
          <p:nvPr/>
        </p:nvCxnSpPr>
        <p:spPr>
          <a:xfrm>
            <a:off x="1619959" y="4662288"/>
            <a:ext cx="24257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Text Box 2">
            <a:extLst>
              <a:ext uri="{FF2B5EF4-FFF2-40B4-BE49-F238E27FC236}">
                <a16:creationId xmlns:a16="http://schemas.microsoft.com/office/drawing/2014/main" id="{FF353772-3784-4420-AB8B-742785321DBE}"/>
              </a:ext>
            </a:extLst>
          </p:cNvPr>
          <p:cNvSpPr txBox="1">
            <a:spLocks noChangeArrowheads="1"/>
          </p:cNvSpPr>
          <p:nvPr/>
        </p:nvSpPr>
        <p:spPr bwMode="auto">
          <a:xfrm>
            <a:off x="3288104" y="4565768"/>
            <a:ext cx="333375" cy="232410"/>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600" b="1">
                <a:solidFill>
                  <a:srgbClr val="FFFFFF"/>
                </a:solidFill>
                <a:effectLst/>
                <a:latin typeface="Tahoma" panose="020B0604030504040204" pitchFamily="34" charset="0"/>
                <a:ea typeface="Tahoma" panose="020B0604030504040204" pitchFamily="34" charset="0"/>
                <a:cs typeface="Tahoma" panose="020B0604030504040204" pitchFamily="34" charset="0"/>
              </a:rPr>
              <a:t>9</a:t>
            </a:r>
            <a:endParaRPr lang="en-GB" sz="600">
              <a:effectLst/>
              <a:latin typeface="Tahoma" panose="020B0604030504040204" pitchFamily="34" charset="0"/>
              <a:ea typeface="Tahoma" panose="020B0604030504040204" pitchFamily="34" charset="0"/>
              <a:cs typeface="Tahoma" panose="020B0604030504040204" pitchFamily="34" charset="0"/>
            </a:endParaRPr>
          </a:p>
        </p:txBody>
      </p:sp>
      <p:sp>
        <p:nvSpPr>
          <p:cNvPr id="62" name="Text Box 2">
            <a:extLst>
              <a:ext uri="{FF2B5EF4-FFF2-40B4-BE49-F238E27FC236}">
                <a16:creationId xmlns:a16="http://schemas.microsoft.com/office/drawing/2014/main" id="{00E0D871-D2B1-444A-A759-8DBA8E4E5DE9}"/>
              </a:ext>
            </a:extLst>
          </p:cNvPr>
          <p:cNvSpPr txBox="1">
            <a:spLocks noChangeArrowheads="1"/>
          </p:cNvSpPr>
          <p:nvPr/>
        </p:nvSpPr>
        <p:spPr bwMode="auto">
          <a:xfrm>
            <a:off x="3282389" y="4255253"/>
            <a:ext cx="333375" cy="232410"/>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600" b="1">
                <a:solidFill>
                  <a:srgbClr val="FFFFFF"/>
                </a:solidFill>
                <a:effectLst/>
                <a:latin typeface="Tahoma" panose="020B0604030504040204" pitchFamily="34" charset="0"/>
                <a:ea typeface="Tahoma" panose="020B0604030504040204" pitchFamily="34" charset="0"/>
                <a:cs typeface="Tahoma" panose="020B0604030504040204" pitchFamily="34" charset="0"/>
              </a:rPr>
              <a:t>4</a:t>
            </a:r>
            <a:endParaRPr lang="en-GB" sz="600">
              <a:effectLst/>
              <a:latin typeface="Tahoma" panose="020B0604030504040204" pitchFamily="34" charset="0"/>
              <a:ea typeface="Tahoma" panose="020B0604030504040204" pitchFamily="34" charset="0"/>
              <a:cs typeface="Tahoma" panose="020B0604030504040204" pitchFamily="34" charset="0"/>
            </a:endParaRPr>
          </a:p>
        </p:txBody>
      </p:sp>
      <p:sp>
        <p:nvSpPr>
          <p:cNvPr id="63" name="Text Box 2">
            <a:extLst>
              <a:ext uri="{FF2B5EF4-FFF2-40B4-BE49-F238E27FC236}">
                <a16:creationId xmlns:a16="http://schemas.microsoft.com/office/drawing/2014/main" id="{39FA3EE7-57BF-4C98-80F5-8B4FC52E890D}"/>
              </a:ext>
            </a:extLst>
          </p:cNvPr>
          <p:cNvSpPr txBox="1">
            <a:spLocks noChangeArrowheads="1"/>
          </p:cNvSpPr>
          <p:nvPr/>
        </p:nvSpPr>
        <p:spPr bwMode="auto">
          <a:xfrm>
            <a:off x="3284929" y="3660893"/>
            <a:ext cx="333375" cy="232410"/>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600" b="1">
                <a:solidFill>
                  <a:srgbClr val="FFFFFF"/>
                </a:solidFill>
                <a:effectLst/>
                <a:latin typeface="Tahoma" panose="020B0604030504040204" pitchFamily="34" charset="0"/>
                <a:ea typeface="Tahoma" panose="020B0604030504040204" pitchFamily="34" charset="0"/>
                <a:cs typeface="Tahoma" panose="020B0604030504040204" pitchFamily="34" charset="0"/>
              </a:rPr>
              <a:t>45</a:t>
            </a:r>
            <a:endParaRPr lang="en-GB" sz="600">
              <a:effectLst/>
              <a:latin typeface="Tahoma" panose="020B0604030504040204" pitchFamily="34" charset="0"/>
              <a:ea typeface="Tahoma" panose="020B0604030504040204" pitchFamily="34" charset="0"/>
              <a:cs typeface="Tahoma" panose="020B0604030504040204" pitchFamily="34" charset="0"/>
            </a:endParaRPr>
          </a:p>
        </p:txBody>
      </p:sp>
      <p:sp>
        <p:nvSpPr>
          <p:cNvPr id="64" name="Text Box 2">
            <a:extLst>
              <a:ext uri="{FF2B5EF4-FFF2-40B4-BE49-F238E27FC236}">
                <a16:creationId xmlns:a16="http://schemas.microsoft.com/office/drawing/2014/main" id="{4FD77A5A-6093-425D-A298-C7B0237F15CE}"/>
              </a:ext>
            </a:extLst>
          </p:cNvPr>
          <p:cNvSpPr txBox="1">
            <a:spLocks noChangeArrowheads="1"/>
          </p:cNvSpPr>
          <p:nvPr/>
        </p:nvSpPr>
        <p:spPr bwMode="auto">
          <a:xfrm>
            <a:off x="3284929" y="3350378"/>
            <a:ext cx="333375" cy="232410"/>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600" b="1">
                <a:solidFill>
                  <a:srgbClr val="FFFFFF"/>
                </a:solidFill>
                <a:effectLst/>
                <a:latin typeface="Tahoma" panose="020B0604030504040204" pitchFamily="34" charset="0"/>
                <a:ea typeface="Tahoma" panose="020B0604030504040204" pitchFamily="34" charset="0"/>
                <a:cs typeface="Tahoma" panose="020B0604030504040204" pitchFamily="34" charset="0"/>
              </a:rPr>
              <a:t>21</a:t>
            </a:r>
            <a:endParaRPr lang="en-GB" sz="600">
              <a:effectLst/>
              <a:latin typeface="Tahoma" panose="020B0604030504040204" pitchFamily="34" charset="0"/>
              <a:ea typeface="Tahoma" panose="020B0604030504040204" pitchFamily="34" charset="0"/>
              <a:cs typeface="Tahoma" panose="020B0604030504040204" pitchFamily="34" charset="0"/>
            </a:endParaRPr>
          </a:p>
        </p:txBody>
      </p:sp>
      <p:sp>
        <p:nvSpPr>
          <p:cNvPr id="65" name="Text Box 2">
            <a:extLst>
              <a:ext uri="{FF2B5EF4-FFF2-40B4-BE49-F238E27FC236}">
                <a16:creationId xmlns:a16="http://schemas.microsoft.com/office/drawing/2014/main" id="{1DA85CD5-5C93-4904-BD67-14FDBBC9A97C}"/>
              </a:ext>
            </a:extLst>
          </p:cNvPr>
          <p:cNvSpPr txBox="1">
            <a:spLocks noChangeArrowheads="1"/>
          </p:cNvSpPr>
          <p:nvPr/>
        </p:nvSpPr>
        <p:spPr bwMode="auto">
          <a:xfrm>
            <a:off x="3284929" y="3047483"/>
            <a:ext cx="333375" cy="232410"/>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600" b="1">
                <a:solidFill>
                  <a:srgbClr val="FFFFFF"/>
                </a:solidFill>
                <a:effectLst/>
                <a:latin typeface="Tahoma" panose="020B0604030504040204" pitchFamily="34" charset="0"/>
                <a:ea typeface="Tahoma" panose="020B0604030504040204" pitchFamily="34" charset="0"/>
                <a:cs typeface="Tahoma" panose="020B0604030504040204" pitchFamily="34" charset="0"/>
              </a:rPr>
              <a:t>21</a:t>
            </a:r>
            <a:endParaRPr lang="en-GB" sz="600">
              <a:effectLst/>
              <a:latin typeface="Tahoma" panose="020B0604030504040204" pitchFamily="34" charset="0"/>
              <a:ea typeface="Tahoma" panose="020B0604030504040204" pitchFamily="34" charset="0"/>
              <a:cs typeface="Tahoma" panose="020B0604030504040204" pitchFamily="34" charset="0"/>
            </a:endParaRPr>
          </a:p>
        </p:txBody>
      </p:sp>
      <p:sp>
        <p:nvSpPr>
          <p:cNvPr id="66" name="Text Box 291">
            <a:extLst>
              <a:ext uri="{FF2B5EF4-FFF2-40B4-BE49-F238E27FC236}">
                <a16:creationId xmlns:a16="http://schemas.microsoft.com/office/drawing/2014/main" id="{247E93C7-7B26-4FC2-8F81-78E7B66DD68A}"/>
              </a:ext>
            </a:extLst>
          </p:cNvPr>
          <p:cNvSpPr txBox="1"/>
          <p:nvPr/>
        </p:nvSpPr>
        <p:spPr>
          <a:xfrm>
            <a:off x="1866339" y="5151815"/>
            <a:ext cx="1605280" cy="276225"/>
          </a:xfrm>
          <a:prstGeom prst="rect">
            <a:avLst/>
          </a:prstGeom>
          <a:solidFill>
            <a:schemeClr val="accent6">
              <a:lumMod val="60000"/>
              <a:lumOff val="4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1100">
                <a:effectLst/>
                <a:latin typeface="Tahoma" panose="020B0604030504040204" pitchFamily="34" charset="0"/>
                <a:ea typeface="Tahoma" panose="020B0604030504040204" pitchFamily="34" charset="0"/>
                <a:cs typeface="Tahoma" panose="020B0604030504040204" pitchFamily="34" charset="0"/>
              </a:rPr>
              <a:t>Urban Co-op Banks </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67" name="Text Box 292">
            <a:extLst>
              <a:ext uri="{FF2B5EF4-FFF2-40B4-BE49-F238E27FC236}">
                <a16:creationId xmlns:a16="http://schemas.microsoft.com/office/drawing/2014/main" id="{A94C49EF-7FA5-4FC6-9B9B-7BFB55CAF5CF}"/>
              </a:ext>
            </a:extLst>
          </p:cNvPr>
          <p:cNvSpPr txBox="1"/>
          <p:nvPr/>
        </p:nvSpPr>
        <p:spPr>
          <a:xfrm>
            <a:off x="1863164" y="5466775"/>
            <a:ext cx="1613535" cy="276225"/>
          </a:xfrm>
          <a:prstGeom prst="rect">
            <a:avLst/>
          </a:prstGeom>
          <a:solidFill>
            <a:schemeClr val="accent6">
              <a:lumMod val="60000"/>
              <a:lumOff val="4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100">
                <a:effectLst/>
                <a:latin typeface="Tahoma" panose="020B0604030504040204" pitchFamily="34" charset="0"/>
                <a:ea typeface="Tahoma" panose="020B0604030504040204" pitchFamily="34" charset="0"/>
                <a:cs typeface="Tahoma" panose="020B0604030504040204" pitchFamily="34" charset="0"/>
              </a:rPr>
              <a:t>Rural Co-op Banks</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68" name="Text Box 293">
            <a:extLst>
              <a:ext uri="{FF2B5EF4-FFF2-40B4-BE49-F238E27FC236}">
                <a16:creationId xmlns:a16="http://schemas.microsoft.com/office/drawing/2014/main" id="{736634B3-730F-4A7E-BA3F-CB0647590A52}"/>
              </a:ext>
            </a:extLst>
          </p:cNvPr>
          <p:cNvSpPr txBox="1"/>
          <p:nvPr/>
        </p:nvSpPr>
        <p:spPr>
          <a:xfrm>
            <a:off x="1861259" y="5796340"/>
            <a:ext cx="1613535" cy="276225"/>
          </a:xfrm>
          <a:prstGeom prst="rect">
            <a:avLst/>
          </a:prstGeom>
          <a:solidFill>
            <a:schemeClr val="accent6">
              <a:lumMod val="60000"/>
              <a:lumOff val="4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1100">
                <a:effectLst/>
                <a:latin typeface="Tahoma" panose="020B0604030504040204" pitchFamily="34" charset="0"/>
                <a:ea typeface="Tahoma" panose="020B0604030504040204" pitchFamily="34" charset="0"/>
                <a:cs typeface="Tahoma" panose="020B0604030504040204" pitchFamily="34" charset="0"/>
              </a:rPr>
              <a:t>Regional Rural Banks</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cxnSp>
        <p:nvCxnSpPr>
          <p:cNvPr id="69" name="Straight Connector 68">
            <a:extLst>
              <a:ext uri="{FF2B5EF4-FFF2-40B4-BE49-F238E27FC236}">
                <a16:creationId xmlns:a16="http://schemas.microsoft.com/office/drawing/2014/main" id="{0781E1C8-17A1-4B97-B2E8-0D1FA5CF0D20}"/>
              </a:ext>
            </a:extLst>
          </p:cNvPr>
          <p:cNvCxnSpPr/>
          <p:nvPr/>
        </p:nvCxnSpPr>
        <p:spPr>
          <a:xfrm>
            <a:off x="1628214" y="5276910"/>
            <a:ext cx="24257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BA989A1-C4B6-4399-98E6-5360CC84F307}"/>
              </a:ext>
            </a:extLst>
          </p:cNvPr>
          <p:cNvCxnSpPr/>
          <p:nvPr/>
        </p:nvCxnSpPr>
        <p:spPr>
          <a:xfrm flipH="1">
            <a:off x="1619959" y="5105460"/>
            <a:ext cx="5080" cy="115189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E7E2653-8831-4905-8AC7-7622652ECDD5}"/>
              </a:ext>
            </a:extLst>
          </p:cNvPr>
          <p:cNvCxnSpPr/>
          <p:nvPr/>
        </p:nvCxnSpPr>
        <p:spPr>
          <a:xfrm>
            <a:off x="1634564" y="5579170"/>
            <a:ext cx="24257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4A45C99-C773-4A0D-98D6-91037BDDE552}"/>
              </a:ext>
            </a:extLst>
          </p:cNvPr>
          <p:cNvCxnSpPr/>
          <p:nvPr/>
        </p:nvCxnSpPr>
        <p:spPr>
          <a:xfrm>
            <a:off x="1617419" y="5929055"/>
            <a:ext cx="24257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3" name="Text Box 60">
            <a:extLst>
              <a:ext uri="{FF2B5EF4-FFF2-40B4-BE49-F238E27FC236}">
                <a16:creationId xmlns:a16="http://schemas.microsoft.com/office/drawing/2014/main" id="{93EBC669-7311-4611-B4B6-9C8E9CE2D49F}"/>
              </a:ext>
            </a:extLst>
          </p:cNvPr>
          <p:cNvSpPr txBox="1"/>
          <p:nvPr/>
        </p:nvSpPr>
        <p:spPr>
          <a:xfrm>
            <a:off x="1863164" y="6122095"/>
            <a:ext cx="1613535" cy="276225"/>
          </a:xfrm>
          <a:prstGeom prst="rect">
            <a:avLst/>
          </a:prstGeom>
          <a:solidFill>
            <a:schemeClr val="accent6">
              <a:lumMod val="60000"/>
              <a:lumOff val="4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1100">
                <a:effectLst/>
                <a:latin typeface="Tahoma" panose="020B0604030504040204" pitchFamily="34" charset="0"/>
                <a:ea typeface="Tahoma" panose="020B0604030504040204" pitchFamily="34" charset="0"/>
                <a:cs typeface="Tahoma" panose="020B0604030504040204" pitchFamily="34" charset="0"/>
              </a:rPr>
              <a:t>Local Area Banks</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cxnSp>
        <p:nvCxnSpPr>
          <p:cNvPr id="74" name="Straight Connector 73">
            <a:extLst>
              <a:ext uri="{FF2B5EF4-FFF2-40B4-BE49-F238E27FC236}">
                <a16:creationId xmlns:a16="http://schemas.microsoft.com/office/drawing/2014/main" id="{65292EF8-D891-49CC-ACFA-5F2D25F6EBA0}"/>
              </a:ext>
            </a:extLst>
          </p:cNvPr>
          <p:cNvCxnSpPr/>
          <p:nvPr/>
        </p:nvCxnSpPr>
        <p:spPr>
          <a:xfrm>
            <a:off x="1623769" y="6260525"/>
            <a:ext cx="24257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5" name="Text Box 2">
            <a:extLst>
              <a:ext uri="{FF2B5EF4-FFF2-40B4-BE49-F238E27FC236}">
                <a16:creationId xmlns:a16="http://schemas.microsoft.com/office/drawing/2014/main" id="{93054A16-4EE1-4034-8AF5-264E5747D2B9}"/>
              </a:ext>
            </a:extLst>
          </p:cNvPr>
          <p:cNvSpPr txBox="1">
            <a:spLocks noChangeArrowheads="1"/>
          </p:cNvSpPr>
          <p:nvPr/>
        </p:nvSpPr>
        <p:spPr bwMode="auto">
          <a:xfrm>
            <a:off x="3261434" y="5508050"/>
            <a:ext cx="490855" cy="198120"/>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600" b="1" dirty="0">
                <a:solidFill>
                  <a:srgbClr val="FFFFFF"/>
                </a:solidFill>
                <a:effectLst/>
                <a:latin typeface="Tahoma" panose="020B0604030504040204" pitchFamily="34" charset="0"/>
                <a:ea typeface="Tahoma" panose="020B0604030504040204" pitchFamily="34" charset="0"/>
                <a:cs typeface="Tahoma" panose="020B0604030504040204" pitchFamily="34" charset="0"/>
              </a:rPr>
              <a:t>93,913</a:t>
            </a:r>
            <a:endParaRPr lang="en-GB" sz="600" dirty="0">
              <a:effectLst/>
              <a:latin typeface="Tahoma" panose="020B0604030504040204" pitchFamily="34" charset="0"/>
              <a:ea typeface="Tahoma" panose="020B0604030504040204" pitchFamily="34" charset="0"/>
              <a:cs typeface="Tahoma" panose="020B0604030504040204" pitchFamily="34" charset="0"/>
            </a:endParaRPr>
          </a:p>
        </p:txBody>
      </p:sp>
      <p:sp>
        <p:nvSpPr>
          <p:cNvPr id="76" name="Text Box 2">
            <a:extLst>
              <a:ext uri="{FF2B5EF4-FFF2-40B4-BE49-F238E27FC236}">
                <a16:creationId xmlns:a16="http://schemas.microsoft.com/office/drawing/2014/main" id="{65AE78D2-81E9-449E-8EB6-0EC96B74F08F}"/>
              </a:ext>
            </a:extLst>
          </p:cNvPr>
          <p:cNvSpPr txBox="1">
            <a:spLocks noChangeArrowheads="1"/>
          </p:cNvSpPr>
          <p:nvPr/>
        </p:nvSpPr>
        <p:spPr bwMode="auto">
          <a:xfrm>
            <a:off x="3261434" y="5195630"/>
            <a:ext cx="490855" cy="198120"/>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600" b="1">
                <a:solidFill>
                  <a:srgbClr val="FFFFFF"/>
                </a:solidFill>
                <a:effectLst/>
                <a:latin typeface="Tahoma" panose="020B0604030504040204" pitchFamily="34" charset="0"/>
                <a:ea typeface="Tahoma" panose="020B0604030504040204" pitchFamily="34" charset="0"/>
                <a:cs typeface="Tahoma" panose="020B0604030504040204" pitchFamily="34" charset="0"/>
              </a:rPr>
              <a:t>1,574</a:t>
            </a:r>
            <a:endParaRPr lang="en-GB" sz="600">
              <a:effectLst/>
              <a:latin typeface="Tahoma" panose="020B0604030504040204" pitchFamily="34" charset="0"/>
              <a:ea typeface="Tahoma" panose="020B0604030504040204" pitchFamily="34" charset="0"/>
              <a:cs typeface="Tahoma" panose="020B0604030504040204" pitchFamily="34" charset="0"/>
            </a:endParaRPr>
          </a:p>
        </p:txBody>
      </p:sp>
      <p:sp>
        <p:nvSpPr>
          <p:cNvPr id="77" name="Text Box 2">
            <a:extLst>
              <a:ext uri="{FF2B5EF4-FFF2-40B4-BE49-F238E27FC236}">
                <a16:creationId xmlns:a16="http://schemas.microsoft.com/office/drawing/2014/main" id="{0095C8E5-2DA3-4ECB-95E7-D2A570EAF114}"/>
              </a:ext>
            </a:extLst>
          </p:cNvPr>
          <p:cNvSpPr txBox="1">
            <a:spLocks noChangeArrowheads="1"/>
          </p:cNvSpPr>
          <p:nvPr/>
        </p:nvSpPr>
        <p:spPr bwMode="auto">
          <a:xfrm>
            <a:off x="3303979" y="5810310"/>
            <a:ext cx="333375" cy="232410"/>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600" b="1">
                <a:solidFill>
                  <a:srgbClr val="FFFFFF"/>
                </a:solidFill>
                <a:effectLst/>
                <a:latin typeface="Tahoma" panose="020B0604030504040204" pitchFamily="34" charset="0"/>
                <a:ea typeface="Tahoma" panose="020B0604030504040204" pitchFamily="34" charset="0"/>
                <a:cs typeface="Tahoma" panose="020B0604030504040204" pitchFamily="34" charset="0"/>
              </a:rPr>
              <a:t>56</a:t>
            </a:r>
            <a:endParaRPr lang="en-GB" sz="600">
              <a:effectLst/>
              <a:latin typeface="Tahoma" panose="020B0604030504040204" pitchFamily="34" charset="0"/>
              <a:ea typeface="Tahoma" panose="020B0604030504040204" pitchFamily="34" charset="0"/>
              <a:cs typeface="Tahoma" panose="020B0604030504040204" pitchFamily="34" charset="0"/>
            </a:endParaRPr>
          </a:p>
        </p:txBody>
      </p:sp>
      <p:sp>
        <p:nvSpPr>
          <p:cNvPr id="78" name="Text Box 2">
            <a:extLst>
              <a:ext uri="{FF2B5EF4-FFF2-40B4-BE49-F238E27FC236}">
                <a16:creationId xmlns:a16="http://schemas.microsoft.com/office/drawing/2014/main" id="{E6240671-FA7E-44DF-B73C-F05A42CC054B}"/>
              </a:ext>
            </a:extLst>
          </p:cNvPr>
          <p:cNvSpPr txBox="1">
            <a:spLocks noChangeArrowheads="1"/>
          </p:cNvSpPr>
          <p:nvPr/>
        </p:nvSpPr>
        <p:spPr bwMode="auto">
          <a:xfrm>
            <a:off x="3295089" y="6146860"/>
            <a:ext cx="333375" cy="232410"/>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600" b="1">
                <a:solidFill>
                  <a:srgbClr val="FFFFFF"/>
                </a:solidFill>
                <a:effectLst/>
                <a:latin typeface="Tahoma" panose="020B0604030504040204" pitchFamily="34" charset="0"/>
                <a:ea typeface="Tahoma" panose="020B0604030504040204" pitchFamily="34" charset="0"/>
                <a:cs typeface="Tahoma" panose="020B0604030504040204" pitchFamily="34" charset="0"/>
              </a:rPr>
              <a:t>3</a:t>
            </a:r>
            <a:endParaRPr lang="en-GB" sz="600">
              <a:effectLst/>
              <a:latin typeface="Tahoma" panose="020B0604030504040204" pitchFamily="34" charset="0"/>
              <a:ea typeface="Tahoma" panose="020B0604030504040204" pitchFamily="34" charset="0"/>
              <a:cs typeface="Tahoma" panose="020B0604030504040204" pitchFamily="34" charset="0"/>
            </a:endParaRPr>
          </a:p>
        </p:txBody>
      </p:sp>
      <p:sp>
        <p:nvSpPr>
          <p:cNvPr id="79" name="Text Box 295">
            <a:extLst>
              <a:ext uri="{FF2B5EF4-FFF2-40B4-BE49-F238E27FC236}">
                <a16:creationId xmlns:a16="http://schemas.microsoft.com/office/drawing/2014/main" id="{1A45A591-7D67-443E-930F-7BB915C370D6}"/>
              </a:ext>
            </a:extLst>
          </p:cNvPr>
          <p:cNvSpPr txBox="1"/>
          <p:nvPr/>
        </p:nvSpPr>
        <p:spPr>
          <a:xfrm>
            <a:off x="5095949" y="2755782"/>
            <a:ext cx="2239645" cy="2762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1100">
                <a:effectLst/>
                <a:latin typeface="Tahoma" panose="020B0604030504040204" pitchFamily="34" charset="0"/>
                <a:ea typeface="Tahoma" panose="020B0604030504040204" pitchFamily="34" charset="0"/>
                <a:cs typeface="Tahoma" panose="020B0604030504040204" pitchFamily="34" charset="0"/>
              </a:rPr>
              <a:t>Investment Company </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80" name="Text Box 296">
            <a:extLst>
              <a:ext uri="{FF2B5EF4-FFF2-40B4-BE49-F238E27FC236}">
                <a16:creationId xmlns:a16="http://schemas.microsoft.com/office/drawing/2014/main" id="{37E090C2-16B8-45C7-B8B1-3F7625F8406B}"/>
              </a:ext>
            </a:extLst>
          </p:cNvPr>
          <p:cNvSpPr txBox="1"/>
          <p:nvPr/>
        </p:nvSpPr>
        <p:spPr>
          <a:xfrm>
            <a:off x="5088329" y="3089157"/>
            <a:ext cx="2239645" cy="276225"/>
          </a:xfrm>
          <a:prstGeom prst="rect">
            <a:avLst/>
          </a:prstGeom>
          <a:solidFill>
            <a:schemeClr val="accent6">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1100">
                <a:effectLst/>
                <a:latin typeface="Tahoma" panose="020B0604030504040204" pitchFamily="34" charset="0"/>
                <a:ea typeface="Tahoma" panose="020B0604030504040204" pitchFamily="34" charset="0"/>
                <a:cs typeface="Tahoma" panose="020B0604030504040204" pitchFamily="34" charset="0"/>
              </a:rPr>
              <a:t>Housing Finance Companies</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81" name="Text Box 298">
            <a:extLst>
              <a:ext uri="{FF2B5EF4-FFF2-40B4-BE49-F238E27FC236}">
                <a16:creationId xmlns:a16="http://schemas.microsoft.com/office/drawing/2014/main" id="{0983D721-71FE-477C-86AE-15E8BA90F15F}"/>
              </a:ext>
            </a:extLst>
          </p:cNvPr>
          <p:cNvSpPr txBox="1"/>
          <p:nvPr/>
        </p:nvSpPr>
        <p:spPr>
          <a:xfrm>
            <a:off x="5095949" y="3417452"/>
            <a:ext cx="2239645" cy="276225"/>
          </a:xfrm>
          <a:prstGeom prst="rect">
            <a:avLst/>
          </a:prstGeom>
          <a:solidFill>
            <a:schemeClr val="accent6">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1100">
                <a:effectLst/>
                <a:latin typeface="Tahoma" panose="020B0604030504040204" pitchFamily="34" charset="0"/>
                <a:ea typeface="Tahoma" panose="020B0604030504040204" pitchFamily="34" charset="0"/>
                <a:cs typeface="Tahoma" panose="020B0604030504040204" pitchFamily="34" charset="0"/>
              </a:rPr>
              <a:t>Asset Finance Company</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82" name="Text Box 299">
            <a:extLst>
              <a:ext uri="{FF2B5EF4-FFF2-40B4-BE49-F238E27FC236}">
                <a16:creationId xmlns:a16="http://schemas.microsoft.com/office/drawing/2014/main" id="{45D13361-F16D-4DF2-B5B3-2D30A253D62E}"/>
              </a:ext>
            </a:extLst>
          </p:cNvPr>
          <p:cNvSpPr txBox="1"/>
          <p:nvPr/>
        </p:nvSpPr>
        <p:spPr>
          <a:xfrm>
            <a:off x="5095949" y="3755272"/>
            <a:ext cx="2239645" cy="276225"/>
          </a:xfrm>
          <a:prstGeom prst="rect">
            <a:avLst/>
          </a:prstGeom>
          <a:solidFill>
            <a:schemeClr val="accent6">
              <a:lumMod val="20000"/>
              <a:lumOff val="8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100">
                <a:effectLst/>
                <a:latin typeface="Tahoma" panose="020B0604030504040204" pitchFamily="34" charset="0"/>
                <a:ea typeface="Tahoma" panose="020B0604030504040204" pitchFamily="34" charset="0"/>
                <a:cs typeface="Tahoma" panose="020B0604030504040204" pitchFamily="34" charset="0"/>
              </a:rPr>
              <a:t>Loan Companies</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83" name="Text Box 300">
            <a:extLst>
              <a:ext uri="{FF2B5EF4-FFF2-40B4-BE49-F238E27FC236}">
                <a16:creationId xmlns:a16="http://schemas.microsoft.com/office/drawing/2014/main" id="{631EB7B6-DB36-4C4B-A205-39044AD651A4}"/>
              </a:ext>
            </a:extLst>
          </p:cNvPr>
          <p:cNvSpPr txBox="1"/>
          <p:nvPr/>
        </p:nvSpPr>
        <p:spPr>
          <a:xfrm>
            <a:off x="5081344" y="4084202"/>
            <a:ext cx="2251710" cy="276225"/>
          </a:xfrm>
          <a:prstGeom prst="rect">
            <a:avLst/>
          </a:prstGeom>
          <a:solidFill>
            <a:schemeClr val="accent6">
              <a:lumMod val="60000"/>
              <a:lumOff val="4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1100">
                <a:effectLst/>
                <a:latin typeface="Tahoma" panose="020B0604030504040204" pitchFamily="34" charset="0"/>
                <a:ea typeface="Tahoma" panose="020B0604030504040204" pitchFamily="34" charset="0"/>
                <a:cs typeface="Tahoma" panose="020B0604030504040204" pitchFamily="34" charset="0"/>
              </a:rPr>
              <a:t>Micro Finance Institution </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84" name="Text Box 301">
            <a:extLst>
              <a:ext uri="{FF2B5EF4-FFF2-40B4-BE49-F238E27FC236}">
                <a16:creationId xmlns:a16="http://schemas.microsoft.com/office/drawing/2014/main" id="{03137D4D-BF58-4B48-9E98-1C5FE2E75F66}"/>
              </a:ext>
            </a:extLst>
          </p:cNvPr>
          <p:cNvSpPr txBox="1"/>
          <p:nvPr/>
        </p:nvSpPr>
        <p:spPr>
          <a:xfrm>
            <a:off x="5075629" y="4410592"/>
            <a:ext cx="2251710" cy="2762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100">
                <a:effectLst/>
                <a:latin typeface="Tahoma" panose="020B0604030504040204" pitchFamily="34" charset="0"/>
                <a:ea typeface="Tahoma" panose="020B0604030504040204" pitchFamily="34" charset="0"/>
                <a:cs typeface="Tahoma" panose="020B0604030504040204" pitchFamily="34" charset="0"/>
              </a:rPr>
              <a:t>Core Investment Company</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85" name="Text Box 303">
            <a:extLst>
              <a:ext uri="{FF2B5EF4-FFF2-40B4-BE49-F238E27FC236}">
                <a16:creationId xmlns:a16="http://schemas.microsoft.com/office/drawing/2014/main" id="{2F3EC031-FCA6-4223-B3F3-A20A30B7AC2F}"/>
              </a:ext>
            </a:extLst>
          </p:cNvPr>
          <p:cNvSpPr txBox="1"/>
          <p:nvPr/>
        </p:nvSpPr>
        <p:spPr>
          <a:xfrm>
            <a:off x="5076264" y="4750317"/>
            <a:ext cx="2251710" cy="2762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100">
                <a:effectLst/>
                <a:latin typeface="Tahoma" panose="020B0604030504040204" pitchFamily="34" charset="0"/>
                <a:ea typeface="Tahoma" panose="020B0604030504040204" pitchFamily="34" charset="0"/>
                <a:cs typeface="Tahoma" panose="020B0604030504040204" pitchFamily="34" charset="0"/>
              </a:rPr>
              <a:t>Infrastructure Finance Company</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86" name="Text Box 304">
            <a:extLst>
              <a:ext uri="{FF2B5EF4-FFF2-40B4-BE49-F238E27FC236}">
                <a16:creationId xmlns:a16="http://schemas.microsoft.com/office/drawing/2014/main" id="{F6808318-A538-4E0A-A637-6BBC3C26797A}"/>
              </a:ext>
            </a:extLst>
          </p:cNvPr>
          <p:cNvSpPr txBox="1"/>
          <p:nvPr/>
        </p:nvSpPr>
        <p:spPr>
          <a:xfrm>
            <a:off x="5076264" y="5097027"/>
            <a:ext cx="2251710" cy="2762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100">
                <a:effectLst/>
                <a:latin typeface="Tahoma" panose="020B0604030504040204" pitchFamily="34" charset="0"/>
                <a:ea typeface="Tahoma" panose="020B0604030504040204" pitchFamily="34" charset="0"/>
                <a:cs typeface="Tahoma" panose="020B0604030504040204" pitchFamily="34" charset="0"/>
              </a:rPr>
              <a:t>Factoring Company</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87" name="Text Box 305">
            <a:extLst>
              <a:ext uri="{FF2B5EF4-FFF2-40B4-BE49-F238E27FC236}">
                <a16:creationId xmlns:a16="http://schemas.microsoft.com/office/drawing/2014/main" id="{279D9E6A-7B41-4CC1-B686-659DD42B5461}"/>
              </a:ext>
            </a:extLst>
          </p:cNvPr>
          <p:cNvSpPr txBox="1"/>
          <p:nvPr/>
        </p:nvSpPr>
        <p:spPr>
          <a:xfrm>
            <a:off x="5069279" y="5440562"/>
            <a:ext cx="2251710" cy="2762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100">
                <a:effectLst/>
                <a:latin typeface="Tahoma" panose="020B0604030504040204" pitchFamily="34" charset="0"/>
                <a:ea typeface="Tahoma" panose="020B0604030504040204" pitchFamily="34" charset="0"/>
                <a:cs typeface="Tahoma" panose="020B0604030504040204" pitchFamily="34" charset="0"/>
              </a:rPr>
              <a:t>Infrastructure Debt Fund</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88" name="Text Box 307">
            <a:extLst>
              <a:ext uri="{FF2B5EF4-FFF2-40B4-BE49-F238E27FC236}">
                <a16:creationId xmlns:a16="http://schemas.microsoft.com/office/drawing/2014/main" id="{5E12B8E1-279C-426D-8CC3-9F091BD542C3}"/>
              </a:ext>
            </a:extLst>
          </p:cNvPr>
          <p:cNvSpPr txBox="1"/>
          <p:nvPr/>
        </p:nvSpPr>
        <p:spPr>
          <a:xfrm>
            <a:off x="5064834" y="5762507"/>
            <a:ext cx="2251710" cy="2762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100">
                <a:effectLst/>
                <a:latin typeface="Tahoma" panose="020B0604030504040204" pitchFamily="34" charset="0"/>
                <a:ea typeface="Tahoma" panose="020B0604030504040204" pitchFamily="34" charset="0"/>
                <a:cs typeface="Tahoma" panose="020B0604030504040204" pitchFamily="34" charset="0"/>
              </a:rPr>
              <a:t>Others (SC, RC, MGC)*</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cxnSp>
        <p:nvCxnSpPr>
          <p:cNvPr id="89" name="Straight Connector 88">
            <a:extLst>
              <a:ext uri="{FF2B5EF4-FFF2-40B4-BE49-F238E27FC236}">
                <a16:creationId xmlns:a16="http://schemas.microsoft.com/office/drawing/2014/main" id="{626BF810-5754-4520-BBC8-4BD2814B1719}"/>
              </a:ext>
            </a:extLst>
          </p:cNvPr>
          <p:cNvCxnSpPr/>
          <p:nvPr/>
        </p:nvCxnSpPr>
        <p:spPr>
          <a:xfrm>
            <a:off x="4934024" y="2639091"/>
            <a:ext cx="0" cy="327723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DB32BD1-F95C-47E4-9FEE-F840047FFA13}"/>
              </a:ext>
            </a:extLst>
          </p:cNvPr>
          <p:cNvCxnSpPr/>
          <p:nvPr/>
        </p:nvCxnSpPr>
        <p:spPr>
          <a:xfrm>
            <a:off x="4934024" y="2890402"/>
            <a:ext cx="19558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08901B3-09E8-495C-9EA9-A9A039ABE13B}"/>
              </a:ext>
            </a:extLst>
          </p:cNvPr>
          <p:cNvCxnSpPr/>
          <p:nvPr/>
        </p:nvCxnSpPr>
        <p:spPr>
          <a:xfrm>
            <a:off x="4934024" y="3548262"/>
            <a:ext cx="19558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7D43B23-6B86-47A1-AA48-68CC2940DE7F}"/>
              </a:ext>
            </a:extLst>
          </p:cNvPr>
          <p:cNvCxnSpPr/>
          <p:nvPr/>
        </p:nvCxnSpPr>
        <p:spPr>
          <a:xfrm>
            <a:off x="4934024" y="3896877"/>
            <a:ext cx="19558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49C5B88-460F-4C05-8F54-4BBE28685713}"/>
              </a:ext>
            </a:extLst>
          </p:cNvPr>
          <p:cNvCxnSpPr/>
          <p:nvPr/>
        </p:nvCxnSpPr>
        <p:spPr>
          <a:xfrm>
            <a:off x="4934024" y="4234697"/>
            <a:ext cx="19558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9FE71A8-E99E-4D48-9949-4BB3C2379A77}"/>
              </a:ext>
            </a:extLst>
          </p:cNvPr>
          <p:cNvCxnSpPr/>
          <p:nvPr/>
        </p:nvCxnSpPr>
        <p:spPr>
          <a:xfrm>
            <a:off x="4934024" y="4549022"/>
            <a:ext cx="19558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99681FD-E2DD-4672-B694-C8A4B3643A3E}"/>
              </a:ext>
            </a:extLst>
          </p:cNvPr>
          <p:cNvCxnSpPr/>
          <p:nvPr/>
        </p:nvCxnSpPr>
        <p:spPr>
          <a:xfrm>
            <a:off x="4934024" y="4875412"/>
            <a:ext cx="19558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FF7DCFA-002D-4DE9-9CAB-88D448608675}"/>
              </a:ext>
            </a:extLst>
          </p:cNvPr>
          <p:cNvCxnSpPr/>
          <p:nvPr/>
        </p:nvCxnSpPr>
        <p:spPr>
          <a:xfrm>
            <a:off x="4934024" y="5243077"/>
            <a:ext cx="19558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68F00CA-2E82-4919-B261-1FEE0A005865}"/>
              </a:ext>
            </a:extLst>
          </p:cNvPr>
          <p:cNvCxnSpPr/>
          <p:nvPr/>
        </p:nvCxnSpPr>
        <p:spPr>
          <a:xfrm>
            <a:off x="4934024" y="5575182"/>
            <a:ext cx="19558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ACD90E7-458D-43A1-A8F5-111E5C3B99F4}"/>
              </a:ext>
            </a:extLst>
          </p:cNvPr>
          <p:cNvCxnSpPr/>
          <p:nvPr/>
        </p:nvCxnSpPr>
        <p:spPr>
          <a:xfrm>
            <a:off x="4934024" y="5901572"/>
            <a:ext cx="19558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0" name="Text Box 2">
            <a:extLst>
              <a:ext uri="{FF2B5EF4-FFF2-40B4-BE49-F238E27FC236}">
                <a16:creationId xmlns:a16="http://schemas.microsoft.com/office/drawing/2014/main" id="{0E9B1C34-D7E7-4D25-9389-46C2CD7BDA86}"/>
              </a:ext>
            </a:extLst>
          </p:cNvPr>
          <p:cNvSpPr txBox="1">
            <a:spLocks noChangeArrowheads="1"/>
          </p:cNvSpPr>
          <p:nvPr/>
        </p:nvSpPr>
        <p:spPr bwMode="auto">
          <a:xfrm>
            <a:off x="7039049" y="2795152"/>
            <a:ext cx="490855" cy="198120"/>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600" b="1">
                <a:solidFill>
                  <a:srgbClr val="FFFFFF"/>
                </a:solidFill>
                <a:effectLst/>
                <a:latin typeface="Tahoma" panose="020B0604030504040204" pitchFamily="34" charset="0"/>
                <a:ea typeface="Tahoma" panose="020B0604030504040204" pitchFamily="34" charset="0"/>
                <a:cs typeface="Tahoma" panose="020B0604030504040204" pitchFamily="34" charset="0"/>
              </a:rPr>
              <a:t>6,366</a:t>
            </a:r>
            <a:endParaRPr lang="en-GB" sz="600">
              <a:effectLst/>
              <a:latin typeface="Tahoma" panose="020B0604030504040204" pitchFamily="34" charset="0"/>
              <a:ea typeface="Tahoma" panose="020B0604030504040204" pitchFamily="34" charset="0"/>
              <a:cs typeface="Tahoma" panose="020B0604030504040204" pitchFamily="34" charset="0"/>
            </a:endParaRPr>
          </a:p>
        </p:txBody>
      </p:sp>
      <p:sp>
        <p:nvSpPr>
          <p:cNvPr id="101" name="Text Box 2">
            <a:extLst>
              <a:ext uri="{FF2B5EF4-FFF2-40B4-BE49-F238E27FC236}">
                <a16:creationId xmlns:a16="http://schemas.microsoft.com/office/drawing/2014/main" id="{07A97C34-3749-489D-B454-958E0212BB29}"/>
              </a:ext>
            </a:extLst>
          </p:cNvPr>
          <p:cNvSpPr txBox="1">
            <a:spLocks noChangeArrowheads="1"/>
          </p:cNvSpPr>
          <p:nvPr/>
        </p:nvSpPr>
        <p:spPr bwMode="auto">
          <a:xfrm>
            <a:off x="7133029" y="3451742"/>
            <a:ext cx="395605" cy="224155"/>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600" b="1">
                <a:solidFill>
                  <a:srgbClr val="FFFFFF"/>
                </a:solidFill>
                <a:effectLst/>
                <a:latin typeface="Tahoma" panose="020B0604030504040204" pitchFamily="34" charset="0"/>
                <a:ea typeface="Tahoma" panose="020B0604030504040204" pitchFamily="34" charset="0"/>
                <a:cs typeface="Tahoma" panose="020B0604030504040204" pitchFamily="34" charset="0"/>
              </a:rPr>
              <a:t>401</a:t>
            </a:r>
            <a:endParaRPr lang="en-GB" sz="600">
              <a:effectLst/>
              <a:latin typeface="Tahoma" panose="020B0604030504040204" pitchFamily="34" charset="0"/>
              <a:ea typeface="Tahoma" panose="020B0604030504040204" pitchFamily="34" charset="0"/>
              <a:cs typeface="Tahoma" panose="020B0604030504040204" pitchFamily="34" charset="0"/>
            </a:endParaRPr>
          </a:p>
        </p:txBody>
      </p:sp>
      <p:sp>
        <p:nvSpPr>
          <p:cNvPr id="102" name="Text Box 2">
            <a:extLst>
              <a:ext uri="{FF2B5EF4-FFF2-40B4-BE49-F238E27FC236}">
                <a16:creationId xmlns:a16="http://schemas.microsoft.com/office/drawing/2014/main" id="{D6A29B0B-BF2E-4F90-B1D4-3F5E923F6A01}"/>
              </a:ext>
            </a:extLst>
          </p:cNvPr>
          <p:cNvSpPr txBox="1">
            <a:spLocks noChangeArrowheads="1"/>
          </p:cNvSpPr>
          <p:nvPr/>
        </p:nvSpPr>
        <p:spPr bwMode="auto">
          <a:xfrm>
            <a:off x="7039049" y="3794642"/>
            <a:ext cx="490855" cy="198120"/>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600" b="1">
                <a:solidFill>
                  <a:srgbClr val="FFFFFF"/>
                </a:solidFill>
                <a:effectLst/>
                <a:latin typeface="Tahoma" panose="020B0604030504040204" pitchFamily="34" charset="0"/>
                <a:ea typeface="Tahoma" panose="020B0604030504040204" pitchFamily="34" charset="0"/>
                <a:cs typeface="Tahoma" panose="020B0604030504040204" pitchFamily="34" charset="0"/>
              </a:rPr>
              <a:t>4,283</a:t>
            </a:r>
            <a:endParaRPr lang="en-GB" sz="600">
              <a:effectLst/>
              <a:latin typeface="Tahoma" panose="020B0604030504040204" pitchFamily="34" charset="0"/>
              <a:ea typeface="Tahoma" panose="020B0604030504040204" pitchFamily="34" charset="0"/>
              <a:cs typeface="Tahoma" panose="020B0604030504040204" pitchFamily="34" charset="0"/>
            </a:endParaRPr>
          </a:p>
        </p:txBody>
      </p:sp>
      <p:sp>
        <p:nvSpPr>
          <p:cNvPr id="103" name="Text Box 2">
            <a:extLst>
              <a:ext uri="{FF2B5EF4-FFF2-40B4-BE49-F238E27FC236}">
                <a16:creationId xmlns:a16="http://schemas.microsoft.com/office/drawing/2014/main" id="{85D0F307-107F-4DCE-AD8D-9D99530FF104}"/>
              </a:ext>
            </a:extLst>
          </p:cNvPr>
          <p:cNvSpPr txBox="1">
            <a:spLocks noChangeArrowheads="1"/>
          </p:cNvSpPr>
          <p:nvPr/>
        </p:nvSpPr>
        <p:spPr bwMode="auto">
          <a:xfrm>
            <a:off x="7184464" y="4114682"/>
            <a:ext cx="335280" cy="224155"/>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600" b="1">
                <a:solidFill>
                  <a:srgbClr val="FFFFFF"/>
                </a:solidFill>
                <a:effectLst/>
                <a:latin typeface="Tahoma" panose="020B0604030504040204" pitchFamily="34" charset="0"/>
                <a:ea typeface="Tahoma" panose="020B0604030504040204" pitchFamily="34" charset="0"/>
                <a:cs typeface="Tahoma" panose="020B0604030504040204" pitchFamily="34" charset="0"/>
              </a:rPr>
              <a:t>82</a:t>
            </a:r>
            <a:endParaRPr lang="en-GB" sz="600">
              <a:effectLst/>
              <a:latin typeface="Tahoma" panose="020B0604030504040204" pitchFamily="34" charset="0"/>
              <a:ea typeface="Tahoma" panose="020B0604030504040204" pitchFamily="34" charset="0"/>
              <a:cs typeface="Tahoma" panose="020B0604030504040204" pitchFamily="34" charset="0"/>
            </a:endParaRPr>
          </a:p>
        </p:txBody>
      </p:sp>
      <p:sp>
        <p:nvSpPr>
          <p:cNvPr id="104" name="Text Box 2">
            <a:extLst>
              <a:ext uri="{FF2B5EF4-FFF2-40B4-BE49-F238E27FC236}">
                <a16:creationId xmlns:a16="http://schemas.microsoft.com/office/drawing/2014/main" id="{2D5E6A16-2819-46F8-BD7B-90C3304F570E}"/>
              </a:ext>
            </a:extLst>
          </p:cNvPr>
          <p:cNvSpPr txBox="1">
            <a:spLocks noChangeArrowheads="1"/>
          </p:cNvSpPr>
          <p:nvPr/>
        </p:nvSpPr>
        <p:spPr bwMode="auto">
          <a:xfrm>
            <a:off x="7193354" y="4778965"/>
            <a:ext cx="335280" cy="224155"/>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600" b="1">
                <a:solidFill>
                  <a:srgbClr val="FFFFFF"/>
                </a:solidFill>
                <a:effectLst/>
                <a:latin typeface="Tahoma" panose="020B0604030504040204" pitchFamily="34" charset="0"/>
                <a:ea typeface="Tahoma" panose="020B0604030504040204" pitchFamily="34" charset="0"/>
                <a:cs typeface="Tahoma" panose="020B0604030504040204" pitchFamily="34" charset="0"/>
              </a:rPr>
              <a:t>8</a:t>
            </a:r>
            <a:endParaRPr lang="en-GB" sz="600">
              <a:effectLst/>
              <a:latin typeface="Tahoma" panose="020B0604030504040204" pitchFamily="34" charset="0"/>
              <a:ea typeface="Tahoma" panose="020B0604030504040204" pitchFamily="34" charset="0"/>
              <a:cs typeface="Tahoma" panose="020B0604030504040204" pitchFamily="34" charset="0"/>
            </a:endParaRPr>
          </a:p>
        </p:txBody>
      </p:sp>
      <p:sp>
        <p:nvSpPr>
          <p:cNvPr id="105" name="Text Box 2">
            <a:extLst>
              <a:ext uri="{FF2B5EF4-FFF2-40B4-BE49-F238E27FC236}">
                <a16:creationId xmlns:a16="http://schemas.microsoft.com/office/drawing/2014/main" id="{6A00DFA7-11AC-45E3-A847-2A1124964F00}"/>
              </a:ext>
            </a:extLst>
          </p:cNvPr>
          <p:cNvSpPr txBox="1">
            <a:spLocks noChangeArrowheads="1"/>
          </p:cNvSpPr>
          <p:nvPr/>
        </p:nvSpPr>
        <p:spPr bwMode="auto">
          <a:xfrm>
            <a:off x="7193989" y="5121792"/>
            <a:ext cx="335280" cy="224155"/>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600" b="1">
                <a:solidFill>
                  <a:srgbClr val="FFFFFF"/>
                </a:solidFill>
                <a:effectLst/>
                <a:latin typeface="Tahoma" panose="020B0604030504040204" pitchFamily="34" charset="0"/>
                <a:ea typeface="Tahoma" panose="020B0604030504040204" pitchFamily="34" charset="0"/>
                <a:cs typeface="Tahoma" panose="020B0604030504040204" pitchFamily="34" charset="0"/>
              </a:rPr>
              <a:t>6</a:t>
            </a:r>
            <a:endParaRPr lang="en-GB" sz="600">
              <a:effectLst/>
              <a:latin typeface="Tahoma" panose="020B0604030504040204" pitchFamily="34" charset="0"/>
              <a:ea typeface="Tahoma" panose="020B0604030504040204" pitchFamily="34" charset="0"/>
              <a:cs typeface="Tahoma" panose="020B0604030504040204" pitchFamily="34" charset="0"/>
            </a:endParaRPr>
          </a:p>
        </p:txBody>
      </p:sp>
      <p:sp>
        <p:nvSpPr>
          <p:cNvPr id="106" name="Text Box 2">
            <a:extLst>
              <a:ext uri="{FF2B5EF4-FFF2-40B4-BE49-F238E27FC236}">
                <a16:creationId xmlns:a16="http://schemas.microsoft.com/office/drawing/2014/main" id="{B7273A42-7EAE-4BD7-9259-1018E0783B11}"/>
              </a:ext>
            </a:extLst>
          </p:cNvPr>
          <p:cNvSpPr txBox="1">
            <a:spLocks noChangeArrowheads="1"/>
          </p:cNvSpPr>
          <p:nvPr/>
        </p:nvSpPr>
        <p:spPr bwMode="auto">
          <a:xfrm>
            <a:off x="7193989" y="5463422"/>
            <a:ext cx="335280" cy="224155"/>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600" b="1">
                <a:solidFill>
                  <a:srgbClr val="FFFFFF"/>
                </a:solidFill>
                <a:effectLst/>
                <a:latin typeface="Tahoma" panose="020B0604030504040204" pitchFamily="34" charset="0"/>
                <a:ea typeface="Tahoma" panose="020B0604030504040204" pitchFamily="34" charset="0"/>
                <a:cs typeface="Tahoma" panose="020B0604030504040204" pitchFamily="34" charset="0"/>
              </a:rPr>
              <a:t>4</a:t>
            </a:r>
            <a:endParaRPr lang="en-GB" sz="600">
              <a:effectLst/>
              <a:latin typeface="Tahoma" panose="020B0604030504040204" pitchFamily="34" charset="0"/>
              <a:ea typeface="Tahoma" panose="020B0604030504040204" pitchFamily="34" charset="0"/>
              <a:cs typeface="Tahoma" panose="020B0604030504040204" pitchFamily="34" charset="0"/>
            </a:endParaRPr>
          </a:p>
        </p:txBody>
      </p:sp>
      <p:sp>
        <p:nvSpPr>
          <p:cNvPr id="107" name="Text Box 2">
            <a:extLst>
              <a:ext uri="{FF2B5EF4-FFF2-40B4-BE49-F238E27FC236}">
                <a16:creationId xmlns:a16="http://schemas.microsoft.com/office/drawing/2014/main" id="{D953FE15-529F-4B84-98B0-2A32C231BFCC}"/>
              </a:ext>
            </a:extLst>
          </p:cNvPr>
          <p:cNvSpPr txBox="1">
            <a:spLocks noChangeArrowheads="1"/>
          </p:cNvSpPr>
          <p:nvPr/>
        </p:nvSpPr>
        <p:spPr bwMode="auto">
          <a:xfrm>
            <a:off x="7194624" y="5799337"/>
            <a:ext cx="335280" cy="224155"/>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600" b="1">
                <a:solidFill>
                  <a:srgbClr val="FFFFFF"/>
                </a:solidFill>
                <a:effectLst/>
                <a:latin typeface="Tahoma" panose="020B0604030504040204" pitchFamily="34" charset="0"/>
                <a:ea typeface="Tahoma" panose="020B0604030504040204" pitchFamily="34" charset="0"/>
                <a:cs typeface="Tahoma" panose="020B0604030504040204" pitchFamily="34" charset="0"/>
              </a:rPr>
              <a:t>19</a:t>
            </a:r>
            <a:endParaRPr lang="en-GB" sz="600">
              <a:effectLst/>
              <a:latin typeface="Tahoma" panose="020B0604030504040204" pitchFamily="34" charset="0"/>
              <a:ea typeface="Tahoma" panose="020B0604030504040204" pitchFamily="34" charset="0"/>
              <a:cs typeface="Tahoma" panose="020B0604030504040204" pitchFamily="34" charset="0"/>
            </a:endParaRPr>
          </a:p>
        </p:txBody>
      </p:sp>
      <p:sp>
        <p:nvSpPr>
          <p:cNvPr id="108" name="Text Box 2">
            <a:extLst>
              <a:ext uri="{FF2B5EF4-FFF2-40B4-BE49-F238E27FC236}">
                <a16:creationId xmlns:a16="http://schemas.microsoft.com/office/drawing/2014/main" id="{56EB9CAF-6CC7-4BB3-B9E1-F1617555489D}"/>
              </a:ext>
            </a:extLst>
          </p:cNvPr>
          <p:cNvSpPr txBox="1">
            <a:spLocks noChangeArrowheads="1"/>
          </p:cNvSpPr>
          <p:nvPr/>
        </p:nvSpPr>
        <p:spPr bwMode="auto">
          <a:xfrm>
            <a:off x="7183829" y="3112486"/>
            <a:ext cx="335280" cy="224155"/>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600" b="1">
                <a:solidFill>
                  <a:srgbClr val="FFFFFF"/>
                </a:solidFill>
                <a:effectLst/>
                <a:latin typeface="Tahoma" panose="020B0604030504040204" pitchFamily="34" charset="0"/>
                <a:ea typeface="Tahoma" panose="020B0604030504040204" pitchFamily="34" charset="0"/>
                <a:cs typeface="Tahoma" panose="020B0604030504040204" pitchFamily="34" charset="0"/>
              </a:rPr>
              <a:t>64</a:t>
            </a:r>
            <a:endParaRPr lang="en-GB" sz="600">
              <a:effectLst/>
              <a:latin typeface="Tahoma" panose="020B0604030504040204" pitchFamily="34" charset="0"/>
              <a:ea typeface="Tahoma" panose="020B0604030504040204" pitchFamily="34" charset="0"/>
              <a:cs typeface="Tahoma" panose="020B0604030504040204" pitchFamily="34" charset="0"/>
            </a:endParaRPr>
          </a:p>
        </p:txBody>
      </p:sp>
      <p:sp>
        <p:nvSpPr>
          <p:cNvPr id="109" name="Text Box 2">
            <a:extLst>
              <a:ext uri="{FF2B5EF4-FFF2-40B4-BE49-F238E27FC236}">
                <a16:creationId xmlns:a16="http://schemas.microsoft.com/office/drawing/2014/main" id="{93895314-37B3-4EBE-A279-DA99EA698374}"/>
              </a:ext>
            </a:extLst>
          </p:cNvPr>
          <p:cNvSpPr txBox="1">
            <a:spLocks noChangeArrowheads="1"/>
          </p:cNvSpPr>
          <p:nvPr/>
        </p:nvSpPr>
        <p:spPr bwMode="auto">
          <a:xfrm>
            <a:off x="7184464" y="4437804"/>
            <a:ext cx="335280" cy="224155"/>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600" b="1">
                <a:solidFill>
                  <a:srgbClr val="FFFFFF"/>
                </a:solidFill>
                <a:effectLst/>
                <a:latin typeface="Tahoma" panose="020B0604030504040204" pitchFamily="34" charset="0"/>
                <a:ea typeface="Tahoma" panose="020B0604030504040204" pitchFamily="34" charset="0"/>
                <a:cs typeface="Tahoma" panose="020B0604030504040204" pitchFamily="34" charset="0"/>
              </a:rPr>
              <a:t>47</a:t>
            </a:r>
            <a:endParaRPr lang="en-GB" sz="600">
              <a:effectLst/>
              <a:latin typeface="Tahoma" panose="020B0604030504040204" pitchFamily="34" charset="0"/>
              <a:ea typeface="Tahoma" panose="020B0604030504040204" pitchFamily="34" charset="0"/>
              <a:cs typeface="Tahoma" panose="020B0604030504040204" pitchFamily="34" charset="0"/>
            </a:endParaRPr>
          </a:p>
        </p:txBody>
      </p:sp>
      <p:sp>
        <p:nvSpPr>
          <p:cNvPr id="110" name="Text Box 75">
            <a:extLst>
              <a:ext uri="{FF2B5EF4-FFF2-40B4-BE49-F238E27FC236}">
                <a16:creationId xmlns:a16="http://schemas.microsoft.com/office/drawing/2014/main" id="{2DE116C1-139C-41EE-8AFD-ABB5E69E49AC}"/>
              </a:ext>
            </a:extLst>
          </p:cNvPr>
          <p:cNvSpPr txBox="1"/>
          <p:nvPr/>
        </p:nvSpPr>
        <p:spPr>
          <a:xfrm>
            <a:off x="8747848" y="2741444"/>
            <a:ext cx="2239645" cy="2762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US" sz="1100">
                <a:effectLst/>
                <a:latin typeface="Tahoma" panose="020B0604030504040204" pitchFamily="34" charset="0"/>
                <a:ea typeface="Tahoma" panose="020B0604030504040204" pitchFamily="34" charset="0"/>
                <a:cs typeface="Tahoma" panose="020B0604030504040204" pitchFamily="34" charset="0"/>
              </a:rPr>
              <a:t>Export Import Bank of India</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111" name="Text Box 76">
            <a:extLst>
              <a:ext uri="{FF2B5EF4-FFF2-40B4-BE49-F238E27FC236}">
                <a16:creationId xmlns:a16="http://schemas.microsoft.com/office/drawing/2014/main" id="{72B061B5-8444-439F-82E6-453553EA80A9}"/>
              </a:ext>
            </a:extLst>
          </p:cNvPr>
          <p:cNvSpPr txBox="1"/>
          <p:nvPr/>
        </p:nvSpPr>
        <p:spPr>
          <a:xfrm>
            <a:off x="8747848" y="3107204"/>
            <a:ext cx="2239645" cy="276225"/>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100">
                <a:effectLst/>
                <a:latin typeface="Tahoma" panose="020B0604030504040204" pitchFamily="34" charset="0"/>
                <a:ea typeface="Tahoma" panose="020B0604030504040204" pitchFamily="34" charset="0"/>
                <a:cs typeface="Tahoma" panose="020B0604030504040204" pitchFamily="34" charset="0"/>
              </a:rPr>
              <a:t>National Housing Bank (NHB)</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112" name="Text Box 77">
            <a:extLst>
              <a:ext uri="{FF2B5EF4-FFF2-40B4-BE49-F238E27FC236}">
                <a16:creationId xmlns:a16="http://schemas.microsoft.com/office/drawing/2014/main" id="{582FEAD0-DB09-44DF-8955-92E1296EEFC1}"/>
              </a:ext>
            </a:extLst>
          </p:cNvPr>
          <p:cNvSpPr txBox="1"/>
          <p:nvPr/>
        </p:nvSpPr>
        <p:spPr>
          <a:xfrm>
            <a:off x="8747848" y="3451374"/>
            <a:ext cx="2239645" cy="431800"/>
          </a:xfrm>
          <a:prstGeom prst="rect">
            <a:avLst/>
          </a:prstGeom>
          <a:solidFill>
            <a:schemeClr val="accent6">
              <a:lumMod val="60000"/>
              <a:lumOff val="4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100">
                <a:effectLst/>
                <a:latin typeface="Tahoma" panose="020B0604030504040204" pitchFamily="34" charset="0"/>
                <a:ea typeface="Tahoma" panose="020B0604030504040204" pitchFamily="34" charset="0"/>
                <a:cs typeface="Tahoma" panose="020B0604030504040204" pitchFamily="34" charset="0"/>
              </a:rPr>
              <a:t>National Bank for Agriculture and Rural Development (NABARD)</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113" name="Text Box 78">
            <a:extLst>
              <a:ext uri="{FF2B5EF4-FFF2-40B4-BE49-F238E27FC236}">
                <a16:creationId xmlns:a16="http://schemas.microsoft.com/office/drawing/2014/main" id="{15E6F646-5085-4800-8C44-C8485626A605}"/>
              </a:ext>
            </a:extLst>
          </p:cNvPr>
          <p:cNvSpPr txBox="1"/>
          <p:nvPr/>
        </p:nvSpPr>
        <p:spPr>
          <a:xfrm>
            <a:off x="8747848" y="3946674"/>
            <a:ext cx="2239645" cy="450850"/>
          </a:xfrm>
          <a:prstGeom prst="rect">
            <a:avLst/>
          </a:prstGeom>
          <a:solidFill>
            <a:schemeClr val="accent6">
              <a:lumMod val="60000"/>
              <a:lumOff val="4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100">
                <a:effectLst/>
                <a:latin typeface="Tahoma" panose="020B0604030504040204" pitchFamily="34" charset="0"/>
                <a:ea typeface="Tahoma" panose="020B0604030504040204" pitchFamily="34" charset="0"/>
                <a:cs typeface="Tahoma" panose="020B0604030504040204" pitchFamily="34" charset="0"/>
              </a:rPr>
              <a:t>Small Industries Development Bank of India (SIDBI)</a:t>
            </a:r>
            <a:endParaRPr lang="en-GB" sz="1100">
              <a:effectLst/>
              <a:latin typeface="Tahoma" panose="020B0604030504040204" pitchFamily="34" charset="0"/>
              <a:ea typeface="Tahoma" panose="020B0604030504040204" pitchFamily="34" charset="0"/>
              <a:cs typeface="Tahoma" panose="020B0604030504040204" pitchFamily="34" charset="0"/>
            </a:endParaRPr>
          </a:p>
          <a:p>
            <a:pPr>
              <a:lnSpc>
                <a:spcPct val="115000"/>
              </a:lnSpc>
              <a:spcAft>
                <a:spcPts val="1000"/>
              </a:spcAft>
            </a:pPr>
            <a:r>
              <a:rPr lang="en-US" sz="1100" b="1">
                <a:effectLst/>
                <a:latin typeface="Tahoma" panose="020B0604030504040204" pitchFamily="34" charset="0"/>
                <a:ea typeface="Tahoma" panose="020B0604030504040204" pitchFamily="34" charset="0"/>
                <a:cs typeface="Tahoma" panose="020B0604030504040204" pitchFamily="34" charset="0"/>
              </a:rPr>
              <a:t> </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sp>
        <p:nvSpPr>
          <p:cNvPr id="114" name="Text Box 79">
            <a:extLst>
              <a:ext uri="{FF2B5EF4-FFF2-40B4-BE49-F238E27FC236}">
                <a16:creationId xmlns:a16="http://schemas.microsoft.com/office/drawing/2014/main" id="{98243224-6073-4E31-9A66-AA3451DB71E3}"/>
              </a:ext>
            </a:extLst>
          </p:cNvPr>
          <p:cNvSpPr txBox="1"/>
          <p:nvPr/>
        </p:nvSpPr>
        <p:spPr>
          <a:xfrm>
            <a:off x="9025978" y="4461024"/>
            <a:ext cx="2247900" cy="450850"/>
          </a:xfrm>
          <a:prstGeom prst="rect">
            <a:avLst/>
          </a:prstGeom>
          <a:solidFill>
            <a:schemeClr val="accent6">
              <a:lumMod val="60000"/>
              <a:lumOff val="40000"/>
            </a:schemeClr>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100">
                <a:effectLst/>
                <a:latin typeface="Tahoma" panose="020B0604030504040204" pitchFamily="34" charset="0"/>
                <a:ea typeface="Tahoma" panose="020B0604030504040204" pitchFamily="34" charset="0"/>
                <a:cs typeface="Tahoma" panose="020B0604030504040204" pitchFamily="34" charset="0"/>
              </a:rPr>
              <a:t>Micro Units Development &amp; Refinance Agency Ltd (MUDRA)</a:t>
            </a:r>
            <a:endParaRPr lang="en-GB" sz="1100">
              <a:effectLst/>
              <a:latin typeface="Tahoma" panose="020B0604030504040204" pitchFamily="34" charset="0"/>
              <a:ea typeface="Tahoma" panose="020B0604030504040204" pitchFamily="34" charset="0"/>
              <a:cs typeface="Tahoma" panose="020B0604030504040204" pitchFamily="34" charset="0"/>
            </a:endParaRPr>
          </a:p>
        </p:txBody>
      </p:sp>
      <p:cxnSp>
        <p:nvCxnSpPr>
          <p:cNvPr id="115" name="Straight Connector 114">
            <a:extLst>
              <a:ext uri="{FF2B5EF4-FFF2-40B4-BE49-F238E27FC236}">
                <a16:creationId xmlns:a16="http://schemas.microsoft.com/office/drawing/2014/main" id="{DA8F85B4-1487-47E8-9A4C-04A5C34EF1EE}"/>
              </a:ext>
            </a:extLst>
          </p:cNvPr>
          <p:cNvCxnSpPr/>
          <p:nvPr/>
        </p:nvCxnSpPr>
        <p:spPr>
          <a:xfrm>
            <a:off x="8587828" y="2608729"/>
            <a:ext cx="0" cy="153733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85CA2FE-863C-4E26-96E4-D333CE631025}"/>
              </a:ext>
            </a:extLst>
          </p:cNvPr>
          <p:cNvCxnSpPr/>
          <p:nvPr/>
        </p:nvCxnSpPr>
        <p:spPr>
          <a:xfrm>
            <a:off x="8587828" y="2876064"/>
            <a:ext cx="19558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86415D2-B93E-4B99-9001-50C994DDE7F1}"/>
              </a:ext>
            </a:extLst>
          </p:cNvPr>
          <p:cNvCxnSpPr/>
          <p:nvPr/>
        </p:nvCxnSpPr>
        <p:spPr>
          <a:xfrm>
            <a:off x="8587828" y="3201184"/>
            <a:ext cx="19558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6792208C-693D-42B8-8014-F3038CADB12C}"/>
              </a:ext>
            </a:extLst>
          </p:cNvPr>
          <p:cNvCxnSpPr/>
          <p:nvPr/>
        </p:nvCxnSpPr>
        <p:spPr>
          <a:xfrm>
            <a:off x="8587828" y="3679974"/>
            <a:ext cx="19558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0D72DE61-CE06-4B99-81E5-03A1254144C3}"/>
              </a:ext>
            </a:extLst>
          </p:cNvPr>
          <p:cNvCxnSpPr/>
          <p:nvPr/>
        </p:nvCxnSpPr>
        <p:spPr>
          <a:xfrm>
            <a:off x="8587828" y="4148604"/>
            <a:ext cx="19558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A72E0C5A-BB89-4094-8864-F2A1D6AAB12C}"/>
              </a:ext>
            </a:extLst>
          </p:cNvPr>
          <p:cNvCxnSpPr/>
          <p:nvPr/>
        </p:nvCxnSpPr>
        <p:spPr>
          <a:xfrm>
            <a:off x="8819603" y="4675019"/>
            <a:ext cx="242570" cy="0"/>
          </a:xfrm>
          <a:prstGeom prst="line">
            <a:avLst/>
          </a:prstGeom>
          <a:ln w="19050">
            <a:solidFill>
              <a:schemeClr val="bg1">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C65212B-8801-4B99-8C13-03CB0CA1B487}"/>
              </a:ext>
            </a:extLst>
          </p:cNvPr>
          <p:cNvCxnSpPr/>
          <p:nvPr/>
        </p:nvCxnSpPr>
        <p:spPr>
          <a:xfrm>
            <a:off x="8819603" y="4342279"/>
            <a:ext cx="0" cy="332105"/>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1E143AB-EA54-4B2B-8D76-E25E0A4565A2}"/>
              </a:ext>
            </a:extLst>
          </p:cNvPr>
          <p:cNvCxnSpPr>
            <a:cxnSpLocks/>
          </p:cNvCxnSpPr>
          <p:nvPr/>
        </p:nvCxnSpPr>
        <p:spPr>
          <a:xfrm flipH="1">
            <a:off x="7528634" y="3297421"/>
            <a:ext cx="1280142" cy="6152"/>
          </a:xfrm>
          <a:prstGeom prst="line">
            <a:avLst/>
          </a:prstGeom>
          <a:ln w="19050">
            <a:solidFill>
              <a:schemeClr val="bg1">
                <a:lumMod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5" name="Text Box 2">
            <a:extLst>
              <a:ext uri="{FF2B5EF4-FFF2-40B4-BE49-F238E27FC236}">
                <a16:creationId xmlns:a16="http://schemas.microsoft.com/office/drawing/2014/main" id="{EF4DAAA5-51EA-44AC-A7AC-B9EBDAE0157C}"/>
              </a:ext>
            </a:extLst>
          </p:cNvPr>
          <p:cNvSpPr txBox="1">
            <a:spLocks noChangeArrowheads="1"/>
          </p:cNvSpPr>
          <p:nvPr/>
        </p:nvSpPr>
        <p:spPr bwMode="auto">
          <a:xfrm>
            <a:off x="4998012" y="6132213"/>
            <a:ext cx="2783205" cy="33401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SG" sz="800">
                <a:effectLst/>
                <a:latin typeface="Arial" panose="020B0604020202020204" pitchFamily="34" charset="0"/>
                <a:ea typeface="MS Mincho" panose="02020609040205080304" pitchFamily="49" charset="-128"/>
                <a:cs typeface="DaunPenh" panose="01010101010101010101" pitchFamily="2" charset="0"/>
              </a:rPr>
              <a:t>*</a:t>
            </a:r>
            <a:r>
              <a:rPr lang="en-US" sz="800">
                <a:effectLst/>
                <a:latin typeface="Arial" panose="020B0604020202020204" pitchFamily="34" charset="0"/>
                <a:ea typeface="MS Mincho" panose="02020609040205080304" pitchFamily="49" charset="-128"/>
                <a:cs typeface="DaunPenh" panose="01010101010101010101" pitchFamily="2" charset="0"/>
              </a:rPr>
              <a:t>Securitization Company (SC); Reconstruction Company (RC); Mortgage Guarantee Company (MGC)</a:t>
            </a:r>
            <a:endParaRPr lang="en-GB" sz="1100">
              <a:effectLst/>
              <a:latin typeface="Calibri" panose="020F0502020204030204" pitchFamily="34" charset="0"/>
              <a:ea typeface="MS Mincho" panose="02020609040205080304" pitchFamily="49" charset="-128"/>
              <a:cs typeface="DaunPenh" panose="01010101010101010101" pitchFamily="2" charset="0"/>
            </a:endParaRPr>
          </a:p>
        </p:txBody>
      </p:sp>
      <p:grpSp>
        <p:nvGrpSpPr>
          <p:cNvPr id="134" name="Group 133">
            <a:extLst>
              <a:ext uri="{FF2B5EF4-FFF2-40B4-BE49-F238E27FC236}">
                <a16:creationId xmlns:a16="http://schemas.microsoft.com/office/drawing/2014/main" id="{CF908EEC-2C95-4D0C-98AE-4B678E676A3F}"/>
              </a:ext>
            </a:extLst>
          </p:cNvPr>
          <p:cNvGrpSpPr/>
          <p:nvPr/>
        </p:nvGrpSpPr>
        <p:grpSpPr>
          <a:xfrm>
            <a:off x="8736344" y="5326529"/>
            <a:ext cx="3217545" cy="914400"/>
            <a:chOff x="8002197" y="5471813"/>
            <a:chExt cx="3217545" cy="914400"/>
          </a:xfrm>
        </p:grpSpPr>
        <p:grpSp>
          <p:nvGrpSpPr>
            <p:cNvPr id="126" name="Group 125">
              <a:extLst>
                <a:ext uri="{FF2B5EF4-FFF2-40B4-BE49-F238E27FC236}">
                  <a16:creationId xmlns:a16="http://schemas.microsoft.com/office/drawing/2014/main" id="{561B957C-1221-4580-9AFF-27925103BCD9}"/>
                </a:ext>
              </a:extLst>
            </p:cNvPr>
            <p:cNvGrpSpPr/>
            <p:nvPr/>
          </p:nvGrpSpPr>
          <p:grpSpPr>
            <a:xfrm>
              <a:off x="8101257" y="5748038"/>
              <a:ext cx="1690370" cy="225425"/>
              <a:chOff x="0" y="0"/>
              <a:chExt cx="1690394" cy="225425"/>
            </a:xfrm>
          </p:grpSpPr>
          <p:sp>
            <p:nvSpPr>
              <p:cNvPr id="131" name="Text Box 27682">
                <a:extLst>
                  <a:ext uri="{FF2B5EF4-FFF2-40B4-BE49-F238E27FC236}">
                    <a16:creationId xmlns:a16="http://schemas.microsoft.com/office/drawing/2014/main" id="{FA6797DD-A686-4B2A-B369-A6011E09B032}"/>
                  </a:ext>
                </a:extLst>
              </p:cNvPr>
              <p:cNvSpPr txBox="1"/>
              <p:nvPr/>
            </p:nvSpPr>
            <p:spPr>
              <a:xfrm>
                <a:off x="0" y="0"/>
                <a:ext cx="568960" cy="225425"/>
              </a:xfrm>
              <a:prstGeom prst="rect">
                <a:avLst/>
              </a:prstGeom>
              <a:solidFill>
                <a:schemeClr val="accent6">
                  <a:lumMod val="60000"/>
                  <a:lumOff val="4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b="1">
                    <a:effectLst/>
                    <a:latin typeface="Arial" panose="020B0604020202020204" pitchFamily="34" charset="0"/>
                    <a:ea typeface="MS Mincho" panose="02020609040205080304" pitchFamily="49" charset="-128"/>
                    <a:cs typeface="DaunPenh" panose="01010101010101010101" pitchFamily="2" charset="0"/>
                  </a:rPr>
                  <a:t> </a:t>
                </a:r>
                <a:endParaRPr lang="en-GB" sz="1100">
                  <a:effectLst/>
                  <a:ea typeface="MS Mincho" panose="02020609040205080304" pitchFamily="49" charset="-128"/>
                  <a:cs typeface="DaunPenh" panose="01010101010101010101" pitchFamily="2" charset="0"/>
                </a:endParaRPr>
              </a:p>
            </p:txBody>
          </p:sp>
          <p:sp>
            <p:nvSpPr>
              <p:cNvPr id="132" name="Text Box 27683">
                <a:extLst>
                  <a:ext uri="{FF2B5EF4-FFF2-40B4-BE49-F238E27FC236}">
                    <a16:creationId xmlns:a16="http://schemas.microsoft.com/office/drawing/2014/main" id="{7ADC79E9-6D00-485D-9BCA-E8F95904645C}"/>
                  </a:ext>
                </a:extLst>
              </p:cNvPr>
              <p:cNvSpPr txBox="1"/>
              <p:nvPr/>
            </p:nvSpPr>
            <p:spPr>
              <a:xfrm>
                <a:off x="552090" y="0"/>
                <a:ext cx="568960" cy="225425"/>
              </a:xfrm>
              <a:prstGeom prst="rect">
                <a:avLst/>
              </a:prstGeom>
              <a:solidFill>
                <a:schemeClr val="accent6">
                  <a:lumMod val="40000"/>
                  <a:lumOff val="6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b="1">
                    <a:effectLst/>
                    <a:latin typeface="Arial" panose="020B0604020202020204" pitchFamily="34" charset="0"/>
                    <a:ea typeface="MS Mincho" panose="02020609040205080304" pitchFamily="49" charset="-128"/>
                    <a:cs typeface="DaunPenh" panose="01010101010101010101" pitchFamily="2" charset="0"/>
                  </a:rPr>
                  <a:t> </a:t>
                </a:r>
                <a:endParaRPr lang="en-GB" sz="1100">
                  <a:effectLst/>
                  <a:ea typeface="MS Mincho" panose="02020609040205080304" pitchFamily="49" charset="-128"/>
                  <a:cs typeface="DaunPenh" panose="01010101010101010101" pitchFamily="2" charset="0"/>
                </a:endParaRPr>
              </a:p>
            </p:txBody>
          </p:sp>
          <p:sp>
            <p:nvSpPr>
              <p:cNvPr id="133" name="Text Box 27684">
                <a:extLst>
                  <a:ext uri="{FF2B5EF4-FFF2-40B4-BE49-F238E27FC236}">
                    <a16:creationId xmlns:a16="http://schemas.microsoft.com/office/drawing/2014/main" id="{35050D59-1724-4783-8AE4-4CB3C0E0D632}"/>
                  </a:ext>
                </a:extLst>
              </p:cNvPr>
              <p:cNvSpPr txBox="1"/>
              <p:nvPr/>
            </p:nvSpPr>
            <p:spPr>
              <a:xfrm>
                <a:off x="1121434" y="0"/>
                <a:ext cx="568960" cy="225425"/>
              </a:xfrm>
              <a:prstGeom prst="rect">
                <a:avLst/>
              </a:prstGeom>
              <a:solidFill>
                <a:schemeClr val="accent6">
                  <a:lumMod val="20000"/>
                  <a:lumOff val="80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000"/>
                  </a:spcAft>
                </a:pPr>
                <a:r>
                  <a:rPr lang="en-US" sz="1200" b="1">
                    <a:effectLst/>
                    <a:latin typeface="Arial" panose="020B0604020202020204" pitchFamily="34" charset="0"/>
                    <a:ea typeface="MS Mincho" panose="02020609040205080304" pitchFamily="49" charset="-128"/>
                    <a:cs typeface="DaunPenh" panose="01010101010101010101" pitchFamily="2" charset="0"/>
                  </a:rPr>
                  <a:t> </a:t>
                </a:r>
                <a:endParaRPr lang="en-GB" sz="1100">
                  <a:effectLst/>
                  <a:ea typeface="MS Mincho" panose="02020609040205080304" pitchFamily="49" charset="-128"/>
                  <a:cs typeface="DaunPenh" panose="01010101010101010101" pitchFamily="2" charset="0"/>
                </a:endParaRPr>
              </a:p>
            </p:txBody>
          </p:sp>
        </p:grpSp>
        <p:sp>
          <p:nvSpPr>
            <p:cNvPr id="127" name="Text Box 2">
              <a:extLst>
                <a:ext uri="{FF2B5EF4-FFF2-40B4-BE49-F238E27FC236}">
                  <a16:creationId xmlns:a16="http://schemas.microsoft.com/office/drawing/2014/main" id="{B9A56C81-447D-4561-97A3-7E4C775C4EC2}"/>
                </a:ext>
              </a:extLst>
            </p:cNvPr>
            <p:cNvSpPr txBox="1">
              <a:spLocks noChangeArrowheads="1"/>
            </p:cNvSpPr>
            <p:nvPr/>
          </p:nvSpPr>
          <p:spPr bwMode="auto">
            <a:xfrm>
              <a:off x="8002197" y="5471813"/>
              <a:ext cx="724535" cy="335915"/>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US" sz="700">
                  <a:effectLst/>
                  <a:latin typeface="Arial" panose="020B0604020202020204" pitchFamily="34" charset="0"/>
                  <a:ea typeface="MS Mincho" panose="02020609040205080304" pitchFamily="49" charset="-128"/>
                  <a:cs typeface="DaunPenh" panose="01010101010101010101" pitchFamily="2" charset="0"/>
                </a:rPr>
                <a:t>High /direct Involvement</a:t>
              </a:r>
              <a:endParaRPr lang="en-GB" sz="1100">
                <a:effectLst/>
                <a:latin typeface="Calibri" panose="020F0502020204030204" pitchFamily="34" charset="0"/>
                <a:ea typeface="MS Mincho" panose="02020609040205080304" pitchFamily="49" charset="-128"/>
                <a:cs typeface="DaunPenh" panose="01010101010101010101" pitchFamily="2" charset="0"/>
              </a:endParaRPr>
            </a:p>
          </p:txBody>
        </p:sp>
        <p:sp>
          <p:nvSpPr>
            <p:cNvPr id="128" name="Text Box 2">
              <a:extLst>
                <a:ext uri="{FF2B5EF4-FFF2-40B4-BE49-F238E27FC236}">
                  <a16:creationId xmlns:a16="http://schemas.microsoft.com/office/drawing/2014/main" id="{1E6B935F-058D-4693-AA31-E00AEE8E6B34}"/>
                </a:ext>
              </a:extLst>
            </p:cNvPr>
            <p:cNvSpPr txBox="1">
              <a:spLocks noChangeArrowheads="1"/>
            </p:cNvSpPr>
            <p:nvPr/>
          </p:nvSpPr>
          <p:spPr bwMode="auto">
            <a:xfrm>
              <a:off x="9149007" y="5471813"/>
              <a:ext cx="724535" cy="335915"/>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US" sz="700">
                  <a:effectLst/>
                  <a:latin typeface="Arial" panose="020B0604020202020204" pitchFamily="34" charset="0"/>
                  <a:ea typeface="MS Mincho" panose="02020609040205080304" pitchFamily="49" charset="-128"/>
                  <a:cs typeface="DaunPenh" panose="01010101010101010101" pitchFamily="2" charset="0"/>
                </a:rPr>
                <a:t>Low/indirect</a:t>
              </a:r>
              <a:endParaRPr lang="en-GB" sz="1100">
                <a:effectLst/>
                <a:latin typeface="Calibri" panose="020F0502020204030204" pitchFamily="34" charset="0"/>
                <a:ea typeface="MS Mincho" panose="02020609040205080304" pitchFamily="49" charset="-128"/>
                <a:cs typeface="DaunPenh" panose="01010101010101010101" pitchFamily="2" charset="0"/>
              </a:endParaRPr>
            </a:p>
            <a:p>
              <a:pPr>
                <a:lnSpc>
                  <a:spcPct val="115000"/>
                </a:lnSpc>
                <a:spcAft>
                  <a:spcPts val="0"/>
                </a:spcAft>
              </a:pPr>
              <a:r>
                <a:rPr lang="en-US" sz="700">
                  <a:effectLst/>
                  <a:latin typeface="Arial" panose="020B0604020202020204" pitchFamily="34" charset="0"/>
                  <a:ea typeface="MS Mincho" panose="02020609040205080304" pitchFamily="49" charset="-128"/>
                  <a:cs typeface="DaunPenh" panose="01010101010101010101" pitchFamily="2" charset="0"/>
                </a:rPr>
                <a:t>Involvement</a:t>
              </a:r>
              <a:endParaRPr lang="en-GB" sz="1100">
                <a:effectLst/>
                <a:latin typeface="Calibri" panose="020F0502020204030204" pitchFamily="34" charset="0"/>
                <a:ea typeface="MS Mincho" panose="02020609040205080304" pitchFamily="49" charset="-128"/>
                <a:cs typeface="DaunPenh" panose="01010101010101010101" pitchFamily="2" charset="0"/>
              </a:endParaRPr>
            </a:p>
          </p:txBody>
        </p:sp>
        <p:sp>
          <p:nvSpPr>
            <p:cNvPr id="129" name="Text Box 2">
              <a:extLst>
                <a:ext uri="{FF2B5EF4-FFF2-40B4-BE49-F238E27FC236}">
                  <a16:creationId xmlns:a16="http://schemas.microsoft.com/office/drawing/2014/main" id="{39932F57-2B8E-456B-90F4-6EA90E6EEE40}"/>
                </a:ext>
              </a:extLst>
            </p:cNvPr>
            <p:cNvSpPr txBox="1">
              <a:spLocks noChangeArrowheads="1"/>
            </p:cNvSpPr>
            <p:nvPr/>
          </p:nvSpPr>
          <p:spPr bwMode="auto">
            <a:xfrm>
              <a:off x="8105702" y="6102368"/>
              <a:ext cx="333375" cy="232410"/>
            </a:xfrm>
            <a:prstGeom prst="rect">
              <a:avLst/>
            </a:prstGeom>
            <a:solidFill>
              <a:schemeClr val="accent6">
                <a:lumMod val="50000"/>
              </a:schemeClr>
            </a:solidFill>
            <a:ln w="9525">
              <a:noFill/>
              <a:miter lim="800000"/>
              <a:headEnd/>
              <a:tailEnd/>
            </a:ln>
          </p:spPr>
          <p:txBody>
            <a:bodyPr rot="0" vert="horz" wrap="square" lIns="91440" tIns="45720" rIns="91440" bIns="45720" anchor="t" anchorCtr="0">
              <a:noAutofit/>
            </a:bodyPr>
            <a:lstStyle/>
            <a:p>
              <a:pPr algn="ctr">
                <a:lnSpc>
                  <a:spcPct val="115000"/>
                </a:lnSpc>
                <a:spcAft>
                  <a:spcPts val="0"/>
                </a:spcAft>
              </a:pPr>
              <a:r>
                <a:rPr lang="en-US" sz="700" b="1">
                  <a:solidFill>
                    <a:srgbClr val="FFFFFF"/>
                  </a:solidFill>
                  <a:effectLst/>
                  <a:latin typeface="Arial" panose="020B0604020202020204" pitchFamily="34" charset="0"/>
                  <a:ea typeface="MS Mincho" panose="02020609040205080304" pitchFamily="49" charset="-128"/>
                  <a:cs typeface="DaunPenh" panose="01010101010101010101" pitchFamily="2" charset="0"/>
                </a:rPr>
                <a:t> </a:t>
              </a:r>
              <a:endParaRPr lang="en-GB" sz="1100">
                <a:effectLst/>
                <a:latin typeface="Calibri" panose="020F0502020204030204" pitchFamily="34" charset="0"/>
                <a:ea typeface="MS Mincho" panose="02020609040205080304" pitchFamily="49" charset="-128"/>
                <a:cs typeface="DaunPenh" panose="01010101010101010101" pitchFamily="2" charset="0"/>
              </a:endParaRPr>
            </a:p>
          </p:txBody>
        </p:sp>
        <p:sp>
          <p:nvSpPr>
            <p:cNvPr id="130" name="Text Box 2">
              <a:extLst>
                <a:ext uri="{FF2B5EF4-FFF2-40B4-BE49-F238E27FC236}">
                  <a16:creationId xmlns:a16="http://schemas.microsoft.com/office/drawing/2014/main" id="{C72F7011-3A10-4084-AADD-AE03A3711CE2}"/>
                </a:ext>
              </a:extLst>
            </p:cNvPr>
            <p:cNvSpPr txBox="1">
              <a:spLocks noChangeArrowheads="1"/>
            </p:cNvSpPr>
            <p:nvPr/>
          </p:nvSpPr>
          <p:spPr bwMode="auto">
            <a:xfrm>
              <a:off x="8436537" y="6052203"/>
              <a:ext cx="2783205" cy="33401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nSpc>
                  <a:spcPct val="115000"/>
                </a:lnSpc>
                <a:spcAft>
                  <a:spcPts val="0"/>
                </a:spcAft>
              </a:pPr>
              <a:r>
                <a:rPr lang="en-US" sz="800" dirty="0">
                  <a:effectLst/>
                  <a:latin typeface="Arial" panose="020B0604020202020204" pitchFamily="34" charset="0"/>
                  <a:ea typeface="MS Mincho" panose="02020609040205080304" pitchFamily="49" charset="-128"/>
                  <a:cs typeface="DaunPenh" panose="01010101010101010101" pitchFamily="2" charset="0"/>
                </a:rPr>
                <a:t>Number of Entities </a:t>
              </a:r>
              <a:endParaRPr lang="en-GB" sz="1100" dirty="0">
                <a:effectLst/>
                <a:latin typeface="Calibri" panose="020F0502020204030204" pitchFamily="34" charset="0"/>
                <a:ea typeface="MS Mincho" panose="02020609040205080304" pitchFamily="49" charset="-128"/>
                <a:cs typeface="DaunPenh" panose="01010101010101010101" pitchFamily="2" charset="0"/>
              </a:endParaRPr>
            </a:p>
            <a:p>
              <a:pPr>
                <a:lnSpc>
                  <a:spcPct val="115000"/>
                </a:lnSpc>
                <a:spcAft>
                  <a:spcPts val="0"/>
                </a:spcAft>
              </a:pPr>
              <a:r>
                <a:rPr lang="en-US" sz="800" dirty="0">
                  <a:effectLst/>
                  <a:latin typeface="Arial" panose="020B0604020202020204" pitchFamily="34" charset="0"/>
                  <a:ea typeface="MS Mincho" panose="02020609040205080304" pitchFamily="49" charset="-128"/>
                  <a:cs typeface="DaunPenh" panose="01010101010101010101" pitchFamily="2" charset="0"/>
                </a:rPr>
                <a:t>[Latest available position]</a:t>
              </a:r>
              <a:endParaRPr lang="en-GB" sz="1100" dirty="0">
                <a:effectLst/>
                <a:latin typeface="Calibri" panose="020F0502020204030204" pitchFamily="34" charset="0"/>
                <a:ea typeface="MS Mincho" panose="02020609040205080304" pitchFamily="49" charset="-128"/>
                <a:cs typeface="DaunPenh" panose="01010101010101010101" pitchFamily="2" charset="0"/>
              </a:endParaRPr>
            </a:p>
          </p:txBody>
        </p:sp>
      </p:grpSp>
    </p:spTree>
    <p:extLst>
      <p:ext uri="{BB962C8B-B14F-4D97-AF65-F5344CB8AC3E}">
        <p14:creationId xmlns:p14="http://schemas.microsoft.com/office/powerpoint/2010/main" val="30815733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generated with high confidence">
            <a:extLst>
              <a:ext uri="{FF2B5EF4-FFF2-40B4-BE49-F238E27FC236}">
                <a16:creationId xmlns:a16="http://schemas.microsoft.com/office/drawing/2014/main" id="{AC24CE51-7CA9-4E72-8782-ACC076D79D0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68050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TextBox 1"/>
          <p:cNvSpPr txBox="1">
            <a:spLocks noChangeArrowheads="1"/>
          </p:cNvSpPr>
          <p:nvPr/>
        </p:nvSpPr>
        <p:spPr bwMode="auto">
          <a:xfrm>
            <a:off x="1669299" y="1304171"/>
            <a:ext cx="2016125" cy="307777"/>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algn="ctr" eaLnBrk="1" hangingPunct="1">
              <a:spcBef>
                <a:spcPct val="10000"/>
              </a:spcBef>
              <a:spcAft>
                <a:spcPct val="10000"/>
              </a:spcAft>
              <a:buFont typeface="Wingdings" pitchFamily="2" charset="2"/>
              <a:buNone/>
            </a:pPr>
            <a:r>
              <a:rPr lang="en-US" altLang="en-US" sz="1400" b="1">
                <a:solidFill>
                  <a:schemeClr val="bg1"/>
                </a:solidFill>
                <a:latin typeface="Tahoma" panose="020B0604030504040204" pitchFamily="34" charset="0"/>
                <a:ea typeface="Tahoma" panose="020B0604030504040204" pitchFamily="34" charset="0"/>
                <a:cs typeface="Tahoma" panose="020B0604030504040204" pitchFamily="34" charset="0"/>
              </a:rPr>
              <a:t>ACTIVITIES</a:t>
            </a:r>
            <a:endParaRPr lang="en-SG" altLang="en-US" sz="14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8004" name="TextBox 7"/>
          <p:cNvSpPr txBox="1">
            <a:spLocks noChangeArrowheads="1"/>
          </p:cNvSpPr>
          <p:nvPr/>
        </p:nvSpPr>
        <p:spPr bwMode="auto">
          <a:xfrm>
            <a:off x="6608011" y="1307346"/>
            <a:ext cx="2016125" cy="307777"/>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algn="ctr" eaLnBrk="1" hangingPunct="1">
              <a:spcBef>
                <a:spcPct val="10000"/>
              </a:spcBef>
              <a:spcAft>
                <a:spcPct val="10000"/>
              </a:spcAft>
              <a:buFont typeface="Wingdings" pitchFamily="2" charset="2"/>
              <a:buNone/>
            </a:pPr>
            <a:r>
              <a:rPr lang="en-US" altLang="en-US" sz="1400" b="1">
                <a:solidFill>
                  <a:schemeClr val="bg1"/>
                </a:solidFill>
                <a:latin typeface="Tahoma" panose="020B0604030504040204" pitchFamily="34" charset="0"/>
                <a:ea typeface="Tahoma" panose="020B0604030504040204" pitchFamily="34" charset="0"/>
                <a:cs typeface="Tahoma" panose="020B0604030504040204" pitchFamily="34" charset="0"/>
              </a:rPr>
              <a:t>KEY ENABLERS</a:t>
            </a:r>
            <a:endParaRPr lang="en-SG" altLang="en-US" sz="14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8005" name="TextBox 8"/>
          <p:cNvSpPr txBox="1">
            <a:spLocks noChangeArrowheads="1"/>
          </p:cNvSpPr>
          <p:nvPr/>
        </p:nvSpPr>
        <p:spPr bwMode="auto">
          <a:xfrm>
            <a:off x="8697161" y="1307346"/>
            <a:ext cx="2016125" cy="307777"/>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algn="ctr" eaLnBrk="1" hangingPunct="1">
              <a:spcBef>
                <a:spcPct val="10000"/>
              </a:spcBef>
              <a:spcAft>
                <a:spcPct val="10000"/>
              </a:spcAft>
              <a:buFont typeface="Wingdings" pitchFamily="2" charset="2"/>
              <a:buNone/>
            </a:pPr>
            <a:r>
              <a:rPr lang="en-US" altLang="en-US" sz="1400" b="1">
                <a:solidFill>
                  <a:schemeClr val="bg1"/>
                </a:solidFill>
                <a:latin typeface="Tahoma" panose="020B0604030504040204" pitchFamily="34" charset="0"/>
                <a:ea typeface="Tahoma" panose="020B0604030504040204" pitchFamily="34" charset="0"/>
                <a:cs typeface="Tahoma" panose="020B0604030504040204" pitchFamily="34" charset="0"/>
              </a:rPr>
              <a:t>KEY PLAYERS</a:t>
            </a:r>
            <a:endParaRPr lang="en-SG" altLang="en-US" sz="14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8006" name="TextBox 9"/>
          <p:cNvSpPr txBox="1">
            <a:spLocks noChangeArrowheads="1"/>
          </p:cNvSpPr>
          <p:nvPr/>
        </p:nvSpPr>
        <p:spPr bwMode="auto">
          <a:xfrm>
            <a:off x="1669299" y="1637547"/>
            <a:ext cx="2016125" cy="585787"/>
          </a:xfrm>
          <a:prstGeom prst="rect">
            <a:avLst/>
          </a:prstGeom>
          <a:solidFill>
            <a:srgbClr val="DEE7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lnSpc>
                <a:spcPct val="100000"/>
              </a:lnSpc>
              <a:buFont typeface="Wingdings" pitchFamily="2" charset="2"/>
              <a:buNone/>
            </a:pPr>
            <a:r>
              <a:rPr lang="en-SG" altLang="en-US" sz="800" b="1" u="sng">
                <a:latin typeface="Arial" charset="0"/>
                <a:cs typeface="Arial" charset="0"/>
              </a:rPr>
              <a:t>Step 1 : Corner Stone</a:t>
            </a:r>
            <a:endParaRPr lang="en-SG" altLang="en-US" sz="800">
              <a:latin typeface="Arial" charset="0"/>
              <a:cs typeface="Arial" charset="0"/>
            </a:endParaRPr>
          </a:p>
          <a:p>
            <a:pPr eaLnBrk="1" hangingPunct="1">
              <a:lnSpc>
                <a:spcPct val="100000"/>
              </a:lnSpc>
              <a:buFont typeface="Wingdings" pitchFamily="2" charset="2"/>
              <a:buNone/>
            </a:pPr>
            <a:r>
              <a:rPr lang="en-US" altLang="en-US" sz="800">
                <a:latin typeface="Arial" charset="0"/>
                <a:cs typeface="Arial" charset="0"/>
              </a:rPr>
              <a:t>Financial Education/Awareness</a:t>
            </a:r>
            <a:endParaRPr lang="en-SG" altLang="en-US" sz="800">
              <a:latin typeface="Arial" charset="0"/>
              <a:cs typeface="Arial" charset="0"/>
            </a:endParaRPr>
          </a:p>
          <a:p>
            <a:pPr eaLnBrk="1" hangingPunct="1">
              <a:lnSpc>
                <a:spcPct val="100000"/>
              </a:lnSpc>
              <a:buFont typeface="Wingdings" pitchFamily="2" charset="2"/>
              <a:buNone/>
            </a:pPr>
            <a:r>
              <a:rPr lang="en-US" altLang="en-US" sz="800">
                <a:latin typeface="Arial" charset="0"/>
                <a:cs typeface="Arial" charset="0"/>
              </a:rPr>
              <a:t>Continuous Outreach Programs</a:t>
            </a:r>
            <a:endParaRPr lang="en-SG" altLang="en-US" sz="800">
              <a:latin typeface="Arial" charset="0"/>
              <a:cs typeface="Arial" charset="0"/>
            </a:endParaRPr>
          </a:p>
          <a:p>
            <a:pPr eaLnBrk="1" hangingPunct="1">
              <a:lnSpc>
                <a:spcPct val="100000"/>
              </a:lnSpc>
              <a:buFont typeface="Wingdings" pitchFamily="2" charset="2"/>
              <a:buNone/>
            </a:pPr>
            <a:r>
              <a:rPr lang="en-US" altLang="en-US" sz="800">
                <a:latin typeface="Arial" charset="0"/>
                <a:cs typeface="Arial" charset="0"/>
              </a:rPr>
              <a:t>Digital Literacy, Cyber Hygiene lessons</a:t>
            </a:r>
            <a:endParaRPr lang="en-SG" altLang="en-US" sz="800" b="1">
              <a:latin typeface="Arial" charset="0"/>
              <a:cs typeface="Arial" charset="0"/>
            </a:endParaRPr>
          </a:p>
        </p:txBody>
      </p:sp>
      <p:sp>
        <p:nvSpPr>
          <p:cNvPr id="128007" name="TextBox 10"/>
          <p:cNvSpPr txBox="1">
            <a:spLocks noChangeArrowheads="1"/>
          </p:cNvSpPr>
          <p:nvPr/>
        </p:nvSpPr>
        <p:spPr bwMode="auto">
          <a:xfrm>
            <a:off x="1669299" y="2474159"/>
            <a:ext cx="2016125" cy="708025"/>
          </a:xfrm>
          <a:prstGeom prst="rect">
            <a:avLst/>
          </a:prstGeom>
          <a:solidFill>
            <a:srgbClr val="DEE7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lnSpc>
                <a:spcPct val="100000"/>
              </a:lnSpc>
              <a:buFont typeface="Wingdings" pitchFamily="2" charset="2"/>
              <a:buNone/>
            </a:pPr>
            <a:r>
              <a:rPr lang="en-SG" altLang="en-US" sz="800" b="1" u="sng">
                <a:latin typeface="Arial" charset="0"/>
                <a:cs typeface="Arial" charset="0"/>
              </a:rPr>
              <a:t>Step 2 : ‘Making Access Possible’</a:t>
            </a:r>
          </a:p>
          <a:p>
            <a:pPr eaLnBrk="1" hangingPunct="1">
              <a:lnSpc>
                <a:spcPct val="100000"/>
              </a:lnSpc>
              <a:buFont typeface="Wingdings" pitchFamily="2" charset="2"/>
              <a:buNone/>
            </a:pPr>
            <a:r>
              <a:rPr lang="en-SG" altLang="en-US" sz="800">
                <a:latin typeface="Arial" charset="0"/>
                <a:cs typeface="Arial" charset="0"/>
              </a:rPr>
              <a:t>Open Accounts with Banks/MFIs</a:t>
            </a:r>
          </a:p>
          <a:p>
            <a:pPr eaLnBrk="1" hangingPunct="1">
              <a:lnSpc>
                <a:spcPct val="100000"/>
              </a:lnSpc>
              <a:buFont typeface="Wingdings" pitchFamily="2" charset="2"/>
              <a:buNone/>
            </a:pPr>
            <a:r>
              <a:rPr lang="en-SG" altLang="en-US" sz="800">
                <a:latin typeface="Arial" charset="0"/>
                <a:cs typeface="Arial" charset="0"/>
              </a:rPr>
              <a:t>Access to FIs and Financial Products</a:t>
            </a:r>
          </a:p>
          <a:p>
            <a:pPr eaLnBrk="1" hangingPunct="1">
              <a:lnSpc>
                <a:spcPct val="100000"/>
              </a:lnSpc>
              <a:buFont typeface="Wingdings" pitchFamily="2" charset="2"/>
              <a:buNone/>
            </a:pPr>
            <a:r>
              <a:rPr lang="en-SG" altLang="en-US" sz="800">
                <a:latin typeface="Arial" charset="0"/>
                <a:cs typeface="Arial" charset="0"/>
              </a:rPr>
              <a:t>Promote women’s access to finance</a:t>
            </a:r>
          </a:p>
          <a:p>
            <a:pPr eaLnBrk="1" hangingPunct="1">
              <a:lnSpc>
                <a:spcPct val="100000"/>
              </a:lnSpc>
              <a:buFont typeface="Wingdings" pitchFamily="2" charset="2"/>
              <a:buNone/>
            </a:pPr>
            <a:r>
              <a:rPr lang="en-SG" altLang="en-US" sz="800">
                <a:latin typeface="Arial" charset="0"/>
                <a:cs typeface="Arial" charset="0"/>
              </a:rPr>
              <a:t>Measure Progress; Repeat Step 1</a:t>
            </a:r>
          </a:p>
        </p:txBody>
      </p:sp>
      <p:sp>
        <p:nvSpPr>
          <p:cNvPr id="128008" name="TextBox 11"/>
          <p:cNvSpPr txBox="1">
            <a:spLocks noChangeArrowheads="1"/>
          </p:cNvSpPr>
          <p:nvPr/>
        </p:nvSpPr>
        <p:spPr bwMode="auto">
          <a:xfrm>
            <a:off x="1669299" y="3453646"/>
            <a:ext cx="2016125" cy="831850"/>
          </a:xfrm>
          <a:prstGeom prst="rect">
            <a:avLst/>
          </a:prstGeom>
          <a:solidFill>
            <a:srgbClr val="DEE7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lnSpc>
                <a:spcPct val="100000"/>
              </a:lnSpc>
              <a:buFont typeface="Wingdings" pitchFamily="2" charset="2"/>
              <a:buNone/>
            </a:pPr>
            <a:r>
              <a:rPr lang="en-SG" altLang="en-US" sz="800" b="1" u="sng" dirty="0">
                <a:latin typeface="Arial" charset="0"/>
                <a:cs typeface="Arial" charset="0"/>
              </a:rPr>
              <a:t>Step 3 : Usage of Financial Access</a:t>
            </a:r>
          </a:p>
          <a:p>
            <a:pPr eaLnBrk="1" hangingPunct="1">
              <a:lnSpc>
                <a:spcPct val="100000"/>
              </a:lnSpc>
              <a:buFont typeface="Wingdings" pitchFamily="2" charset="2"/>
              <a:buNone/>
            </a:pPr>
            <a:r>
              <a:rPr lang="en-SG" altLang="en-US" sz="800" dirty="0">
                <a:latin typeface="Arial" charset="0"/>
                <a:cs typeface="Arial" charset="0"/>
              </a:rPr>
              <a:t>Social cash transfers; Remittances</a:t>
            </a:r>
          </a:p>
          <a:p>
            <a:pPr eaLnBrk="1" hangingPunct="1">
              <a:lnSpc>
                <a:spcPct val="100000"/>
              </a:lnSpc>
              <a:buFont typeface="Wingdings" pitchFamily="2" charset="2"/>
              <a:buNone/>
            </a:pPr>
            <a:r>
              <a:rPr lang="en-SG" altLang="en-US" sz="800" dirty="0">
                <a:latin typeface="Arial" charset="0"/>
                <a:cs typeface="Arial" charset="0"/>
              </a:rPr>
              <a:t>Banking products – savings, loans</a:t>
            </a:r>
          </a:p>
          <a:p>
            <a:pPr eaLnBrk="1" hangingPunct="1">
              <a:lnSpc>
                <a:spcPct val="100000"/>
              </a:lnSpc>
              <a:buFont typeface="Wingdings" pitchFamily="2" charset="2"/>
              <a:buNone/>
            </a:pPr>
            <a:r>
              <a:rPr lang="en-SG" altLang="en-US" sz="800" dirty="0">
                <a:latin typeface="Arial" charset="0"/>
                <a:cs typeface="Arial" charset="0"/>
              </a:rPr>
              <a:t>Micro-insurance -  crop, life</a:t>
            </a:r>
          </a:p>
          <a:p>
            <a:pPr eaLnBrk="1" hangingPunct="1">
              <a:lnSpc>
                <a:spcPct val="100000"/>
              </a:lnSpc>
              <a:buFont typeface="Wingdings" pitchFamily="2" charset="2"/>
              <a:buNone/>
            </a:pPr>
            <a:r>
              <a:rPr lang="en-SG" altLang="en-US" sz="800" dirty="0">
                <a:latin typeface="Arial" charset="0"/>
                <a:cs typeface="Arial" charset="0"/>
              </a:rPr>
              <a:t>Encourage women participation</a:t>
            </a:r>
          </a:p>
          <a:p>
            <a:pPr eaLnBrk="1" hangingPunct="1">
              <a:lnSpc>
                <a:spcPct val="100000"/>
              </a:lnSpc>
              <a:buFont typeface="Wingdings" pitchFamily="2" charset="2"/>
              <a:buNone/>
            </a:pPr>
            <a:r>
              <a:rPr lang="en-SG" altLang="en-US" sz="800" dirty="0">
                <a:latin typeface="Arial" charset="0"/>
                <a:cs typeface="Arial" charset="0"/>
              </a:rPr>
              <a:t>Measure Progress; Repeat Step 1</a:t>
            </a:r>
          </a:p>
        </p:txBody>
      </p:sp>
      <p:sp>
        <p:nvSpPr>
          <p:cNvPr id="128009" name="TextBox 12"/>
          <p:cNvSpPr txBox="1">
            <a:spLocks noChangeArrowheads="1"/>
          </p:cNvSpPr>
          <p:nvPr/>
        </p:nvSpPr>
        <p:spPr bwMode="auto">
          <a:xfrm>
            <a:off x="1639135" y="4534734"/>
            <a:ext cx="2046288" cy="460375"/>
          </a:xfrm>
          <a:prstGeom prst="rect">
            <a:avLst/>
          </a:prstGeom>
          <a:solidFill>
            <a:srgbClr val="DEE7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lnSpc>
                <a:spcPct val="100000"/>
              </a:lnSpc>
              <a:buFont typeface="Wingdings" pitchFamily="2" charset="2"/>
              <a:buNone/>
            </a:pPr>
            <a:r>
              <a:rPr lang="en-SG" altLang="en-US" sz="800" b="1" u="sng">
                <a:latin typeface="Arial" charset="0"/>
                <a:cs typeface="Arial" charset="0"/>
              </a:rPr>
              <a:t>Step 4 : Intermediate Goal</a:t>
            </a:r>
            <a:endParaRPr lang="en-SG" altLang="en-US" sz="800">
              <a:latin typeface="Arial" charset="0"/>
              <a:cs typeface="Arial" charset="0"/>
            </a:endParaRPr>
          </a:p>
          <a:p>
            <a:pPr eaLnBrk="1" hangingPunct="1">
              <a:lnSpc>
                <a:spcPct val="100000"/>
              </a:lnSpc>
              <a:buFont typeface="Wingdings" pitchFamily="2" charset="2"/>
              <a:buNone/>
            </a:pPr>
            <a:r>
              <a:rPr lang="en-US" altLang="en-US" sz="800">
                <a:latin typeface="Arial" charset="0"/>
                <a:cs typeface="Arial" charset="0"/>
              </a:rPr>
              <a:t>Tracking Access/Usage, Measure quality </a:t>
            </a:r>
            <a:endParaRPr lang="en-SG" altLang="en-US" sz="800">
              <a:latin typeface="Arial" charset="0"/>
              <a:cs typeface="Arial" charset="0"/>
            </a:endParaRPr>
          </a:p>
          <a:p>
            <a:pPr eaLnBrk="1" hangingPunct="1">
              <a:lnSpc>
                <a:spcPct val="100000"/>
              </a:lnSpc>
              <a:buFont typeface="Wingdings" pitchFamily="2" charset="2"/>
              <a:buNone/>
            </a:pPr>
            <a:r>
              <a:rPr lang="en-US" altLang="en-US" sz="800">
                <a:latin typeface="Arial" charset="0"/>
                <a:cs typeface="Arial" charset="0"/>
              </a:rPr>
              <a:t>Measure Progress; Repeat Step 1</a:t>
            </a:r>
            <a:endParaRPr lang="en-SG" altLang="en-US" sz="800">
              <a:latin typeface="Arial" charset="0"/>
              <a:cs typeface="Arial" charset="0"/>
            </a:endParaRPr>
          </a:p>
        </p:txBody>
      </p:sp>
      <p:sp>
        <p:nvSpPr>
          <p:cNvPr id="128010" name="TextBox 17"/>
          <p:cNvSpPr txBox="1">
            <a:spLocks noChangeArrowheads="1"/>
          </p:cNvSpPr>
          <p:nvPr/>
        </p:nvSpPr>
        <p:spPr bwMode="auto">
          <a:xfrm>
            <a:off x="3753685" y="1304172"/>
            <a:ext cx="933450" cy="307777"/>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algn="ctr" eaLnBrk="1" hangingPunct="1">
              <a:spcBef>
                <a:spcPct val="10000"/>
              </a:spcBef>
              <a:spcAft>
                <a:spcPct val="10000"/>
              </a:spcAft>
              <a:buFont typeface="Wingdings" pitchFamily="2" charset="2"/>
              <a:buNone/>
            </a:pPr>
            <a:r>
              <a:rPr lang="en-US" altLang="en-US" sz="1400" b="1">
                <a:solidFill>
                  <a:schemeClr val="bg1"/>
                </a:solidFill>
                <a:latin typeface="Tahoma" panose="020B0604030504040204" pitchFamily="34" charset="0"/>
                <a:ea typeface="Tahoma" panose="020B0604030504040204" pitchFamily="34" charset="0"/>
                <a:cs typeface="Tahoma" panose="020B0604030504040204" pitchFamily="34" charset="0"/>
              </a:rPr>
              <a:t>GOALS</a:t>
            </a:r>
            <a:endParaRPr lang="en-SG" altLang="en-US" sz="1400"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8011" name="TextBox 18"/>
          <p:cNvSpPr txBox="1">
            <a:spLocks noChangeArrowheads="1"/>
          </p:cNvSpPr>
          <p:nvPr/>
        </p:nvSpPr>
        <p:spPr bwMode="auto">
          <a:xfrm>
            <a:off x="3753685" y="2158246"/>
            <a:ext cx="933450" cy="368300"/>
          </a:xfrm>
          <a:prstGeom prst="rect">
            <a:avLst/>
          </a:prstGeom>
          <a:solidFill>
            <a:srgbClr val="DEE7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algn="ctr" eaLnBrk="1" hangingPunct="1">
              <a:lnSpc>
                <a:spcPct val="100000"/>
              </a:lnSpc>
              <a:buFont typeface="Wingdings" pitchFamily="2" charset="2"/>
              <a:buNone/>
            </a:pPr>
            <a:r>
              <a:rPr lang="en-SG" altLang="en-US" sz="900" b="1">
                <a:latin typeface="Arial" charset="0"/>
                <a:cs typeface="Arial" charset="0"/>
              </a:rPr>
              <a:t>FINANCIAL</a:t>
            </a:r>
            <a:endParaRPr lang="en-SG" altLang="en-US" sz="900">
              <a:latin typeface="Arial" charset="0"/>
              <a:cs typeface="Arial" charset="0"/>
            </a:endParaRPr>
          </a:p>
          <a:p>
            <a:pPr algn="ctr" eaLnBrk="1" hangingPunct="1">
              <a:lnSpc>
                <a:spcPct val="100000"/>
              </a:lnSpc>
              <a:buFont typeface="Wingdings" pitchFamily="2" charset="2"/>
              <a:buNone/>
            </a:pPr>
            <a:r>
              <a:rPr lang="en-SG" altLang="en-US" sz="900" b="1">
                <a:latin typeface="Arial" charset="0"/>
                <a:cs typeface="Arial" charset="0"/>
              </a:rPr>
              <a:t>LITERACY</a:t>
            </a:r>
          </a:p>
        </p:txBody>
      </p:sp>
      <p:sp>
        <p:nvSpPr>
          <p:cNvPr id="128012" name="TextBox 19"/>
          <p:cNvSpPr txBox="1">
            <a:spLocks noChangeArrowheads="1"/>
          </p:cNvSpPr>
          <p:nvPr/>
        </p:nvSpPr>
        <p:spPr bwMode="auto">
          <a:xfrm>
            <a:off x="3731460" y="3156783"/>
            <a:ext cx="933450" cy="369888"/>
          </a:xfrm>
          <a:prstGeom prst="rect">
            <a:avLst/>
          </a:prstGeom>
          <a:solidFill>
            <a:srgbClr val="DEE7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algn="ctr" eaLnBrk="1" hangingPunct="1">
              <a:lnSpc>
                <a:spcPct val="100000"/>
              </a:lnSpc>
              <a:buFont typeface="Wingdings" pitchFamily="2" charset="2"/>
              <a:buNone/>
            </a:pPr>
            <a:r>
              <a:rPr lang="en-SG" altLang="en-US" sz="900" b="1">
                <a:latin typeface="Arial" charset="0"/>
                <a:cs typeface="Arial" charset="0"/>
              </a:rPr>
              <a:t>FINANCIAL</a:t>
            </a:r>
            <a:endParaRPr lang="en-SG" altLang="en-US" sz="900">
              <a:latin typeface="Arial" charset="0"/>
              <a:cs typeface="Arial" charset="0"/>
            </a:endParaRPr>
          </a:p>
          <a:p>
            <a:pPr algn="ctr" eaLnBrk="1" hangingPunct="1">
              <a:lnSpc>
                <a:spcPct val="100000"/>
              </a:lnSpc>
              <a:buFont typeface="Wingdings" pitchFamily="2" charset="2"/>
              <a:buNone/>
            </a:pPr>
            <a:r>
              <a:rPr lang="en-SG" altLang="en-US" sz="900" b="1">
                <a:latin typeface="Arial" charset="0"/>
                <a:cs typeface="Arial" charset="0"/>
              </a:rPr>
              <a:t>ACCESS</a:t>
            </a:r>
          </a:p>
        </p:txBody>
      </p:sp>
      <p:sp>
        <p:nvSpPr>
          <p:cNvPr id="128013" name="TextBox 20"/>
          <p:cNvSpPr txBox="1">
            <a:spLocks noChangeArrowheads="1"/>
          </p:cNvSpPr>
          <p:nvPr/>
        </p:nvSpPr>
        <p:spPr bwMode="auto">
          <a:xfrm>
            <a:off x="3761623" y="4236283"/>
            <a:ext cx="933450" cy="369888"/>
          </a:xfrm>
          <a:prstGeom prst="rect">
            <a:avLst/>
          </a:prstGeom>
          <a:solidFill>
            <a:srgbClr val="DEE7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algn="ctr" eaLnBrk="1" hangingPunct="1">
              <a:lnSpc>
                <a:spcPct val="100000"/>
              </a:lnSpc>
              <a:buFont typeface="Wingdings" pitchFamily="2" charset="2"/>
              <a:buNone/>
            </a:pPr>
            <a:r>
              <a:rPr lang="en-SG" altLang="en-US" sz="900" b="1">
                <a:latin typeface="Arial" charset="0"/>
                <a:cs typeface="Arial" charset="0"/>
              </a:rPr>
              <a:t>FINANCIAL</a:t>
            </a:r>
            <a:endParaRPr lang="en-SG" altLang="en-US" sz="900">
              <a:latin typeface="Arial" charset="0"/>
              <a:cs typeface="Arial" charset="0"/>
            </a:endParaRPr>
          </a:p>
          <a:p>
            <a:pPr algn="ctr" eaLnBrk="1" hangingPunct="1">
              <a:lnSpc>
                <a:spcPct val="100000"/>
              </a:lnSpc>
              <a:buFont typeface="Wingdings" pitchFamily="2" charset="2"/>
              <a:buNone/>
            </a:pPr>
            <a:r>
              <a:rPr lang="en-SG" altLang="en-US" sz="900" b="1">
                <a:latin typeface="Arial" charset="0"/>
                <a:cs typeface="Arial" charset="0"/>
              </a:rPr>
              <a:t>USAGE</a:t>
            </a:r>
          </a:p>
        </p:txBody>
      </p:sp>
      <p:sp>
        <p:nvSpPr>
          <p:cNvPr id="128014" name="TextBox 21"/>
          <p:cNvSpPr txBox="1">
            <a:spLocks noChangeArrowheads="1"/>
          </p:cNvSpPr>
          <p:nvPr/>
        </p:nvSpPr>
        <p:spPr bwMode="auto">
          <a:xfrm>
            <a:off x="3753685" y="4957008"/>
            <a:ext cx="933450" cy="369888"/>
          </a:xfrm>
          <a:prstGeom prst="rect">
            <a:avLst/>
          </a:prstGeom>
          <a:solidFill>
            <a:srgbClr val="DEE7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algn="ctr" eaLnBrk="1" hangingPunct="1">
              <a:lnSpc>
                <a:spcPct val="100000"/>
              </a:lnSpc>
              <a:buFont typeface="Wingdings" pitchFamily="2" charset="2"/>
              <a:buNone/>
            </a:pPr>
            <a:r>
              <a:rPr lang="en-SG" altLang="en-US" sz="900" b="1">
                <a:latin typeface="Arial" charset="0"/>
                <a:cs typeface="Arial" charset="0"/>
              </a:rPr>
              <a:t>FINANCIAL</a:t>
            </a:r>
            <a:endParaRPr lang="en-SG" altLang="en-US" sz="900">
              <a:latin typeface="Arial" charset="0"/>
              <a:cs typeface="Arial" charset="0"/>
            </a:endParaRPr>
          </a:p>
          <a:p>
            <a:pPr algn="ctr" eaLnBrk="1" hangingPunct="1">
              <a:lnSpc>
                <a:spcPct val="100000"/>
              </a:lnSpc>
              <a:buFont typeface="Wingdings" pitchFamily="2" charset="2"/>
              <a:buNone/>
            </a:pPr>
            <a:r>
              <a:rPr lang="en-SG" altLang="en-US" sz="900" b="1">
                <a:latin typeface="Arial" charset="0"/>
                <a:cs typeface="Arial" charset="0"/>
              </a:rPr>
              <a:t>INCLUSION</a:t>
            </a:r>
          </a:p>
        </p:txBody>
      </p:sp>
      <p:sp>
        <p:nvSpPr>
          <p:cNvPr id="128015" name="TextBox 22"/>
          <p:cNvSpPr txBox="1">
            <a:spLocks noChangeArrowheads="1"/>
          </p:cNvSpPr>
          <p:nvPr/>
        </p:nvSpPr>
        <p:spPr bwMode="auto">
          <a:xfrm>
            <a:off x="1639135" y="5253871"/>
            <a:ext cx="2046288" cy="2159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lnSpc>
                <a:spcPct val="100000"/>
              </a:lnSpc>
              <a:buFont typeface="Wingdings" pitchFamily="2" charset="2"/>
              <a:buNone/>
            </a:pPr>
            <a:r>
              <a:rPr lang="en-SG" altLang="en-US" sz="800" b="1" u="sng">
                <a:latin typeface="Arial" charset="0"/>
                <a:cs typeface="Arial" charset="0"/>
              </a:rPr>
              <a:t>Step 5 : FINAL Goal</a:t>
            </a:r>
            <a:endParaRPr lang="en-SG" altLang="en-US" sz="800">
              <a:latin typeface="Arial" charset="0"/>
              <a:cs typeface="Arial" charset="0"/>
            </a:endParaRPr>
          </a:p>
        </p:txBody>
      </p:sp>
      <p:sp>
        <p:nvSpPr>
          <p:cNvPr id="128016" name="TextBox 23"/>
          <p:cNvSpPr txBox="1">
            <a:spLocks noChangeArrowheads="1"/>
          </p:cNvSpPr>
          <p:nvPr/>
        </p:nvSpPr>
        <p:spPr bwMode="auto">
          <a:xfrm>
            <a:off x="3763210" y="5676147"/>
            <a:ext cx="933450" cy="369887"/>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algn="ctr" eaLnBrk="1" hangingPunct="1">
              <a:lnSpc>
                <a:spcPct val="100000"/>
              </a:lnSpc>
              <a:buFont typeface="Wingdings" pitchFamily="2" charset="2"/>
              <a:buNone/>
            </a:pPr>
            <a:r>
              <a:rPr lang="en-SG" altLang="en-US" sz="900" b="1">
                <a:solidFill>
                  <a:srgbClr val="92D050"/>
                </a:solidFill>
                <a:latin typeface="Arial" charset="0"/>
                <a:cs typeface="Arial" charset="0"/>
              </a:rPr>
              <a:t>POVERTY </a:t>
            </a:r>
            <a:endParaRPr lang="en-SG" altLang="en-US" sz="900">
              <a:solidFill>
                <a:srgbClr val="92D050"/>
              </a:solidFill>
              <a:latin typeface="Arial" charset="0"/>
              <a:cs typeface="Arial" charset="0"/>
            </a:endParaRPr>
          </a:p>
          <a:p>
            <a:pPr algn="ctr" eaLnBrk="1" hangingPunct="1">
              <a:lnSpc>
                <a:spcPct val="100000"/>
              </a:lnSpc>
              <a:buFont typeface="Wingdings" pitchFamily="2" charset="2"/>
              <a:buNone/>
            </a:pPr>
            <a:r>
              <a:rPr lang="en-SG" altLang="en-US" sz="900" b="1">
                <a:solidFill>
                  <a:srgbClr val="92D050"/>
                </a:solidFill>
                <a:latin typeface="Arial" charset="0"/>
                <a:cs typeface="Arial" charset="0"/>
              </a:rPr>
              <a:t>REDUCTION</a:t>
            </a:r>
          </a:p>
        </p:txBody>
      </p:sp>
      <p:sp>
        <p:nvSpPr>
          <p:cNvPr id="128017" name="TextBox 24"/>
          <p:cNvSpPr txBox="1">
            <a:spLocks noChangeArrowheads="1"/>
          </p:cNvSpPr>
          <p:nvPr/>
        </p:nvSpPr>
        <p:spPr bwMode="auto">
          <a:xfrm>
            <a:off x="4766510" y="1304171"/>
            <a:ext cx="1511300" cy="307777"/>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algn="ctr" eaLnBrk="1" hangingPunct="1">
              <a:spcBef>
                <a:spcPct val="10000"/>
              </a:spcBef>
              <a:spcAft>
                <a:spcPct val="10000"/>
              </a:spcAft>
              <a:buFont typeface="Wingdings" pitchFamily="2" charset="2"/>
              <a:buNone/>
            </a:pPr>
            <a:r>
              <a:rPr lang="en-US" alt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CHALLENGES</a:t>
            </a:r>
            <a:endParaRPr lang="en-SG" altLang="en-US" sz="1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28018" name="TextBox 25"/>
          <p:cNvSpPr txBox="1">
            <a:spLocks noChangeArrowheads="1"/>
          </p:cNvSpPr>
          <p:nvPr/>
        </p:nvSpPr>
        <p:spPr bwMode="auto">
          <a:xfrm>
            <a:off x="4766510" y="2518608"/>
            <a:ext cx="1511300" cy="706438"/>
          </a:xfrm>
          <a:prstGeom prst="rect">
            <a:avLst/>
          </a:prstGeom>
          <a:solidFill>
            <a:srgbClr val="DEE7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lnSpc>
                <a:spcPct val="100000"/>
              </a:lnSpc>
              <a:buFont typeface="Wingdings" pitchFamily="2" charset="2"/>
              <a:buNone/>
            </a:pPr>
            <a:r>
              <a:rPr lang="en-SG" altLang="en-US" sz="800">
                <a:latin typeface="Arial" charset="0"/>
                <a:cs typeface="Arial" charset="0"/>
              </a:rPr>
              <a:t>Sustaining momentum on an ongoing and continuous basis;  Ownership &amp; engagement issues; Cost effectiveness</a:t>
            </a:r>
          </a:p>
        </p:txBody>
      </p:sp>
      <p:sp>
        <p:nvSpPr>
          <p:cNvPr id="5" name="Rectangle 4"/>
          <p:cNvSpPr/>
          <p:nvPr/>
        </p:nvSpPr>
        <p:spPr>
          <a:xfrm>
            <a:off x="6608011" y="1653422"/>
            <a:ext cx="2016125" cy="4802187"/>
          </a:xfrm>
          <a:prstGeom prst="rect">
            <a:avLst/>
          </a:prstGeom>
          <a:solidFill>
            <a:srgbClr val="DEE7D1"/>
          </a:solidFill>
        </p:spPr>
        <p:txBody>
          <a:bodyPr>
            <a:spAutoFit/>
          </a:bodyPr>
          <a:lstStyle/>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National Mission; Legislation</a:t>
            </a:r>
            <a:endParaRPr lang="en-SG"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Regulatory Policies &amp; Procedures </a:t>
            </a:r>
            <a:endParaRPr lang="en-SG" sz="900" dirty="0">
              <a:latin typeface="Arial" panose="020B0604020202020204" pitchFamily="34" charset="0"/>
              <a:cs typeface="Arial" panose="020B0604020202020204" pitchFamily="34" charset="0"/>
            </a:endParaRPr>
          </a:p>
          <a:p>
            <a:pPr marL="361950">
              <a:defRPr/>
            </a:pPr>
            <a:r>
              <a:rPr lang="en-SG" sz="900" dirty="0">
                <a:latin typeface="Arial" panose="020B0604020202020204" pitchFamily="34" charset="0"/>
                <a:cs typeface="Arial" panose="020B0604020202020204" pitchFamily="34" charset="0"/>
              </a:rPr>
              <a:t>Risk Management</a:t>
            </a:r>
          </a:p>
          <a:p>
            <a:pPr marL="361950">
              <a:defRPr/>
            </a:pPr>
            <a:r>
              <a:rPr lang="en-SG" sz="900" dirty="0">
                <a:latin typeface="Arial" panose="020B0604020202020204" pitchFamily="34" charset="0"/>
                <a:cs typeface="Arial" panose="020B0604020202020204" pitchFamily="34" charset="0"/>
              </a:rPr>
              <a:t>Security, Storage &amp; Protection</a:t>
            </a:r>
          </a:p>
          <a:p>
            <a:pPr marL="361950">
              <a:defRPr/>
            </a:pPr>
            <a:r>
              <a:rPr lang="en-SG" sz="900" dirty="0">
                <a:latin typeface="Arial" panose="020B0604020202020204" pitchFamily="34" charset="0"/>
                <a:cs typeface="Arial" panose="020B0604020202020204" pitchFamily="34" charset="0"/>
              </a:rPr>
              <a:t>Data Handling &amp; Protection</a:t>
            </a:r>
          </a:p>
          <a:p>
            <a:pPr marL="361950">
              <a:defRPr/>
            </a:pPr>
            <a:r>
              <a:rPr lang="en-SG" sz="900" dirty="0">
                <a:latin typeface="Arial" panose="020B0604020202020204" pitchFamily="34" charset="0"/>
                <a:cs typeface="Arial" panose="020B0604020202020204" pitchFamily="34" charset="0"/>
              </a:rPr>
              <a:t>Payment/Settlement Systems</a:t>
            </a:r>
          </a:p>
          <a:p>
            <a:pPr marL="171450" indent="-171450">
              <a:buFont typeface="Wingdings" pitchFamily="2" charset="2"/>
              <a:buChar char="§"/>
              <a:defRPr/>
            </a:pPr>
            <a:r>
              <a:rPr lang="en-SG" sz="900"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Financial Inclusion Fund</a:t>
            </a:r>
            <a:endParaRPr lang="en-SG"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Payment &amp; Settlement Gateways (</a:t>
            </a:r>
            <a:r>
              <a:rPr lang="en-US" sz="900" dirty="0" err="1">
                <a:latin typeface="Arial" panose="020B0604020202020204" pitchFamily="34" charset="0"/>
                <a:cs typeface="Arial" panose="020B0604020202020204" pitchFamily="34" charset="0"/>
              </a:rPr>
              <a:t>eg</a:t>
            </a:r>
            <a:r>
              <a:rPr lang="en-US" sz="900" dirty="0">
                <a:latin typeface="Arial" panose="020B0604020202020204" pitchFamily="34" charset="0"/>
                <a:cs typeface="Arial" panose="020B0604020202020204" pitchFamily="34" charset="0"/>
              </a:rPr>
              <a:t>., LVPS, FAST, RTGS, central shared switch for ATM/POS and other Retail payments systems)</a:t>
            </a:r>
            <a:endParaRPr lang="en-SG"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Remittance platforms</a:t>
            </a:r>
            <a:endParaRPr lang="en-SG"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Mobile Banking Applications   </a:t>
            </a:r>
            <a:endParaRPr lang="en-SG"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Communication Infrastructure</a:t>
            </a:r>
            <a:endParaRPr lang="en-SG"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Digital Infrastructure (alternate solutions to ATMs and POS, like M-POS, QR Code, Social medial platforms) </a:t>
            </a:r>
            <a:endParaRPr lang="en-SG"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Strengthening of Consumer Protection; Right to Suitability </a:t>
            </a:r>
            <a:endParaRPr lang="en-SG"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Banking Ombudsman</a:t>
            </a:r>
            <a:endParaRPr lang="en-SG"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Cyber Security Framework</a:t>
            </a:r>
            <a:endParaRPr lang="en-SG"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Data Storage and Protection</a:t>
            </a:r>
            <a:endParaRPr lang="en-SG"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SG" sz="900"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Deposit Insurance; Insurance for Digital Frauds</a:t>
            </a:r>
            <a:endParaRPr lang="en-SG"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SG" sz="900"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Credit Bureau</a:t>
            </a:r>
            <a:endParaRPr lang="en-SG"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SG" sz="900" dirty="0">
                <a:latin typeface="Arial" panose="020B0604020202020204" pitchFamily="34" charset="0"/>
                <a:cs typeface="Arial" panose="020B0604020202020204" pitchFamily="34" charset="0"/>
              </a:rPr>
              <a:t> </a:t>
            </a:r>
            <a:r>
              <a:rPr lang="en-US" sz="900" dirty="0">
                <a:latin typeface="Arial" panose="020B0604020202020204" pitchFamily="34" charset="0"/>
                <a:cs typeface="Arial" panose="020B0604020202020204" pitchFamily="34" charset="0"/>
              </a:rPr>
              <a:t>Central Data Repository (Digitized Beneficiary database)</a:t>
            </a:r>
            <a:endParaRPr lang="en-SG"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 Monitoring and Supervision</a:t>
            </a:r>
            <a:endParaRPr lang="en-SG"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 Capacity Development</a:t>
            </a:r>
            <a:endParaRPr lang="en-SG" sz="900" dirty="0">
              <a:latin typeface="Arial" panose="020B0604020202020204" pitchFamily="34" charset="0"/>
              <a:cs typeface="Arial" panose="020B0604020202020204" pitchFamily="34" charset="0"/>
            </a:endParaRPr>
          </a:p>
        </p:txBody>
      </p:sp>
      <p:sp>
        <p:nvSpPr>
          <p:cNvPr id="28" name="Rectangle 27"/>
          <p:cNvSpPr/>
          <p:nvPr/>
        </p:nvSpPr>
        <p:spPr>
          <a:xfrm>
            <a:off x="8697161" y="1653422"/>
            <a:ext cx="2016125" cy="4802187"/>
          </a:xfrm>
          <a:prstGeom prst="rect">
            <a:avLst/>
          </a:prstGeom>
          <a:solidFill>
            <a:srgbClr val="DEE7D1"/>
          </a:solidFill>
        </p:spPr>
        <p:txBody>
          <a:bodyPr>
            <a:spAutoFit/>
          </a:bodyPr>
          <a:lstStyle/>
          <a:p>
            <a:pPr>
              <a:defRPr/>
            </a:pPr>
            <a:r>
              <a:rPr lang="en-US" sz="900" dirty="0">
                <a:latin typeface="Arial" panose="020B0604020202020204" pitchFamily="34" charset="0"/>
                <a:cs typeface="Arial" panose="020B0604020202020204" pitchFamily="34" charset="0"/>
              </a:rPr>
              <a:t>Greater engagement of : </a:t>
            </a:r>
          </a:p>
          <a:p>
            <a:pPr marL="171450" indent="-171450">
              <a:buFont typeface="Wingdings" pitchFamily="2" charset="2"/>
              <a:buChar char="§"/>
              <a:defRPr/>
            </a:pPr>
            <a:endParaRPr lang="en-US"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Government Agencies; National bank of Cambodia; Cambodia Post, etc.</a:t>
            </a:r>
          </a:p>
          <a:p>
            <a:pPr marL="171450" indent="-171450">
              <a:buFont typeface="Wingdings" pitchFamily="2" charset="2"/>
              <a:buChar char="§"/>
              <a:defRPr/>
            </a:pPr>
            <a:endParaRPr lang="en-US"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Private sector participation of Banks, MFIs, MDIs, Mobile Network Operators; Internet Service Providers;  Banking Correspondents and Facilitators; E-Commerce firms</a:t>
            </a:r>
          </a:p>
          <a:p>
            <a:pPr marL="171450" indent="-171450">
              <a:buFont typeface="Wingdings" pitchFamily="2" charset="2"/>
              <a:buChar char="§"/>
              <a:defRPr/>
            </a:pPr>
            <a:endParaRPr lang="en-US"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Development Partners : Multilateral Agencies – WB, ADB, IFC, UN, UNCTAD, etc., and developed countries for technical and financial support</a:t>
            </a:r>
          </a:p>
          <a:p>
            <a:pPr marL="171450" indent="-171450">
              <a:buFont typeface="Wingdings" pitchFamily="2" charset="2"/>
              <a:buChar char="§"/>
              <a:defRPr/>
            </a:pPr>
            <a:endParaRPr lang="en-US"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Civil Society – Labor Unions; Teachers; Merchants; Schools &amp; Colleges; Malls</a:t>
            </a:r>
          </a:p>
          <a:p>
            <a:pPr marL="171450" indent="-171450">
              <a:buFont typeface="Wingdings" pitchFamily="2" charset="2"/>
              <a:buChar char="§"/>
              <a:defRPr/>
            </a:pPr>
            <a:endParaRPr lang="en-US"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ASEAN financial integration; </a:t>
            </a:r>
          </a:p>
          <a:p>
            <a:pPr marL="171450" indent="-171450">
              <a:buFont typeface="Wingdings" pitchFamily="2" charset="2"/>
              <a:buChar char="§"/>
              <a:defRPr/>
            </a:pPr>
            <a:endParaRPr lang="en-US"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Supervisory Colleges with other Central Banks (HKMA, MAS, RBI, BOK, etc.)</a:t>
            </a:r>
          </a:p>
          <a:p>
            <a:pPr marL="171450" indent="-171450">
              <a:buFont typeface="Wingdings" pitchFamily="2" charset="2"/>
              <a:buChar char="§"/>
              <a:defRPr/>
            </a:pPr>
            <a:endParaRPr lang="en-US" sz="900" dirty="0">
              <a:latin typeface="Arial" panose="020B0604020202020204" pitchFamily="34" charset="0"/>
              <a:cs typeface="Arial" panose="020B0604020202020204" pitchFamily="34" charset="0"/>
            </a:endParaRPr>
          </a:p>
          <a:p>
            <a:pPr marL="171450" indent="-171450">
              <a:buFont typeface="Wingdings" pitchFamily="2" charset="2"/>
              <a:buChar char="§"/>
              <a:defRPr/>
            </a:pPr>
            <a:r>
              <a:rPr lang="en-US" sz="900" dirty="0">
                <a:latin typeface="Arial" panose="020B0604020202020204" pitchFamily="34" charset="0"/>
                <a:cs typeface="Arial" panose="020B0604020202020204" pitchFamily="34" charset="0"/>
              </a:rPr>
              <a:t>Collaboration with global digital firms/IT Companies, </a:t>
            </a:r>
            <a:r>
              <a:rPr lang="en-US" sz="900" dirty="0" err="1">
                <a:latin typeface="Arial" panose="020B0604020202020204" pitchFamily="34" charset="0"/>
                <a:cs typeface="Arial" panose="020B0604020202020204" pitchFamily="34" charset="0"/>
              </a:rPr>
              <a:t>FinTech</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eg</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Cyberport</a:t>
            </a:r>
            <a:r>
              <a:rPr lang="en-US" sz="900" dirty="0">
                <a:latin typeface="Arial" panose="020B0604020202020204" pitchFamily="34" charset="0"/>
                <a:cs typeface="Arial" panose="020B0604020202020204" pitchFamily="34" charset="0"/>
              </a:rPr>
              <a:t> in Hong Kong; ‘10,000 startups’ in India)</a:t>
            </a:r>
          </a:p>
        </p:txBody>
      </p:sp>
      <p:sp>
        <p:nvSpPr>
          <p:cNvPr id="128021" name="TextBox 30"/>
          <p:cNvSpPr txBox="1">
            <a:spLocks noChangeArrowheads="1"/>
          </p:cNvSpPr>
          <p:nvPr/>
        </p:nvSpPr>
        <p:spPr bwMode="auto">
          <a:xfrm>
            <a:off x="4766510" y="3640972"/>
            <a:ext cx="1511300" cy="460375"/>
          </a:xfrm>
          <a:prstGeom prst="rect">
            <a:avLst/>
          </a:prstGeom>
          <a:solidFill>
            <a:srgbClr val="DEE7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lnSpc>
                <a:spcPct val="100000"/>
              </a:lnSpc>
              <a:buFont typeface="Wingdings" pitchFamily="2" charset="2"/>
              <a:buNone/>
            </a:pPr>
            <a:r>
              <a:rPr lang="en-SG" altLang="en-US" sz="800">
                <a:latin typeface="Arial" charset="0"/>
                <a:cs typeface="Arial" charset="0"/>
              </a:rPr>
              <a:t>Know Your Customer (KYC)</a:t>
            </a:r>
          </a:p>
          <a:p>
            <a:pPr eaLnBrk="1" hangingPunct="1">
              <a:lnSpc>
                <a:spcPct val="100000"/>
              </a:lnSpc>
              <a:buFont typeface="Wingdings" pitchFamily="2" charset="2"/>
              <a:buNone/>
            </a:pPr>
            <a:r>
              <a:rPr lang="en-SG" altLang="en-US" sz="800">
                <a:latin typeface="Arial" charset="0"/>
                <a:cs typeface="Arial" charset="0"/>
              </a:rPr>
              <a:t>Overcoming perception that “poor not bankable”</a:t>
            </a:r>
          </a:p>
        </p:txBody>
      </p:sp>
      <p:sp>
        <p:nvSpPr>
          <p:cNvPr id="128022" name="TextBox 31"/>
          <p:cNvSpPr txBox="1">
            <a:spLocks noChangeArrowheads="1"/>
          </p:cNvSpPr>
          <p:nvPr/>
        </p:nvSpPr>
        <p:spPr bwMode="auto">
          <a:xfrm>
            <a:off x="4766510" y="4534734"/>
            <a:ext cx="1511300" cy="460375"/>
          </a:xfrm>
          <a:prstGeom prst="rect">
            <a:avLst/>
          </a:prstGeom>
          <a:solidFill>
            <a:srgbClr val="DEE7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lnSpc>
                <a:spcPct val="100000"/>
              </a:lnSpc>
              <a:buFont typeface="Wingdings" pitchFamily="2" charset="2"/>
              <a:buNone/>
            </a:pPr>
            <a:r>
              <a:rPr lang="en-SG" altLang="en-US" sz="800">
                <a:latin typeface="Arial" charset="0"/>
                <a:cs typeface="Arial" charset="0"/>
              </a:rPr>
              <a:t>Inoperative accounts</a:t>
            </a:r>
          </a:p>
          <a:p>
            <a:pPr eaLnBrk="1" hangingPunct="1">
              <a:lnSpc>
                <a:spcPct val="100000"/>
              </a:lnSpc>
              <a:buFont typeface="Wingdings" pitchFamily="2" charset="2"/>
              <a:buNone/>
            </a:pPr>
            <a:r>
              <a:rPr lang="en-SG" altLang="en-US" sz="800">
                <a:latin typeface="Arial" charset="0"/>
                <a:cs typeface="Arial" charset="0"/>
              </a:rPr>
              <a:t>“Creating/Changing habits”</a:t>
            </a:r>
          </a:p>
          <a:p>
            <a:pPr eaLnBrk="1" hangingPunct="1">
              <a:lnSpc>
                <a:spcPct val="100000"/>
              </a:lnSpc>
              <a:buFont typeface="Wingdings" pitchFamily="2" charset="2"/>
              <a:buNone/>
            </a:pPr>
            <a:r>
              <a:rPr lang="en-SG" altLang="en-US" sz="800">
                <a:latin typeface="Arial" charset="0"/>
                <a:cs typeface="Arial" charset="0"/>
              </a:rPr>
              <a:t>Digitization of Merchants</a:t>
            </a:r>
          </a:p>
        </p:txBody>
      </p:sp>
      <p:sp>
        <p:nvSpPr>
          <p:cNvPr id="128023" name="TextBox 32"/>
          <p:cNvSpPr txBox="1">
            <a:spLocks noChangeArrowheads="1"/>
          </p:cNvSpPr>
          <p:nvPr/>
        </p:nvSpPr>
        <p:spPr bwMode="auto">
          <a:xfrm>
            <a:off x="4766510" y="5296734"/>
            <a:ext cx="1511300" cy="461963"/>
          </a:xfrm>
          <a:prstGeom prst="rect">
            <a:avLst/>
          </a:prstGeom>
          <a:solidFill>
            <a:srgbClr val="DEE7D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lnSpc>
                <a:spcPct val="100000"/>
              </a:lnSpc>
              <a:buFont typeface="Wingdings" pitchFamily="2" charset="2"/>
              <a:buNone/>
            </a:pPr>
            <a:r>
              <a:rPr lang="en-SG" altLang="en-US" sz="800">
                <a:latin typeface="Arial" charset="0"/>
                <a:cs typeface="Arial" charset="0"/>
              </a:rPr>
              <a:t>Macro : Financial Stability</a:t>
            </a:r>
          </a:p>
          <a:p>
            <a:pPr eaLnBrk="1" hangingPunct="1">
              <a:lnSpc>
                <a:spcPct val="100000"/>
              </a:lnSpc>
              <a:buFont typeface="Wingdings" pitchFamily="2" charset="2"/>
              <a:buNone/>
            </a:pPr>
            <a:r>
              <a:rPr lang="en-SG" altLang="en-US" sz="800">
                <a:latin typeface="Arial" charset="0"/>
                <a:cs typeface="Arial" charset="0"/>
              </a:rPr>
              <a:t>Impact on Dollarization; Riel</a:t>
            </a:r>
          </a:p>
          <a:p>
            <a:pPr eaLnBrk="1" hangingPunct="1">
              <a:lnSpc>
                <a:spcPct val="100000"/>
              </a:lnSpc>
              <a:buFont typeface="Wingdings" pitchFamily="2" charset="2"/>
              <a:buNone/>
            </a:pPr>
            <a:r>
              <a:rPr lang="en-SG" altLang="en-US" sz="800">
                <a:latin typeface="Arial" charset="0"/>
                <a:cs typeface="Arial" charset="0"/>
              </a:rPr>
              <a:t>Micro : over indebtedness </a:t>
            </a:r>
          </a:p>
        </p:txBody>
      </p:sp>
      <p:sp>
        <p:nvSpPr>
          <p:cNvPr id="128024" name="TextBox 33"/>
          <p:cNvSpPr txBox="1">
            <a:spLocks noChangeArrowheads="1"/>
          </p:cNvSpPr>
          <p:nvPr/>
        </p:nvSpPr>
        <p:spPr bwMode="auto">
          <a:xfrm>
            <a:off x="4766510" y="6046034"/>
            <a:ext cx="1511300" cy="46196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lnSpc>
                <a:spcPct val="100000"/>
              </a:lnSpc>
              <a:buFont typeface="Wingdings" pitchFamily="2" charset="2"/>
              <a:buNone/>
            </a:pPr>
            <a:r>
              <a:rPr lang="en-SG" altLang="en-US" sz="800">
                <a:latin typeface="Arial" charset="0"/>
                <a:cs typeface="Arial" charset="0"/>
              </a:rPr>
              <a:t>Integration of Poverty Reduction Programs with Financial Inclusion</a:t>
            </a:r>
          </a:p>
        </p:txBody>
      </p:sp>
      <p:cxnSp>
        <p:nvCxnSpPr>
          <p:cNvPr id="128025" name="Straight Arrow Connector 28"/>
          <p:cNvCxnSpPr>
            <a:cxnSpLocks noChangeShapeType="1"/>
          </p:cNvCxnSpPr>
          <p:nvPr/>
        </p:nvCxnSpPr>
        <p:spPr bwMode="auto">
          <a:xfrm>
            <a:off x="4198185" y="2526547"/>
            <a:ext cx="0" cy="630237"/>
          </a:xfrm>
          <a:prstGeom prst="straightConnector1">
            <a:avLst/>
          </a:prstGeom>
          <a:noFill/>
          <a:ln w="28575"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26" name="Straight Arrow Connector 38"/>
          <p:cNvCxnSpPr>
            <a:cxnSpLocks noChangeShapeType="1"/>
          </p:cNvCxnSpPr>
          <p:nvPr/>
        </p:nvCxnSpPr>
        <p:spPr bwMode="auto">
          <a:xfrm>
            <a:off x="4193423" y="3526671"/>
            <a:ext cx="0" cy="709612"/>
          </a:xfrm>
          <a:prstGeom prst="straightConnector1">
            <a:avLst/>
          </a:prstGeom>
          <a:noFill/>
          <a:ln w="28575"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27" name="Straight Arrow Connector 41"/>
          <p:cNvCxnSpPr>
            <a:cxnSpLocks noChangeShapeType="1"/>
          </p:cNvCxnSpPr>
          <p:nvPr/>
        </p:nvCxnSpPr>
        <p:spPr bwMode="auto">
          <a:xfrm>
            <a:off x="4193423" y="4606172"/>
            <a:ext cx="0" cy="350837"/>
          </a:xfrm>
          <a:prstGeom prst="straightConnector1">
            <a:avLst/>
          </a:prstGeom>
          <a:noFill/>
          <a:ln w="28575"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28" name="Straight Arrow Connector 51"/>
          <p:cNvCxnSpPr>
            <a:cxnSpLocks noChangeShapeType="1"/>
          </p:cNvCxnSpPr>
          <p:nvPr/>
        </p:nvCxnSpPr>
        <p:spPr bwMode="auto">
          <a:xfrm>
            <a:off x="4193423" y="5328483"/>
            <a:ext cx="0" cy="350838"/>
          </a:xfrm>
          <a:prstGeom prst="straightConnector1">
            <a:avLst/>
          </a:prstGeom>
          <a:noFill/>
          <a:ln w="28575" algn="ctr">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29" name="Straight Arrow Connector 52"/>
          <p:cNvCxnSpPr>
            <a:cxnSpLocks noChangeShapeType="1"/>
          </p:cNvCxnSpPr>
          <p:nvPr/>
        </p:nvCxnSpPr>
        <p:spPr bwMode="auto">
          <a:xfrm flipH="1" flipV="1">
            <a:off x="4452186" y="2871033"/>
            <a:ext cx="314325" cy="0"/>
          </a:xfrm>
          <a:prstGeom prst="straightConnector1">
            <a:avLst/>
          </a:prstGeom>
          <a:noFill/>
          <a:ln w="28575" algn="ctr">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30" name="Straight Arrow Connector 56"/>
          <p:cNvCxnSpPr>
            <a:cxnSpLocks noChangeShapeType="1"/>
          </p:cNvCxnSpPr>
          <p:nvPr/>
        </p:nvCxnSpPr>
        <p:spPr bwMode="auto">
          <a:xfrm flipH="1" flipV="1">
            <a:off x="4452186" y="3880683"/>
            <a:ext cx="314325" cy="1588"/>
          </a:xfrm>
          <a:prstGeom prst="straightConnector1">
            <a:avLst/>
          </a:prstGeom>
          <a:noFill/>
          <a:ln w="28575" algn="ctr">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31" name="Straight Arrow Connector 57"/>
          <p:cNvCxnSpPr>
            <a:cxnSpLocks noChangeShapeType="1"/>
          </p:cNvCxnSpPr>
          <p:nvPr/>
        </p:nvCxnSpPr>
        <p:spPr bwMode="auto">
          <a:xfrm flipH="1" flipV="1">
            <a:off x="4452186" y="4764922"/>
            <a:ext cx="314325" cy="1587"/>
          </a:xfrm>
          <a:prstGeom prst="straightConnector1">
            <a:avLst/>
          </a:prstGeom>
          <a:noFill/>
          <a:ln w="28575" algn="ctr">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32" name="Straight Arrow Connector 58"/>
          <p:cNvCxnSpPr>
            <a:cxnSpLocks noChangeShapeType="1"/>
          </p:cNvCxnSpPr>
          <p:nvPr/>
        </p:nvCxnSpPr>
        <p:spPr bwMode="auto">
          <a:xfrm flipH="1" flipV="1">
            <a:off x="4452186" y="5526922"/>
            <a:ext cx="314325" cy="1587"/>
          </a:xfrm>
          <a:prstGeom prst="straightConnector1">
            <a:avLst/>
          </a:prstGeom>
          <a:noFill/>
          <a:ln w="28575" algn="ctr">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33" name="Straight Arrow Connector 59"/>
          <p:cNvCxnSpPr>
            <a:cxnSpLocks noChangeShapeType="1"/>
          </p:cNvCxnSpPr>
          <p:nvPr/>
        </p:nvCxnSpPr>
        <p:spPr bwMode="auto">
          <a:xfrm flipH="1" flipV="1">
            <a:off x="4452186" y="6276222"/>
            <a:ext cx="314325" cy="1587"/>
          </a:xfrm>
          <a:prstGeom prst="straightConnector1">
            <a:avLst/>
          </a:prstGeom>
          <a:noFill/>
          <a:ln w="28575" algn="ctr">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34" name="Straight Arrow Connector 60"/>
          <p:cNvCxnSpPr>
            <a:cxnSpLocks noChangeShapeType="1"/>
          </p:cNvCxnSpPr>
          <p:nvPr/>
        </p:nvCxnSpPr>
        <p:spPr bwMode="auto">
          <a:xfrm rot="5400000" flipH="1" flipV="1">
            <a:off x="4294230" y="2713078"/>
            <a:ext cx="314325" cy="1587"/>
          </a:xfrm>
          <a:prstGeom prst="straightConnector1">
            <a:avLst/>
          </a:prstGeom>
          <a:noFill/>
          <a:ln w="28575" algn="ctr">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35" name="Straight Arrow Connector 61"/>
          <p:cNvCxnSpPr>
            <a:cxnSpLocks noChangeShapeType="1"/>
          </p:cNvCxnSpPr>
          <p:nvPr/>
        </p:nvCxnSpPr>
        <p:spPr bwMode="auto">
          <a:xfrm rot="5400000" flipH="1" flipV="1">
            <a:off x="4306930" y="3698916"/>
            <a:ext cx="314325" cy="1587"/>
          </a:xfrm>
          <a:prstGeom prst="straightConnector1">
            <a:avLst/>
          </a:prstGeom>
          <a:noFill/>
          <a:ln w="28575" algn="ctr">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36" name="Straight Arrow Connector 62"/>
          <p:cNvCxnSpPr>
            <a:cxnSpLocks noChangeShapeType="1"/>
          </p:cNvCxnSpPr>
          <p:nvPr/>
        </p:nvCxnSpPr>
        <p:spPr bwMode="auto">
          <a:xfrm flipV="1">
            <a:off x="4464885" y="4534734"/>
            <a:ext cx="0" cy="231775"/>
          </a:xfrm>
          <a:prstGeom prst="straightConnector1">
            <a:avLst/>
          </a:prstGeom>
          <a:noFill/>
          <a:ln w="28575" algn="ctr">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37" name="Straight Arrow Connector 63"/>
          <p:cNvCxnSpPr>
            <a:cxnSpLocks noChangeShapeType="1"/>
          </p:cNvCxnSpPr>
          <p:nvPr/>
        </p:nvCxnSpPr>
        <p:spPr bwMode="auto">
          <a:xfrm flipV="1">
            <a:off x="4464885" y="5296734"/>
            <a:ext cx="0" cy="231775"/>
          </a:xfrm>
          <a:prstGeom prst="straightConnector1">
            <a:avLst/>
          </a:prstGeom>
          <a:noFill/>
          <a:ln w="28575" algn="ctr">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38" name="Straight Arrow Connector 64"/>
          <p:cNvCxnSpPr>
            <a:cxnSpLocks noChangeShapeType="1"/>
          </p:cNvCxnSpPr>
          <p:nvPr/>
        </p:nvCxnSpPr>
        <p:spPr bwMode="auto">
          <a:xfrm flipV="1">
            <a:off x="4464885" y="6046033"/>
            <a:ext cx="0" cy="242888"/>
          </a:xfrm>
          <a:prstGeom prst="straightConnector1">
            <a:avLst/>
          </a:prstGeom>
          <a:noFill/>
          <a:ln w="28575" algn="ctr">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39" name="Straight Arrow Connector 68"/>
          <p:cNvCxnSpPr>
            <a:cxnSpLocks noChangeShapeType="1"/>
          </p:cNvCxnSpPr>
          <p:nvPr/>
        </p:nvCxnSpPr>
        <p:spPr bwMode="auto">
          <a:xfrm flipH="1" flipV="1">
            <a:off x="2663073" y="2342397"/>
            <a:ext cx="1090612" cy="1587"/>
          </a:xfrm>
          <a:prstGeom prst="straightConnector1">
            <a:avLst/>
          </a:prstGeom>
          <a:noFill/>
          <a:ln w="28575" algn="ctr">
            <a:solidFill>
              <a:srgbClr val="000000"/>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40" name="Straight Arrow Connector 71"/>
          <p:cNvCxnSpPr>
            <a:cxnSpLocks noChangeShapeType="1"/>
          </p:cNvCxnSpPr>
          <p:nvPr/>
        </p:nvCxnSpPr>
        <p:spPr bwMode="auto">
          <a:xfrm flipH="1" flipV="1">
            <a:off x="2642436" y="3340933"/>
            <a:ext cx="1089025" cy="1588"/>
          </a:xfrm>
          <a:prstGeom prst="straightConnector1">
            <a:avLst/>
          </a:prstGeom>
          <a:noFill/>
          <a:ln w="28575" algn="ctr">
            <a:solidFill>
              <a:srgbClr val="000000"/>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41" name="Straight Arrow Connector 72"/>
          <p:cNvCxnSpPr>
            <a:cxnSpLocks noChangeShapeType="1"/>
          </p:cNvCxnSpPr>
          <p:nvPr/>
        </p:nvCxnSpPr>
        <p:spPr bwMode="auto">
          <a:xfrm flipH="1" flipV="1">
            <a:off x="2678948" y="4422021"/>
            <a:ext cx="1090612" cy="0"/>
          </a:xfrm>
          <a:prstGeom prst="straightConnector1">
            <a:avLst/>
          </a:prstGeom>
          <a:noFill/>
          <a:ln w="28575" algn="ctr">
            <a:solidFill>
              <a:srgbClr val="000000"/>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42" name="Straight Arrow Connector 73"/>
          <p:cNvCxnSpPr>
            <a:cxnSpLocks noChangeShapeType="1"/>
          </p:cNvCxnSpPr>
          <p:nvPr/>
        </p:nvCxnSpPr>
        <p:spPr bwMode="auto">
          <a:xfrm flipH="1" flipV="1">
            <a:off x="2686886" y="5141158"/>
            <a:ext cx="1089025" cy="0"/>
          </a:xfrm>
          <a:prstGeom prst="straightConnector1">
            <a:avLst/>
          </a:prstGeom>
          <a:noFill/>
          <a:ln w="28575" algn="ctr">
            <a:solidFill>
              <a:srgbClr val="000000"/>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43" name="Straight Arrow Connector 74"/>
          <p:cNvCxnSpPr>
            <a:cxnSpLocks noChangeShapeType="1"/>
          </p:cNvCxnSpPr>
          <p:nvPr/>
        </p:nvCxnSpPr>
        <p:spPr bwMode="auto">
          <a:xfrm flipH="1" flipV="1">
            <a:off x="2688473" y="5863472"/>
            <a:ext cx="1090612" cy="1587"/>
          </a:xfrm>
          <a:prstGeom prst="straightConnector1">
            <a:avLst/>
          </a:prstGeom>
          <a:noFill/>
          <a:ln w="28575" algn="ctr">
            <a:solidFill>
              <a:srgbClr val="000000"/>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44" name="Straight Arrow Connector 75"/>
          <p:cNvCxnSpPr>
            <a:cxnSpLocks noChangeShapeType="1"/>
          </p:cNvCxnSpPr>
          <p:nvPr/>
        </p:nvCxnSpPr>
        <p:spPr bwMode="auto">
          <a:xfrm flipV="1">
            <a:off x="2640849" y="2223333"/>
            <a:ext cx="1587" cy="120650"/>
          </a:xfrm>
          <a:prstGeom prst="straightConnector1">
            <a:avLst/>
          </a:prstGeom>
          <a:noFill/>
          <a:ln w="28575" algn="ctr">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45" name="Straight Arrow Connector 77"/>
          <p:cNvCxnSpPr>
            <a:cxnSpLocks noChangeShapeType="1"/>
          </p:cNvCxnSpPr>
          <p:nvPr/>
        </p:nvCxnSpPr>
        <p:spPr bwMode="auto">
          <a:xfrm flipV="1">
            <a:off x="2661485" y="3193296"/>
            <a:ext cx="1588" cy="120650"/>
          </a:xfrm>
          <a:prstGeom prst="straightConnector1">
            <a:avLst/>
          </a:prstGeom>
          <a:noFill/>
          <a:ln w="28575" algn="ctr">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46" name="Straight Arrow Connector 78"/>
          <p:cNvCxnSpPr>
            <a:cxnSpLocks noChangeShapeType="1"/>
          </p:cNvCxnSpPr>
          <p:nvPr/>
        </p:nvCxnSpPr>
        <p:spPr bwMode="auto">
          <a:xfrm flipV="1">
            <a:off x="2669424" y="4269621"/>
            <a:ext cx="1587" cy="120650"/>
          </a:xfrm>
          <a:prstGeom prst="straightConnector1">
            <a:avLst/>
          </a:prstGeom>
          <a:noFill/>
          <a:ln w="28575" algn="ctr">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47" name="Straight Arrow Connector 79"/>
          <p:cNvCxnSpPr>
            <a:cxnSpLocks noChangeShapeType="1"/>
          </p:cNvCxnSpPr>
          <p:nvPr/>
        </p:nvCxnSpPr>
        <p:spPr bwMode="auto">
          <a:xfrm flipV="1">
            <a:off x="2669424" y="4995108"/>
            <a:ext cx="1587" cy="122238"/>
          </a:xfrm>
          <a:prstGeom prst="straightConnector1">
            <a:avLst/>
          </a:prstGeom>
          <a:noFill/>
          <a:ln w="28575" algn="ctr">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28048" name="Straight Arrow Connector 80"/>
          <p:cNvCxnSpPr>
            <a:cxnSpLocks noChangeShapeType="1"/>
          </p:cNvCxnSpPr>
          <p:nvPr/>
        </p:nvCxnSpPr>
        <p:spPr bwMode="auto">
          <a:xfrm flipV="1">
            <a:off x="2686885" y="5471359"/>
            <a:ext cx="0" cy="390525"/>
          </a:xfrm>
          <a:prstGeom prst="straightConnector1">
            <a:avLst/>
          </a:prstGeom>
          <a:noFill/>
          <a:ln w="28575" algn="ctr">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28049" name="Isosceles Triangle 353298"/>
          <p:cNvSpPr>
            <a:spLocks noChangeArrowheads="1"/>
          </p:cNvSpPr>
          <p:nvPr/>
        </p:nvSpPr>
        <p:spPr bwMode="auto">
          <a:xfrm rot="-5400000">
            <a:off x="4078330" y="3910053"/>
            <a:ext cx="4802187" cy="257175"/>
          </a:xfrm>
          <a:prstGeom prst="triangle">
            <a:avLst>
              <a:gd name="adj" fmla="val 50000"/>
            </a:avLst>
          </a:prstGeom>
          <a:solidFill>
            <a:srgbClr val="DEE7D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defTabSz="846138" eaLnBrk="0" hangingPunct="0">
              <a:spcBef>
                <a:spcPct val="0"/>
              </a:spcBef>
              <a:spcAft>
                <a:spcPct val="0"/>
              </a:spcAft>
              <a:tabLst>
                <a:tab pos="423863" algn="l"/>
              </a:tabLst>
              <a:defRPr kumimoji="1">
                <a:solidFill>
                  <a:schemeClr val="tx1"/>
                </a:solidFill>
                <a:latin typeface="Calibri" pitchFamily="34" charset="0"/>
                <a:ea typeface="ＭＳ Ｐゴシック" pitchFamily="50" charset="-128"/>
              </a:defRPr>
            </a:lvl1pPr>
            <a:lvl2pPr marL="742950" indent="-285750" defTabSz="846138" eaLnBrk="0" hangingPunct="0">
              <a:spcBef>
                <a:spcPct val="0"/>
              </a:spcBef>
              <a:spcAft>
                <a:spcPct val="0"/>
              </a:spcAft>
              <a:buClr>
                <a:srgbClr val="A8D435"/>
              </a:buClr>
              <a:buSzPct val="90000"/>
              <a:tabLst>
                <a:tab pos="423863" algn="l"/>
              </a:tabLst>
              <a:defRPr kumimoji="1" sz="1600">
                <a:solidFill>
                  <a:schemeClr val="tx1"/>
                </a:solidFill>
                <a:latin typeface="Calibri" pitchFamily="34" charset="0"/>
                <a:ea typeface="ＭＳ Ｐゴシック" pitchFamily="50" charset="-128"/>
              </a:defRPr>
            </a:lvl2pPr>
            <a:lvl3pPr marL="1143000" indent="-228600" defTabSz="846138" eaLnBrk="0" hangingPunct="0">
              <a:spcBef>
                <a:spcPct val="0"/>
              </a:spcBef>
              <a:spcAft>
                <a:spcPct val="0"/>
              </a:spcAft>
              <a:buClr>
                <a:srgbClr val="FFC000"/>
              </a:buClr>
              <a:buSzPct val="150000"/>
              <a:buFont typeface="Arial" charset="0"/>
              <a:buChar char="•"/>
              <a:tabLst>
                <a:tab pos="423863" algn="l"/>
              </a:tabLst>
              <a:defRPr kumimoji="1" sz="1400">
                <a:solidFill>
                  <a:schemeClr val="tx1"/>
                </a:solidFill>
                <a:latin typeface="Calibri" pitchFamily="34" charset="0"/>
                <a:ea typeface="ＭＳ Ｐ明朝" pitchFamily="18" charset="-128"/>
              </a:defRPr>
            </a:lvl3pPr>
            <a:lvl4pPr marL="1600200" indent="-228600" defTabSz="846138" eaLnBrk="0" fontAlgn="ctr" hangingPunct="0">
              <a:spcBef>
                <a:spcPct val="0"/>
              </a:spcBef>
              <a:spcAft>
                <a:spcPct val="0"/>
              </a:spcAft>
              <a:buClr>
                <a:srgbClr val="A2A2A2"/>
              </a:buClr>
              <a:tabLst>
                <a:tab pos="423863" algn="l"/>
              </a:tabLst>
              <a:defRPr kumimoji="1" sz="1200">
                <a:solidFill>
                  <a:schemeClr val="tx1"/>
                </a:solidFill>
                <a:latin typeface="Calibri" pitchFamily="34" charset="0"/>
                <a:ea typeface="ＭＳ Ｐゴシック" pitchFamily="50" charset="-128"/>
              </a:defRPr>
            </a:lvl4pPr>
            <a:lvl5pPr marL="2057400" indent="-228600" defTabSz="846138" eaLnBrk="0" fontAlgn="ctr" hangingPunct="0">
              <a:spcBef>
                <a:spcPct val="0"/>
              </a:spcBef>
              <a:spcAft>
                <a:spcPct val="0"/>
              </a:spcAft>
              <a:buClr>
                <a:srgbClr val="A2A2A2"/>
              </a:buClr>
              <a:tabLst>
                <a:tab pos="423863" algn="l"/>
              </a:tabLst>
              <a:defRPr kumimoji="1" sz="1200">
                <a:solidFill>
                  <a:schemeClr val="tx1"/>
                </a:solidFill>
                <a:latin typeface="Calibri" pitchFamily="34" charset="0"/>
                <a:ea typeface="ＭＳ Ｐ明朝" pitchFamily="18" charset="-128"/>
              </a:defRPr>
            </a:lvl5pPr>
            <a:lvl6pPr marL="2514600" indent="-228600" defTabSz="846138" eaLnBrk="0" fontAlgn="ctr" hangingPunct="0">
              <a:spcBef>
                <a:spcPct val="0"/>
              </a:spcBef>
              <a:spcAft>
                <a:spcPct val="0"/>
              </a:spcAft>
              <a:buClr>
                <a:srgbClr val="A2A2A2"/>
              </a:buClr>
              <a:buSzPct val="70000"/>
              <a:buFont typeface="Wingdings" pitchFamily="2" charset="2"/>
              <a:tabLst>
                <a:tab pos="423863" algn="l"/>
              </a:tabLst>
              <a:defRPr kumimoji="1" sz="1200">
                <a:solidFill>
                  <a:schemeClr val="tx1"/>
                </a:solidFill>
                <a:latin typeface="Calibri" pitchFamily="34" charset="0"/>
                <a:ea typeface="ＭＳ Ｐ明朝" pitchFamily="18" charset="-128"/>
              </a:defRPr>
            </a:lvl6pPr>
            <a:lvl7pPr marL="2971800" indent="-228600" defTabSz="846138" eaLnBrk="0" fontAlgn="ctr" hangingPunct="0">
              <a:spcBef>
                <a:spcPct val="0"/>
              </a:spcBef>
              <a:spcAft>
                <a:spcPct val="0"/>
              </a:spcAft>
              <a:buClr>
                <a:srgbClr val="A2A2A2"/>
              </a:buClr>
              <a:buSzPct val="70000"/>
              <a:buFont typeface="Wingdings" pitchFamily="2" charset="2"/>
              <a:tabLst>
                <a:tab pos="423863" algn="l"/>
              </a:tabLst>
              <a:defRPr kumimoji="1" sz="1200">
                <a:solidFill>
                  <a:schemeClr val="tx1"/>
                </a:solidFill>
                <a:latin typeface="Calibri" pitchFamily="34" charset="0"/>
                <a:ea typeface="ＭＳ Ｐ明朝" pitchFamily="18" charset="-128"/>
              </a:defRPr>
            </a:lvl7pPr>
            <a:lvl8pPr marL="3429000" indent="-228600" defTabSz="846138" eaLnBrk="0" fontAlgn="ctr" hangingPunct="0">
              <a:spcBef>
                <a:spcPct val="0"/>
              </a:spcBef>
              <a:spcAft>
                <a:spcPct val="0"/>
              </a:spcAft>
              <a:buClr>
                <a:srgbClr val="A2A2A2"/>
              </a:buClr>
              <a:buSzPct val="70000"/>
              <a:buFont typeface="Wingdings" pitchFamily="2" charset="2"/>
              <a:tabLst>
                <a:tab pos="423863" algn="l"/>
              </a:tabLst>
              <a:defRPr kumimoji="1" sz="1200">
                <a:solidFill>
                  <a:schemeClr val="tx1"/>
                </a:solidFill>
                <a:latin typeface="Calibri" pitchFamily="34" charset="0"/>
                <a:ea typeface="ＭＳ Ｐ明朝" pitchFamily="18" charset="-128"/>
              </a:defRPr>
            </a:lvl8pPr>
            <a:lvl9pPr marL="3886200" indent="-228600" defTabSz="846138" eaLnBrk="0" fontAlgn="ctr" hangingPunct="0">
              <a:spcBef>
                <a:spcPct val="0"/>
              </a:spcBef>
              <a:spcAft>
                <a:spcPct val="0"/>
              </a:spcAft>
              <a:buClr>
                <a:srgbClr val="A2A2A2"/>
              </a:buClr>
              <a:buSzPct val="70000"/>
              <a:buFont typeface="Wingdings" pitchFamily="2" charset="2"/>
              <a:tabLst>
                <a:tab pos="423863" algn="l"/>
              </a:tabLst>
              <a:defRPr kumimoji="1" sz="1200">
                <a:solidFill>
                  <a:schemeClr val="tx1"/>
                </a:solidFill>
                <a:latin typeface="Calibri" pitchFamily="34" charset="0"/>
                <a:ea typeface="ＭＳ Ｐ明朝" pitchFamily="18" charset="-128"/>
              </a:defRPr>
            </a:lvl9pPr>
          </a:lstStyle>
          <a:p>
            <a:pPr algn="ctr" eaLnBrk="1" hangingPunct="1">
              <a:lnSpc>
                <a:spcPct val="100000"/>
              </a:lnSpc>
              <a:spcBef>
                <a:spcPct val="50000"/>
              </a:spcBef>
              <a:buClrTx/>
              <a:buSzTx/>
              <a:buFont typeface="Wingdings" pitchFamily="2" charset="2"/>
              <a:buNone/>
            </a:pPr>
            <a:endParaRPr lang="en-SG" altLang="en-US" sz="1300">
              <a:latin typeface="Arial" charset="0"/>
            </a:endParaRPr>
          </a:p>
        </p:txBody>
      </p:sp>
      <p:sp>
        <p:nvSpPr>
          <p:cNvPr id="61" name="Rectangle 60">
            <a:extLst>
              <a:ext uri="{FF2B5EF4-FFF2-40B4-BE49-F238E27FC236}">
                <a16:creationId xmlns:a16="http://schemas.microsoft.com/office/drawing/2014/main" id="{AF7D0E0C-ACBC-4861-AC3A-80AC756FF7A6}"/>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DC390AC4-B424-4396-8DE3-17539770FD70}"/>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itle 1">
            <a:extLst>
              <a:ext uri="{FF2B5EF4-FFF2-40B4-BE49-F238E27FC236}">
                <a16:creationId xmlns:a16="http://schemas.microsoft.com/office/drawing/2014/main" id="{571A1FCB-E840-4376-93DA-5AC3F6B1E65E}"/>
              </a:ext>
            </a:extLst>
          </p:cNvPr>
          <p:cNvSpPr txBox="1">
            <a:spLocks/>
          </p:cNvSpPr>
          <p:nvPr/>
        </p:nvSpPr>
        <p:spPr>
          <a:xfrm>
            <a:off x="587770" y="196800"/>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kern="0" dirty="0">
                <a:solidFill>
                  <a:srgbClr val="003300"/>
                </a:solidFill>
                <a:latin typeface="Tahoma" panose="020B0604030504040204" pitchFamily="34" charset="0"/>
                <a:ea typeface="Tahoma" panose="020B0604030504040204" pitchFamily="34" charset="0"/>
                <a:cs typeface="Tahoma" panose="020B0604030504040204" pitchFamily="34" charset="0"/>
              </a:rPr>
              <a:t>Strategic Framework for Financial Inclusion in Cambodia</a:t>
            </a:r>
            <a:endParaRPr lang="en-SG" altLang="en-US" sz="2800" b="1" dirty="0">
              <a:solidFill>
                <a:srgbClr val="FF0000"/>
              </a:solidFill>
              <a:latin typeface="Tahoma" pitchFamily="34" charset="0"/>
              <a:cs typeface="Tahoma" pitchFamily="34" charset="0"/>
            </a:endParaRPr>
          </a:p>
        </p:txBody>
      </p:sp>
    </p:spTree>
    <p:extLst>
      <p:ext uri="{BB962C8B-B14F-4D97-AF65-F5344CB8AC3E}">
        <p14:creationId xmlns:p14="http://schemas.microsoft.com/office/powerpoint/2010/main" val="5578948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C5279B7-5C21-4BC4-A6DB-B709C8F7C451}"/>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DAADD657-2987-4A3D-AD01-1EE2EA48ECFD}"/>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3AD96EBF-AD9B-4819-9577-C0103E9565C7}"/>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PMJDY : FUNDING the Account (DBT)</a:t>
            </a:r>
            <a:endParaRPr lang="en-SG" altLang="en-US" sz="3400" b="1" dirty="0">
              <a:solidFill>
                <a:srgbClr val="003300"/>
              </a:solidFill>
              <a:latin typeface="Tahoma" pitchFamily="34" charset="0"/>
              <a:cs typeface="Tahoma" pitchFamily="34" charset="0"/>
            </a:endParaRPr>
          </a:p>
        </p:txBody>
      </p:sp>
      <p:graphicFrame>
        <p:nvGraphicFramePr>
          <p:cNvPr id="22" name="Table 21">
            <a:extLst>
              <a:ext uri="{FF2B5EF4-FFF2-40B4-BE49-F238E27FC236}">
                <a16:creationId xmlns:a16="http://schemas.microsoft.com/office/drawing/2014/main" id="{02A8727F-67E6-45D6-BFFA-DFE37C6A2ABB}"/>
              </a:ext>
            </a:extLst>
          </p:cNvPr>
          <p:cNvGraphicFramePr>
            <a:graphicFrameLocks noGrp="1"/>
          </p:cNvGraphicFramePr>
          <p:nvPr/>
        </p:nvGraphicFramePr>
        <p:xfrm>
          <a:off x="431163" y="1810476"/>
          <a:ext cx="10871200" cy="3430788"/>
        </p:xfrm>
        <a:graphic>
          <a:graphicData uri="http://schemas.openxmlformats.org/drawingml/2006/table">
            <a:tbl>
              <a:tblPr firstRow="1" firstCol="1" bandRow="1">
                <a:tableStyleId>{5C22544A-7EE6-4342-B048-85BDC9FD1C3A}</a:tableStyleId>
              </a:tblPr>
              <a:tblGrid>
                <a:gridCol w="1562100">
                  <a:extLst>
                    <a:ext uri="{9D8B030D-6E8A-4147-A177-3AD203B41FA5}">
                      <a16:colId xmlns:a16="http://schemas.microsoft.com/office/drawing/2014/main" val="313938049"/>
                    </a:ext>
                  </a:extLst>
                </a:gridCol>
                <a:gridCol w="1397000">
                  <a:extLst>
                    <a:ext uri="{9D8B030D-6E8A-4147-A177-3AD203B41FA5}">
                      <a16:colId xmlns:a16="http://schemas.microsoft.com/office/drawing/2014/main" val="2478085813"/>
                    </a:ext>
                  </a:extLst>
                </a:gridCol>
                <a:gridCol w="1422400">
                  <a:extLst>
                    <a:ext uri="{9D8B030D-6E8A-4147-A177-3AD203B41FA5}">
                      <a16:colId xmlns:a16="http://schemas.microsoft.com/office/drawing/2014/main" val="1329284570"/>
                    </a:ext>
                  </a:extLst>
                </a:gridCol>
                <a:gridCol w="1385648">
                  <a:extLst>
                    <a:ext uri="{9D8B030D-6E8A-4147-A177-3AD203B41FA5}">
                      <a16:colId xmlns:a16="http://schemas.microsoft.com/office/drawing/2014/main" val="2645814309"/>
                    </a:ext>
                  </a:extLst>
                </a:gridCol>
                <a:gridCol w="1111822">
                  <a:extLst>
                    <a:ext uri="{9D8B030D-6E8A-4147-A177-3AD203B41FA5}">
                      <a16:colId xmlns:a16="http://schemas.microsoft.com/office/drawing/2014/main" val="2857131250"/>
                    </a:ext>
                  </a:extLst>
                </a:gridCol>
                <a:gridCol w="1587795">
                  <a:extLst>
                    <a:ext uri="{9D8B030D-6E8A-4147-A177-3AD203B41FA5}">
                      <a16:colId xmlns:a16="http://schemas.microsoft.com/office/drawing/2014/main" val="1385645963"/>
                    </a:ext>
                  </a:extLst>
                </a:gridCol>
                <a:gridCol w="804705">
                  <a:extLst>
                    <a:ext uri="{9D8B030D-6E8A-4147-A177-3AD203B41FA5}">
                      <a16:colId xmlns:a16="http://schemas.microsoft.com/office/drawing/2014/main" val="3604079347"/>
                    </a:ext>
                  </a:extLst>
                </a:gridCol>
                <a:gridCol w="1599730">
                  <a:extLst>
                    <a:ext uri="{9D8B030D-6E8A-4147-A177-3AD203B41FA5}">
                      <a16:colId xmlns:a16="http://schemas.microsoft.com/office/drawing/2014/main" val="3071236214"/>
                    </a:ext>
                  </a:extLst>
                </a:gridCol>
              </a:tblGrid>
              <a:tr h="358633">
                <a:tc rowSpan="2">
                  <a:txBody>
                    <a:bodyPr/>
                    <a:lstStyle/>
                    <a:p>
                      <a:pPr>
                        <a:lnSpc>
                          <a:spcPct val="115000"/>
                        </a:lnSpc>
                        <a:spcAft>
                          <a:spcPts val="0"/>
                        </a:spcAft>
                      </a:pPr>
                      <a:r>
                        <a:rPr lang="en-SG"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rPr>
                        <a:t>Name of the Scheme</a:t>
                      </a:r>
                      <a:r>
                        <a:rPr lang="en-SG" sz="1400" baseline="300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rPr>
                        <a:t>1</a:t>
                      </a:r>
                      <a:endParaRPr lang="en-GB"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nchorCtr="1">
                    <a:solidFill>
                      <a:srgbClr val="FAC090"/>
                    </a:solidFill>
                  </a:tcPr>
                </a:tc>
                <a:tc rowSpan="2">
                  <a:txBody>
                    <a:bodyPr/>
                    <a:lstStyle/>
                    <a:p>
                      <a:pPr algn="r">
                        <a:lnSpc>
                          <a:spcPct val="115000"/>
                        </a:lnSpc>
                        <a:spcAft>
                          <a:spcPts val="0"/>
                        </a:spcAft>
                      </a:pPr>
                      <a:r>
                        <a:rPr lang="en-SG"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rPr>
                        <a:t>No. of Beneficiaries</a:t>
                      </a:r>
                      <a:endParaRPr lang="en-GB"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endParaRPr>
                    </a:p>
                    <a:p>
                      <a:pPr algn="r">
                        <a:lnSpc>
                          <a:spcPct val="115000"/>
                        </a:lnSpc>
                        <a:spcAft>
                          <a:spcPts val="0"/>
                        </a:spcAft>
                      </a:pPr>
                      <a:r>
                        <a:rPr lang="en-SG"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rPr>
                        <a:t>(Million)</a:t>
                      </a:r>
                      <a:r>
                        <a:rPr lang="en-SG" sz="1400" baseline="300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rPr>
                        <a:t>2</a:t>
                      </a:r>
                      <a:endParaRPr lang="en-GB"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nchorCtr="1">
                    <a:solidFill>
                      <a:srgbClr val="FAC090"/>
                    </a:solidFill>
                  </a:tcPr>
                </a:tc>
                <a:tc rowSpan="2">
                  <a:txBody>
                    <a:bodyPr/>
                    <a:lstStyle/>
                    <a:p>
                      <a:pPr algn="r">
                        <a:lnSpc>
                          <a:spcPct val="115000"/>
                        </a:lnSpc>
                        <a:spcAft>
                          <a:spcPts val="0"/>
                        </a:spcAft>
                      </a:pPr>
                      <a:r>
                        <a:rPr lang="en-SG"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rPr>
                        <a:t>No. of Beneficiaries  data seeded with Aadhaar</a:t>
                      </a:r>
                      <a:endParaRPr lang="en-GB"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endParaRPr>
                    </a:p>
                    <a:p>
                      <a:pPr algn="r">
                        <a:lnSpc>
                          <a:spcPct val="115000"/>
                        </a:lnSpc>
                        <a:spcAft>
                          <a:spcPts val="0"/>
                        </a:spcAft>
                      </a:pPr>
                      <a:r>
                        <a:rPr lang="en-SG"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rPr>
                        <a:t>(Million)</a:t>
                      </a:r>
                      <a:endParaRPr lang="en-GB"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nchorCtr="1">
                    <a:solidFill>
                      <a:srgbClr val="FAC090"/>
                    </a:solidFill>
                  </a:tcPr>
                </a:tc>
                <a:tc rowSpan="2">
                  <a:txBody>
                    <a:bodyPr/>
                    <a:lstStyle/>
                    <a:p>
                      <a:pPr algn="r">
                        <a:lnSpc>
                          <a:spcPct val="115000"/>
                        </a:lnSpc>
                        <a:spcAft>
                          <a:spcPts val="0"/>
                        </a:spcAft>
                      </a:pPr>
                      <a:r>
                        <a:rPr lang="en-SG"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rPr>
                        <a:t>Beneficiaries seeded with Aadhaar (%) </a:t>
                      </a:r>
                      <a:endParaRPr lang="en-GB"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nchorCtr="1">
                    <a:solidFill>
                      <a:srgbClr val="FAC090"/>
                    </a:solidFill>
                  </a:tcPr>
                </a:tc>
                <a:tc gridSpan="3">
                  <a:txBody>
                    <a:bodyPr/>
                    <a:lstStyle/>
                    <a:p>
                      <a:pPr algn="r">
                        <a:lnSpc>
                          <a:spcPct val="115000"/>
                        </a:lnSpc>
                        <a:spcAft>
                          <a:spcPts val="0"/>
                        </a:spcAft>
                      </a:pPr>
                      <a:r>
                        <a:rPr lang="en-SG" sz="1600" dirty="0">
                          <a:solidFill>
                            <a:schemeClr val="tx1">
                              <a:lumMod val="95000"/>
                              <a:lumOff val="5000"/>
                            </a:schemeClr>
                          </a:solidFill>
                          <a:effectLst/>
                        </a:rPr>
                        <a:t>Fund Transferred (US$ in Billion)</a:t>
                      </a:r>
                      <a:endParaRPr lang="en-GB" sz="1600" dirty="0">
                        <a:solidFill>
                          <a:schemeClr val="tx1">
                            <a:lumMod val="95000"/>
                            <a:lumOff val="5000"/>
                          </a:schemeClr>
                        </a:solidFill>
                        <a:effectLst/>
                        <a:latin typeface="Calibri" panose="020F0502020204030204" pitchFamily="34" charset="0"/>
                        <a:ea typeface="MS Mincho" panose="02020609040205080304" pitchFamily="49" charset="-128"/>
                        <a:cs typeface="DaunPenh" panose="01010101010101010101" pitchFamily="2" charset="0"/>
                      </a:endParaRPr>
                    </a:p>
                  </a:txBody>
                  <a:tcPr marL="68580" marR="68580" marT="0" marB="0" anchor="ctr" anchorCtr="1">
                    <a:solidFill>
                      <a:srgbClr val="FAC090"/>
                    </a:solidFill>
                  </a:tcPr>
                </a:tc>
                <a:tc hMerge="1">
                  <a:txBody>
                    <a:bodyPr/>
                    <a:lstStyle/>
                    <a:p>
                      <a:endParaRPr lang="en-GB"/>
                    </a:p>
                  </a:txBody>
                  <a:tcPr/>
                </a:tc>
                <a:tc hMerge="1">
                  <a:txBody>
                    <a:bodyPr/>
                    <a:lstStyle/>
                    <a:p>
                      <a:endParaRPr lang="en-GB"/>
                    </a:p>
                  </a:txBody>
                  <a:tcPr/>
                </a:tc>
                <a:tc rowSpan="2">
                  <a:txBody>
                    <a:bodyPr/>
                    <a:lstStyle/>
                    <a:p>
                      <a:pPr algn="r">
                        <a:lnSpc>
                          <a:spcPct val="115000"/>
                        </a:lnSpc>
                        <a:spcAft>
                          <a:spcPts val="0"/>
                        </a:spcAft>
                      </a:pPr>
                      <a:r>
                        <a:rPr lang="en-SG"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rPr>
                        <a:t>Fund transfer using Aadhaar Bridge Payment (%)</a:t>
                      </a:r>
                      <a:endParaRPr lang="en-GB"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nchorCtr="1">
                    <a:solidFill>
                      <a:srgbClr val="FAC090"/>
                    </a:solidFill>
                  </a:tcPr>
                </a:tc>
                <a:extLst>
                  <a:ext uri="{0D108BD9-81ED-4DB2-BD59-A6C34878D82A}">
                    <a16:rowId xmlns:a16="http://schemas.microsoft.com/office/drawing/2014/main" val="3179422505"/>
                  </a:ext>
                </a:extLst>
              </a:tr>
              <a:tr h="134643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r">
                        <a:lnSpc>
                          <a:spcPct val="115000"/>
                        </a:lnSpc>
                        <a:spcAft>
                          <a:spcPts val="0"/>
                        </a:spcAft>
                      </a:pPr>
                      <a:r>
                        <a:rPr lang="en-SG" sz="1400" b="1"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rPr>
                        <a:t>Using Aadhaar Bridge Payment</a:t>
                      </a:r>
                      <a:endParaRPr lang="en-GB" sz="1400" b="1"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nchorCtr="1">
                    <a:solidFill>
                      <a:srgbClr val="FAC090"/>
                    </a:solidFill>
                  </a:tcPr>
                </a:tc>
                <a:tc>
                  <a:txBody>
                    <a:bodyPr/>
                    <a:lstStyle/>
                    <a:p>
                      <a:pPr algn="r">
                        <a:lnSpc>
                          <a:spcPct val="115000"/>
                        </a:lnSpc>
                        <a:spcAft>
                          <a:spcPts val="0"/>
                        </a:spcAft>
                      </a:pPr>
                      <a:r>
                        <a:rPr lang="en-SG" sz="1400" b="1"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rPr>
                        <a:t>Electronic Fund Transfer W/o Aadhaar Bridge Payment</a:t>
                      </a:r>
                      <a:endParaRPr lang="en-GB" sz="1400" b="1"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nchorCtr="1">
                    <a:solidFill>
                      <a:srgbClr val="FAC090"/>
                    </a:solidFill>
                  </a:tcPr>
                </a:tc>
                <a:tc>
                  <a:txBody>
                    <a:bodyPr/>
                    <a:lstStyle/>
                    <a:p>
                      <a:pPr algn="r">
                        <a:lnSpc>
                          <a:spcPct val="115000"/>
                        </a:lnSpc>
                        <a:spcAft>
                          <a:spcPts val="0"/>
                        </a:spcAft>
                      </a:pPr>
                      <a:r>
                        <a:rPr lang="en-SG" sz="1400" b="1"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rPr>
                        <a:t>Total</a:t>
                      </a:r>
                      <a:endParaRPr lang="en-GB" sz="1400" b="1"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nchorCtr="1">
                    <a:solidFill>
                      <a:srgbClr val="FAC090"/>
                    </a:solidFill>
                  </a:tcPr>
                </a:tc>
                <a:tc vMerge="1">
                  <a:txBody>
                    <a:bodyPr/>
                    <a:lstStyle/>
                    <a:p>
                      <a:endParaRPr lang="en-GB"/>
                    </a:p>
                  </a:txBody>
                  <a:tcPr/>
                </a:tc>
                <a:extLst>
                  <a:ext uri="{0D108BD9-81ED-4DB2-BD59-A6C34878D82A}">
                    <a16:rowId xmlns:a16="http://schemas.microsoft.com/office/drawing/2014/main" val="3637919452"/>
                  </a:ext>
                </a:extLst>
              </a:tr>
              <a:tr h="282051">
                <a:tc>
                  <a:txBody>
                    <a:bodyPr/>
                    <a:lstStyle/>
                    <a:p>
                      <a:pPr>
                        <a:lnSpc>
                          <a:spcPct val="115000"/>
                        </a:lnSpc>
                        <a:spcAft>
                          <a:spcPts val="0"/>
                        </a:spcAft>
                      </a:pPr>
                      <a:r>
                        <a:rPr lang="en-SG"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rPr>
                        <a:t>MGNREGS</a:t>
                      </a:r>
                      <a:endParaRPr lang="en-GB"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111.5</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91.1</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82%</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2.05</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a:effectLst/>
                          <a:latin typeface="Tahoma" panose="020B0604030504040204" pitchFamily="34" charset="0"/>
                          <a:ea typeface="Tahoma" panose="020B0604030504040204" pitchFamily="34" charset="0"/>
                          <a:cs typeface="Tahoma" panose="020B0604030504040204" pitchFamily="34" charset="0"/>
                        </a:rPr>
                        <a:t>10.74</a:t>
                      </a:r>
                      <a:endParaRPr lang="en-GB" sz="14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a:effectLst/>
                          <a:latin typeface="Tahoma" panose="020B0604030504040204" pitchFamily="34" charset="0"/>
                          <a:ea typeface="Tahoma" panose="020B0604030504040204" pitchFamily="34" charset="0"/>
                          <a:cs typeface="Tahoma" panose="020B0604030504040204" pitchFamily="34" charset="0"/>
                        </a:rPr>
                        <a:t>12.80</a:t>
                      </a:r>
                      <a:endParaRPr lang="en-GB" sz="14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a:effectLst/>
                          <a:latin typeface="Tahoma" panose="020B0604030504040204" pitchFamily="34" charset="0"/>
                          <a:ea typeface="Tahoma" panose="020B0604030504040204" pitchFamily="34" charset="0"/>
                          <a:cs typeface="Tahoma" panose="020B0604030504040204" pitchFamily="34" charset="0"/>
                        </a:rPr>
                        <a:t>16%</a:t>
                      </a:r>
                      <a:endParaRPr lang="en-GB" sz="14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extLst>
                  <a:ext uri="{0D108BD9-81ED-4DB2-BD59-A6C34878D82A}">
                    <a16:rowId xmlns:a16="http://schemas.microsoft.com/office/drawing/2014/main" val="1014536907"/>
                  </a:ext>
                </a:extLst>
              </a:tr>
              <a:tr h="282051">
                <a:tc>
                  <a:txBody>
                    <a:bodyPr/>
                    <a:lstStyle/>
                    <a:p>
                      <a:pPr>
                        <a:lnSpc>
                          <a:spcPct val="115000"/>
                        </a:lnSpc>
                        <a:spcAft>
                          <a:spcPts val="0"/>
                        </a:spcAft>
                      </a:pPr>
                      <a:r>
                        <a:rPr lang="en-SG"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rPr>
                        <a:t>NSAP</a:t>
                      </a:r>
                      <a:endParaRPr lang="en-GB"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a:effectLst/>
                          <a:latin typeface="Tahoma" panose="020B0604030504040204" pitchFamily="34" charset="0"/>
                          <a:ea typeface="Tahoma" panose="020B0604030504040204" pitchFamily="34" charset="0"/>
                          <a:cs typeface="Tahoma" panose="020B0604030504040204" pitchFamily="34" charset="0"/>
                        </a:rPr>
                        <a:t>27.6</a:t>
                      </a:r>
                      <a:endParaRPr lang="en-GB" sz="14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14.4</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52%</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0.46</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a:effectLst/>
                          <a:latin typeface="Tahoma" panose="020B0604030504040204" pitchFamily="34" charset="0"/>
                          <a:ea typeface="Tahoma" panose="020B0604030504040204" pitchFamily="34" charset="0"/>
                          <a:cs typeface="Tahoma" panose="020B0604030504040204" pitchFamily="34" charset="0"/>
                        </a:rPr>
                        <a:t>2.73</a:t>
                      </a:r>
                      <a:endParaRPr lang="en-GB" sz="14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a:effectLst/>
                          <a:latin typeface="Tahoma" panose="020B0604030504040204" pitchFamily="34" charset="0"/>
                          <a:ea typeface="Tahoma" panose="020B0604030504040204" pitchFamily="34" charset="0"/>
                          <a:cs typeface="Tahoma" panose="020B0604030504040204" pitchFamily="34" charset="0"/>
                        </a:rPr>
                        <a:t>3.19</a:t>
                      </a:r>
                      <a:endParaRPr lang="en-GB" sz="14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a:effectLst/>
                          <a:latin typeface="Tahoma" panose="020B0604030504040204" pitchFamily="34" charset="0"/>
                          <a:ea typeface="Tahoma" panose="020B0604030504040204" pitchFamily="34" charset="0"/>
                          <a:cs typeface="Tahoma" panose="020B0604030504040204" pitchFamily="34" charset="0"/>
                        </a:rPr>
                        <a:t>14%</a:t>
                      </a:r>
                      <a:endParaRPr lang="en-GB" sz="14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extLst>
                  <a:ext uri="{0D108BD9-81ED-4DB2-BD59-A6C34878D82A}">
                    <a16:rowId xmlns:a16="http://schemas.microsoft.com/office/drawing/2014/main" val="2101268980"/>
                  </a:ext>
                </a:extLst>
              </a:tr>
              <a:tr h="282051">
                <a:tc>
                  <a:txBody>
                    <a:bodyPr/>
                    <a:lstStyle/>
                    <a:p>
                      <a:pPr>
                        <a:lnSpc>
                          <a:spcPct val="115000"/>
                        </a:lnSpc>
                        <a:spcAft>
                          <a:spcPts val="0"/>
                        </a:spcAft>
                      </a:pPr>
                      <a:r>
                        <a:rPr lang="en-SG"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rPr>
                        <a:t>PAHAL</a:t>
                      </a:r>
                      <a:r>
                        <a:rPr lang="en-SG" sz="1400" baseline="300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rPr>
                        <a:t>3</a:t>
                      </a:r>
                      <a:endParaRPr lang="en-GB"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a:effectLst/>
                          <a:latin typeface="Tahoma" panose="020B0604030504040204" pitchFamily="34" charset="0"/>
                          <a:ea typeface="Tahoma" panose="020B0604030504040204" pitchFamily="34" charset="0"/>
                          <a:cs typeface="Tahoma" panose="020B0604030504040204" pitchFamily="34" charset="0"/>
                        </a:rPr>
                        <a:t>187.3</a:t>
                      </a:r>
                      <a:endParaRPr lang="en-GB" sz="14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153.2</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82%</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5.47</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2.54</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8.01</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68%</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extLst>
                  <a:ext uri="{0D108BD9-81ED-4DB2-BD59-A6C34878D82A}">
                    <a16:rowId xmlns:a16="http://schemas.microsoft.com/office/drawing/2014/main" val="1352573008"/>
                  </a:ext>
                </a:extLst>
              </a:tr>
              <a:tr h="282051">
                <a:tc>
                  <a:txBody>
                    <a:bodyPr/>
                    <a:lstStyle/>
                    <a:p>
                      <a:pPr>
                        <a:lnSpc>
                          <a:spcPct val="115000"/>
                        </a:lnSpc>
                        <a:spcAft>
                          <a:spcPts val="0"/>
                        </a:spcAft>
                      </a:pPr>
                      <a:r>
                        <a:rPr lang="en-SG"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rPr>
                        <a:t>Scholarships</a:t>
                      </a:r>
                      <a:endParaRPr lang="en-GB"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a:effectLst/>
                          <a:latin typeface="Tahoma" panose="020B0604030504040204" pitchFamily="34" charset="0"/>
                          <a:ea typeface="Tahoma" panose="020B0604030504040204" pitchFamily="34" charset="0"/>
                          <a:cs typeface="Tahoma" panose="020B0604030504040204" pitchFamily="34" charset="0"/>
                        </a:rPr>
                        <a:t>22.7</a:t>
                      </a:r>
                      <a:endParaRPr lang="en-GB" sz="14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a:effectLst/>
                          <a:latin typeface="Tahoma" panose="020B0604030504040204" pitchFamily="34" charset="0"/>
                          <a:ea typeface="Tahoma" panose="020B0604030504040204" pitchFamily="34" charset="0"/>
                          <a:cs typeface="Tahoma" panose="020B0604030504040204" pitchFamily="34" charset="0"/>
                        </a:rPr>
                        <a:t>11.8</a:t>
                      </a:r>
                      <a:endParaRPr lang="en-GB" sz="14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52%</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0.13</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3.23</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3.37</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4%</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extLst>
                  <a:ext uri="{0D108BD9-81ED-4DB2-BD59-A6C34878D82A}">
                    <a16:rowId xmlns:a16="http://schemas.microsoft.com/office/drawing/2014/main" val="1652351111"/>
                  </a:ext>
                </a:extLst>
              </a:tr>
              <a:tr h="282051">
                <a:tc>
                  <a:txBody>
                    <a:bodyPr/>
                    <a:lstStyle/>
                    <a:p>
                      <a:pPr>
                        <a:lnSpc>
                          <a:spcPct val="115000"/>
                        </a:lnSpc>
                        <a:spcAft>
                          <a:spcPts val="0"/>
                        </a:spcAft>
                      </a:pPr>
                      <a:r>
                        <a:rPr lang="en-SG"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rPr>
                        <a:t>Other Schemes</a:t>
                      </a:r>
                      <a:endParaRPr lang="en-GB" sz="1400"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a:effectLst/>
                          <a:latin typeface="Tahoma" panose="020B0604030504040204" pitchFamily="34" charset="0"/>
                          <a:ea typeface="Tahoma" panose="020B0604030504040204" pitchFamily="34" charset="0"/>
                          <a:cs typeface="Tahoma" panose="020B0604030504040204" pitchFamily="34" charset="0"/>
                        </a:rPr>
                        <a:t>8.1</a:t>
                      </a:r>
                      <a:endParaRPr lang="en-GB" sz="14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a:effectLst/>
                          <a:latin typeface="Tahoma" panose="020B0604030504040204" pitchFamily="34" charset="0"/>
                          <a:ea typeface="Tahoma" panose="020B0604030504040204" pitchFamily="34" charset="0"/>
                          <a:cs typeface="Tahoma" panose="020B0604030504040204" pitchFamily="34" charset="0"/>
                        </a:rPr>
                        <a:t>3</a:t>
                      </a:r>
                      <a:endParaRPr lang="en-GB" sz="14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a:effectLst/>
                          <a:latin typeface="Tahoma" panose="020B0604030504040204" pitchFamily="34" charset="0"/>
                          <a:ea typeface="Tahoma" panose="020B0604030504040204" pitchFamily="34" charset="0"/>
                          <a:cs typeface="Tahoma" panose="020B0604030504040204" pitchFamily="34" charset="0"/>
                        </a:rPr>
                        <a:t>37%</a:t>
                      </a:r>
                      <a:endParaRPr lang="en-GB" sz="14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a:effectLst/>
                          <a:latin typeface="Tahoma" panose="020B0604030504040204" pitchFamily="34" charset="0"/>
                          <a:ea typeface="Tahoma" panose="020B0604030504040204" pitchFamily="34" charset="0"/>
                          <a:cs typeface="Tahoma" panose="020B0604030504040204" pitchFamily="34" charset="0"/>
                        </a:rPr>
                        <a:t>0.04</a:t>
                      </a:r>
                      <a:endParaRPr lang="en-GB" sz="14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a:effectLst/>
                          <a:latin typeface="Tahoma" panose="020B0604030504040204" pitchFamily="34" charset="0"/>
                          <a:ea typeface="Tahoma" panose="020B0604030504040204" pitchFamily="34" charset="0"/>
                          <a:cs typeface="Tahoma" panose="020B0604030504040204" pitchFamily="34" charset="0"/>
                        </a:rPr>
                        <a:t>0.70</a:t>
                      </a:r>
                      <a:endParaRPr lang="en-GB" sz="14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0.74</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15000"/>
                        </a:lnSpc>
                        <a:spcAft>
                          <a:spcPts val="0"/>
                        </a:spcAft>
                      </a:pPr>
                      <a:r>
                        <a:rPr lang="en-SG" sz="1400" dirty="0">
                          <a:effectLst/>
                          <a:latin typeface="Tahoma" panose="020B0604030504040204" pitchFamily="34" charset="0"/>
                          <a:ea typeface="Tahoma" panose="020B0604030504040204" pitchFamily="34" charset="0"/>
                          <a:cs typeface="Tahoma" panose="020B0604030504040204" pitchFamily="34" charset="0"/>
                        </a:rPr>
                        <a:t>6%</a:t>
                      </a:r>
                      <a:endParaRPr lang="en-GB" sz="14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extLst>
                  <a:ext uri="{0D108BD9-81ED-4DB2-BD59-A6C34878D82A}">
                    <a16:rowId xmlns:a16="http://schemas.microsoft.com/office/drawing/2014/main" val="2571803427"/>
                  </a:ext>
                </a:extLst>
              </a:tr>
              <a:tr h="282051">
                <a:tc>
                  <a:txBody>
                    <a:bodyPr/>
                    <a:lstStyle/>
                    <a:p>
                      <a:pPr algn="ctr">
                        <a:lnSpc>
                          <a:spcPct val="115000"/>
                        </a:lnSpc>
                        <a:spcAft>
                          <a:spcPts val="0"/>
                        </a:spcAft>
                      </a:pPr>
                      <a:r>
                        <a:rPr lang="en-SG" sz="1800" b="1"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rPr>
                        <a:t>Total</a:t>
                      </a:r>
                      <a:endParaRPr lang="en-GB" sz="1800" b="1" dirty="0">
                        <a:solidFill>
                          <a:schemeClr val="tx1">
                            <a:lumMod val="95000"/>
                            <a:lumOff val="5000"/>
                          </a:schemeClr>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r">
                        <a:lnSpc>
                          <a:spcPct val="115000"/>
                        </a:lnSpc>
                        <a:spcAft>
                          <a:spcPts val="0"/>
                        </a:spcAft>
                      </a:pPr>
                      <a:r>
                        <a:rPr lang="en-SG" sz="1800" b="1" dirty="0">
                          <a:effectLst/>
                          <a:latin typeface="Tahoma" panose="020B0604030504040204" pitchFamily="34" charset="0"/>
                          <a:ea typeface="Tahoma" panose="020B0604030504040204" pitchFamily="34" charset="0"/>
                          <a:cs typeface="Tahoma" panose="020B0604030504040204" pitchFamily="34" charset="0"/>
                        </a:rPr>
                        <a:t>357.2</a:t>
                      </a:r>
                      <a:endParaRPr lang="en-GB"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r">
                        <a:lnSpc>
                          <a:spcPct val="115000"/>
                        </a:lnSpc>
                        <a:spcAft>
                          <a:spcPts val="0"/>
                        </a:spcAft>
                      </a:pPr>
                      <a:r>
                        <a:rPr lang="en-SG" sz="1800" b="1" dirty="0">
                          <a:effectLst/>
                          <a:latin typeface="Tahoma" panose="020B0604030504040204" pitchFamily="34" charset="0"/>
                          <a:ea typeface="Tahoma" panose="020B0604030504040204" pitchFamily="34" charset="0"/>
                          <a:cs typeface="Tahoma" panose="020B0604030504040204" pitchFamily="34" charset="0"/>
                        </a:rPr>
                        <a:t>273.5</a:t>
                      </a:r>
                      <a:endParaRPr lang="en-GB"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r">
                        <a:lnSpc>
                          <a:spcPct val="115000"/>
                        </a:lnSpc>
                        <a:spcAft>
                          <a:spcPts val="0"/>
                        </a:spcAft>
                      </a:pPr>
                      <a:r>
                        <a:rPr lang="en-SG" sz="1800" b="1" dirty="0">
                          <a:effectLst/>
                          <a:latin typeface="Tahoma" panose="020B0604030504040204" pitchFamily="34" charset="0"/>
                          <a:ea typeface="Tahoma" panose="020B0604030504040204" pitchFamily="34" charset="0"/>
                          <a:cs typeface="Tahoma" panose="020B0604030504040204" pitchFamily="34" charset="0"/>
                        </a:rPr>
                        <a:t>77%</a:t>
                      </a:r>
                      <a:endParaRPr lang="en-GB"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r">
                        <a:lnSpc>
                          <a:spcPct val="115000"/>
                        </a:lnSpc>
                        <a:spcAft>
                          <a:spcPts val="0"/>
                        </a:spcAft>
                      </a:pPr>
                      <a:r>
                        <a:rPr lang="en-SG" sz="1800" b="1" dirty="0">
                          <a:effectLst/>
                          <a:latin typeface="Tahoma" panose="020B0604030504040204" pitchFamily="34" charset="0"/>
                          <a:ea typeface="Tahoma" panose="020B0604030504040204" pitchFamily="34" charset="0"/>
                          <a:cs typeface="Tahoma" panose="020B0604030504040204" pitchFamily="34" charset="0"/>
                        </a:rPr>
                        <a:t>8.20</a:t>
                      </a:r>
                      <a:endParaRPr lang="en-GB"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r">
                        <a:lnSpc>
                          <a:spcPct val="115000"/>
                        </a:lnSpc>
                        <a:spcAft>
                          <a:spcPts val="0"/>
                        </a:spcAft>
                      </a:pPr>
                      <a:r>
                        <a:rPr lang="en-SG" sz="1800" b="1" dirty="0">
                          <a:effectLst/>
                          <a:latin typeface="Tahoma" panose="020B0604030504040204" pitchFamily="34" charset="0"/>
                          <a:ea typeface="Tahoma" panose="020B0604030504040204" pitchFamily="34" charset="0"/>
                          <a:cs typeface="Tahoma" panose="020B0604030504040204" pitchFamily="34" charset="0"/>
                        </a:rPr>
                        <a:t>19.90</a:t>
                      </a:r>
                      <a:endParaRPr lang="en-GB"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r">
                        <a:lnSpc>
                          <a:spcPct val="115000"/>
                        </a:lnSpc>
                        <a:spcAft>
                          <a:spcPts val="0"/>
                        </a:spcAft>
                      </a:pPr>
                      <a:r>
                        <a:rPr lang="en-SG" sz="1800" b="1" dirty="0">
                          <a:effectLst/>
                          <a:latin typeface="Tahoma" panose="020B0604030504040204" pitchFamily="34" charset="0"/>
                          <a:ea typeface="Tahoma" panose="020B0604030504040204" pitchFamily="34" charset="0"/>
                          <a:cs typeface="Tahoma" panose="020B0604030504040204" pitchFamily="34" charset="0"/>
                        </a:rPr>
                        <a:t>28.10</a:t>
                      </a:r>
                      <a:endParaRPr lang="en-GB"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r">
                        <a:lnSpc>
                          <a:spcPct val="115000"/>
                        </a:lnSpc>
                        <a:spcAft>
                          <a:spcPts val="0"/>
                        </a:spcAft>
                      </a:pPr>
                      <a:r>
                        <a:rPr lang="en-SG" sz="1800" b="1" dirty="0">
                          <a:effectLst/>
                          <a:latin typeface="Tahoma" panose="020B0604030504040204" pitchFamily="34" charset="0"/>
                          <a:ea typeface="Tahoma" panose="020B0604030504040204" pitchFamily="34" charset="0"/>
                          <a:cs typeface="Tahoma" panose="020B0604030504040204" pitchFamily="34" charset="0"/>
                        </a:rPr>
                        <a:t>29%</a:t>
                      </a:r>
                      <a:endParaRPr lang="en-GB"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extLst>
                  <a:ext uri="{0D108BD9-81ED-4DB2-BD59-A6C34878D82A}">
                    <a16:rowId xmlns:a16="http://schemas.microsoft.com/office/drawing/2014/main" val="1460284267"/>
                  </a:ext>
                </a:extLst>
              </a:tr>
            </a:tbl>
          </a:graphicData>
        </a:graphic>
      </p:graphicFrame>
      <p:sp>
        <p:nvSpPr>
          <p:cNvPr id="3" name="Rectangle 2">
            <a:extLst>
              <a:ext uri="{FF2B5EF4-FFF2-40B4-BE49-F238E27FC236}">
                <a16:creationId xmlns:a16="http://schemas.microsoft.com/office/drawing/2014/main" id="{EE3309FC-FE82-4DBF-A903-676C5B84E939}"/>
              </a:ext>
            </a:extLst>
          </p:cNvPr>
          <p:cNvSpPr/>
          <p:nvPr/>
        </p:nvSpPr>
        <p:spPr>
          <a:xfrm>
            <a:off x="367885" y="1293411"/>
            <a:ext cx="10871200" cy="517065"/>
          </a:xfrm>
          <a:prstGeom prst="rect">
            <a:avLst/>
          </a:prstGeom>
        </p:spPr>
        <p:txBody>
          <a:bodyPr wrap="square">
            <a:spAutoFit/>
          </a:bodyPr>
          <a:lstStyle/>
          <a:p>
            <a:pPr>
              <a:lnSpc>
                <a:spcPct val="115000"/>
              </a:lnSpc>
              <a:spcAft>
                <a:spcPts val="0"/>
              </a:spcAft>
            </a:pPr>
            <a:r>
              <a:rPr lang="en-US" sz="2400" b="1" dirty="0">
                <a:solidFill>
                  <a:srgbClr val="000000"/>
                </a:solidFill>
                <a:latin typeface="Tahoma" panose="020B0604030504040204" pitchFamily="34" charset="0"/>
                <a:ea typeface="Tahoma" panose="020B0604030504040204" pitchFamily="34" charset="0"/>
                <a:cs typeface="Tahoma" panose="020B0604030504040204" pitchFamily="34" charset="0"/>
              </a:rPr>
              <a:t>Direct Benefit Transfer (DBT) :  January 01, 2013 - March 31, 2017</a:t>
            </a:r>
            <a:endParaRPr lang="en-GB" sz="2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1981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p:cNvSpPr>
            <a:spLocks noChangeArrowheads="1"/>
          </p:cNvSpPr>
          <p:nvPr/>
        </p:nvSpPr>
        <p:spPr bwMode="auto">
          <a:xfrm>
            <a:off x="1816100" y="836614"/>
            <a:ext cx="852805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spcBef>
                <a:spcPct val="10000"/>
              </a:spcBef>
              <a:spcAft>
                <a:spcPct val="10000"/>
              </a:spcAft>
              <a:buFont typeface="Wingdings" pitchFamily="2" charset="2"/>
              <a:buNone/>
            </a:pPr>
            <a:endParaRPr lang="en-SG" altLang="en-US" sz="1100">
              <a:latin typeface="Tahoma" pitchFamily="34" charset="0"/>
            </a:endParaRPr>
          </a:p>
          <a:p>
            <a:pPr eaLnBrk="1" hangingPunct="1">
              <a:spcBef>
                <a:spcPct val="10000"/>
              </a:spcBef>
              <a:spcAft>
                <a:spcPct val="10000"/>
              </a:spcAft>
              <a:buFont typeface="Wingdings" pitchFamily="2" charset="2"/>
              <a:buNone/>
            </a:pPr>
            <a:r>
              <a:rPr lang="en-SG" altLang="en-US" sz="1100">
                <a:latin typeface="Tahoma" pitchFamily="34" charset="0"/>
              </a:rPr>
              <a:t> </a:t>
            </a:r>
            <a:endParaRPr lang="en-SG" altLang="en-US" sz="1100">
              <a:latin typeface="Arial" charset="0"/>
              <a:cs typeface="Arial" charset="0"/>
            </a:endParaRPr>
          </a:p>
          <a:p>
            <a:pPr eaLnBrk="1" hangingPunct="1">
              <a:spcBef>
                <a:spcPct val="10000"/>
              </a:spcBef>
              <a:spcAft>
                <a:spcPct val="10000"/>
              </a:spcAft>
              <a:buFont typeface="Wingdings" pitchFamily="2" charset="2"/>
              <a:buNone/>
            </a:pPr>
            <a:endParaRPr lang="en-US" altLang="ja-JP">
              <a:solidFill>
                <a:srgbClr val="292929"/>
              </a:solidFill>
              <a:latin typeface="Arial" charset="0"/>
              <a:cs typeface="Arial" charset="0"/>
            </a:endParaRPr>
          </a:p>
          <a:p>
            <a:pPr eaLnBrk="1" hangingPunct="1">
              <a:spcBef>
                <a:spcPct val="10000"/>
              </a:spcBef>
              <a:spcAft>
                <a:spcPct val="10000"/>
              </a:spcAft>
              <a:buFont typeface="Wingdings" pitchFamily="2" charset="2"/>
              <a:buNone/>
            </a:pPr>
            <a:endParaRPr lang="en-US" altLang="ja-JP">
              <a:solidFill>
                <a:srgbClr val="292929"/>
              </a:solidFill>
              <a:latin typeface="Arial" charset="0"/>
              <a:cs typeface="Arial" charset="0"/>
            </a:endParaRPr>
          </a:p>
        </p:txBody>
      </p:sp>
      <p:graphicFrame>
        <p:nvGraphicFramePr>
          <p:cNvPr id="10" name="Chart 9"/>
          <p:cNvGraphicFramePr/>
          <p:nvPr>
            <p:extLst>
              <p:ext uri="{D42A27DB-BD31-4B8C-83A1-F6EECF244321}">
                <p14:modId xmlns:p14="http://schemas.microsoft.com/office/powerpoint/2010/main" val="1955085796"/>
              </p:ext>
            </p:extLst>
          </p:nvPr>
        </p:nvGraphicFramePr>
        <p:xfrm>
          <a:off x="587375" y="1717544"/>
          <a:ext cx="10985500" cy="4613151"/>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a:extLst>
              <a:ext uri="{FF2B5EF4-FFF2-40B4-BE49-F238E27FC236}">
                <a16:creationId xmlns:a16="http://schemas.microsoft.com/office/drawing/2014/main" id="{D015F4FE-1DA9-4DCE-8B1B-B9EA790D46B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AD4D59DE-7640-45A5-84D5-8C9B4A62F941}"/>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A7D2795C-F3A8-4C6E-B76C-705FB65BAACA}"/>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en-US" sz="3600" b="1" dirty="0">
                <a:latin typeface="Tahoma" panose="020B0604030504040204" pitchFamily="34" charset="0"/>
                <a:ea typeface="Tahoma" panose="020B0604030504040204" pitchFamily="34" charset="0"/>
                <a:cs typeface="Tahoma" panose="020B0604030504040204" pitchFamily="34" charset="0"/>
              </a:rPr>
              <a:t>Trend of Enrolment of Aadhaar</a:t>
            </a:r>
            <a:endParaRPr lang="en-SG" altLang="en-US" sz="3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8729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FE5E6142-5BA5-45CC-8E16-9B971A865A12}"/>
              </a:ext>
            </a:extLst>
          </p:cNvPr>
          <p:cNvSpPr>
            <a:spLocks noGrp="1"/>
          </p:cNvSpPr>
          <p:nvPr>
            <p:ph type="title"/>
          </p:nvPr>
        </p:nvSpPr>
        <p:spPr>
          <a:xfrm>
            <a:off x="596552" y="259266"/>
            <a:ext cx="11199930" cy="505736"/>
          </a:xfrm>
        </p:spPr>
        <p:txBody>
          <a:bodyPr>
            <a:noAutofit/>
          </a:bodyPr>
          <a:lstStyle/>
          <a:p>
            <a:r>
              <a:rPr lang="en-GB" altLang="en-US" sz="3400" b="1" dirty="0">
                <a:solidFill>
                  <a:srgbClr val="003300"/>
                </a:solidFill>
                <a:latin typeface="Tahoma" pitchFamily="34" charset="0"/>
                <a:cs typeface="Tahoma" pitchFamily="34" charset="0"/>
              </a:rPr>
              <a:t>WHY should we focus on FINANCIAL INCLUSION?</a:t>
            </a:r>
            <a:endParaRPr lang="en-SG" altLang="en-US" sz="3400" b="1" dirty="0">
              <a:solidFill>
                <a:srgbClr val="003300"/>
              </a:solidFill>
              <a:latin typeface="Tahoma" pitchFamily="34" charset="0"/>
              <a:cs typeface="Tahoma" pitchFamily="34" charset="0"/>
            </a:endParaRPr>
          </a:p>
        </p:txBody>
      </p:sp>
      <p:pic>
        <p:nvPicPr>
          <p:cNvPr id="22" name="Picture 21">
            <a:extLst>
              <a:ext uri="{FF2B5EF4-FFF2-40B4-BE49-F238E27FC236}">
                <a16:creationId xmlns:a16="http://schemas.microsoft.com/office/drawing/2014/main" id="{B22071F4-FB36-4EBD-8C8D-52A82C32A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3284" y="1063775"/>
            <a:ext cx="4638675" cy="981075"/>
          </a:xfrm>
          <a:prstGeom prst="rect">
            <a:avLst/>
          </a:prstGeom>
        </p:spPr>
      </p:pic>
      <p:sp>
        <p:nvSpPr>
          <p:cNvPr id="23" name="Rectangle 22">
            <a:extLst>
              <a:ext uri="{FF2B5EF4-FFF2-40B4-BE49-F238E27FC236}">
                <a16:creationId xmlns:a16="http://schemas.microsoft.com/office/drawing/2014/main" id="{24514DD2-79C2-4CD9-A10A-392B668C1792}"/>
              </a:ext>
            </a:extLst>
          </p:cNvPr>
          <p:cNvSpPr/>
          <p:nvPr/>
        </p:nvSpPr>
        <p:spPr>
          <a:xfrm>
            <a:off x="18354" y="6552466"/>
            <a:ext cx="4273414" cy="276999"/>
          </a:xfrm>
          <a:prstGeom prst="rect">
            <a:avLst/>
          </a:prstGeom>
        </p:spPr>
        <p:txBody>
          <a:bodyPr wrap="none">
            <a:spAutoFit/>
          </a:bodyPr>
          <a:lstStyle/>
          <a:p>
            <a:pPr>
              <a:buNone/>
            </a:pPr>
            <a:r>
              <a:rPr lang="en-GB" sz="1200" dirty="0">
                <a:latin typeface="Tahoma" panose="020B0604030504040204" pitchFamily="34" charset="0"/>
                <a:ea typeface="Tahoma" panose="020B0604030504040204" pitchFamily="34" charset="0"/>
                <a:cs typeface="Tahoma" panose="020B0604030504040204" pitchFamily="34" charset="0"/>
              </a:rPr>
              <a:t>Note. http://www.uncdf.org/financial-inclusion-and-the-sdgs</a:t>
            </a:r>
          </a:p>
        </p:txBody>
      </p:sp>
      <p:pic>
        <p:nvPicPr>
          <p:cNvPr id="24" name="Picture 23">
            <a:extLst>
              <a:ext uri="{FF2B5EF4-FFF2-40B4-BE49-F238E27FC236}">
                <a16:creationId xmlns:a16="http://schemas.microsoft.com/office/drawing/2014/main" id="{E004CA64-6B1E-4A26-B5E2-F434F3A12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2156" y="4872892"/>
            <a:ext cx="1287586" cy="1287586"/>
          </a:xfrm>
          <a:prstGeom prst="rect">
            <a:avLst/>
          </a:prstGeom>
        </p:spPr>
      </p:pic>
      <p:pic>
        <p:nvPicPr>
          <p:cNvPr id="25" name="Picture 24" descr="A close up of a sign&#10;&#10;Description generated with very high confidence">
            <a:extLst>
              <a:ext uri="{FF2B5EF4-FFF2-40B4-BE49-F238E27FC236}">
                <a16:creationId xmlns:a16="http://schemas.microsoft.com/office/drawing/2014/main" id="{3ACD45C1-9325-4429-B0D5-80030D438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0541" y="2168674"/>
            <a:ext cx="1287586" cy="1287586"/>
          </a:xfrm>
          <a:prstGeom prst="rect">
            <a:avLst/>
          </a:prstGeom>
        </p:spPr>
      </p:pic>
      <p:pic>
        <p:nvPicPr>
          <p:cNvPr id="26" name="Picture 25">
            <a:extLst>
              <a:ext uri="{FF2B5EF4-FFF2-40B4-BE49-F238E27FC236}">
                <a16:creationId xmlns:a16="http://schemas.microsoft.com/office/drawing/2014/main" id="{8144412A-E8DA-42D8-B261-EB15846342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0991" y="2177715"/>
            <a:ext cx="1287586" cy="1287586"/>
          </a:xfrm>
          <a:prstGeom prst="rect">
            <a:avLst/>
          </a:prstGeom>
        </p:spPr>
      </p:pic>
      <p:pic>
        <p:nvPicPr>
          <p:cNvPr id="27" name="Picture 26" descr="A close up of a sign&#10;&#10;Description generated with high confidence">
            <a:extLst>
              <a:ext uri="{FF2B5EF4-FFF2-40B4-BE49-F238E27FC236}">
                <a16:creationId xmlns:a16="http://schemas.microsoft.com/office/drawing/2014/main" id="{CF8C7313-7AF8-4519-AE8C-C0ABEA95ED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57261" y="2184721"/>
            <a:ext cx="1287586" cy="1287586"/>
          </a:xfrm>
          <a:prstGeom prst="rect">
            <a:avLst/>
          </a:prstGeom>
        </p:spPr>
      </p:pic>
      <p:pic>
        <p:nvPicPr>
          <p:cNvPr id="28" name="Picture 27" descr="A picture containing clipart&#10;&#10;Description generated with very high confidence">
            <a:extLst>
              <a:ext uri="{FF2B5EF4-FFF2-40B4-BE49-F238E27FC236}">
                <a16:creationId xmlns:a16="http://schemas.microsoft.com/office/drawing/2014/main" id="{EE415FB3-2B78-46EC-BE87-F08A00E45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0257" y="2178302"/>
            <a:ext cx="1287586" cy="1287586"/>
          </a:xfrm>
          <a:prstGeom prst="rect">
            <a:avLst/>
          </a:prstGeom>
        </p:spPr>
      </p:pic>
      <p:pic>
        <p:nvPicPr>
          <p:cNvPr id="29" name="Picture 28" descr="A close up of a sign&#10;&#10;Description generated with very high confidence">
            <a:extLst>
              <a:ext uri="{FF2B5EF4-FFF2-40B4-BE49-F238E27FC236}">
                <a16:creationId xmlns:a16="http://schemas.microsoft.com/office/drawing/2014/main" id="{568253FA-FB17-4AFD-9981-D64088C871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8363" y="2191689"/>
            <a:ext cx="1287586" cy="1287586"/>
          </a:xfrm>
          <a:prstGeom prst="rect">
            <a:avLst/>
          </a:prstGeom>
        </p:spPr>
      </p:pic>
      <p:pic>
        <p:nvPicPr>
          <p:cNvPr id="30" name="Picture 29" descr="A close up of a sign&#10;&#10;Description generated with very high confidence">
            <a:extLst>
              <a:ext uri="{FF2B5EF4-FFF2-40B4-BE49-F238E27FC236}">
                <a16:creationId xmlns:a16="http://schemas.microsoft.com/office/drawing/2014/main" id="{A107D4AB-2443-485A-AD43-B593682F53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63552" y="3496013"/>
            <a:ext cx="1287586" cy="1287586"/>
          </a:xfrm>
          <a:prstGeom prst="rect">
            <a:avLst/>
          </a:prstGeom>
        </p:spPr>
      </p:pic>
      <p:pic>
        <p:nvPicPr>
          <p:cNvPr id="31" name="Picture 30" descr="A close up of a sign&#10;&#10;Description generated with high confidence">
            <a:extLst>
              <a:ext uri="{FF2B5EF4-FFF2-40B4-BE49-F238E27FC236}">
                <a16:creationId xmlns:a16="http://schemas.microsoft.com/office/drawing/2014/main" id="{CD44174C-EB22-429D-A9F7-2A01986DD0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4334" y="3505045"/>
            <a:ext cx="1287586" cy="1287586"/>
          </a:xfrm>
          <a:prstGeom prst="rect">
            <a:avLst/>
          </a:prstGeom>
        </p:spPr>
      </p:pic>
      <p:pic>
        <p:nvPicPr>
          <p:cNvPr id="32" name="Picture 31" descr="A close up of a sign&#10;&#10;Description generated with very high confidence">
            <a:extLst>
              <a:ext uri="{FF2B5EF4-FFF2-40B4-BE49-F238E27FC236}">
                <a16:creationId xmlns:a16="http://schemas.microsoft.com/office/drawing/2014/main" id="{6DB0DFAC-4724-4116-8C89-E2EF71AB90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4578" y="3505045"/>
            <a:ext cx="1287586" cy="1287586"/>
          </a:xfrm>
          <a:prstGeom prst="rect">
            <a:avLst/>
          </a:prstGeom>
        </p:spPr>
      </p:pic>
      <p:pic>
        <p:nvPicPr>
          <p:cNvPr id="33" name="Picture 32">
            <a:extLst>
              <a:ext uri="{FF2B5EF4-FFF2-40B4-BE49-F238E27FC236}">
                <a16:creationId xmlns:a16="http://schemas.microsoft.com/office/drawing/2014/main" id="{2E564CF0-7AB3-4165-978A-661E1B39135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98574" y="3515291"/>
            <a:ext cx="1287586" cy="1287586"/>
          </a:xfrm>
          <a:prstGeom prst="rect">
            <a:avLst/>
          </a:prstGeom>
        </p:spPr>
      </p:pic>
      <p:pic>
        <p:nvPicPr>
          <p:cNvPr id="34" name="Picture 33">
            <a:extLst>
              <a:ext uri="{FF2B5EF4-FFF2-40B4-BE49-F238E27FC236}">
                <a16:creationId xmlns:a16="http://schemas.microsoft.com/office/drawing/2014/main" id="{1667CB2E-FE8C-4DA9-8C60-C9B90F268A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82570" y="3515291"/>
            <a:ext cx="1287586" cy="1287586"/>
          </a:xfrm>
          <a:prstGeom prst="rect">
            <a:avLst/>
          </a:prstGeom>
        </p:spPr>
      </p:pic>
      <p:pic>
        <p:nvPicPr>
          <p:cNvPr id="35" name="Picture 34" descr="A picture containing text&#10;&#10;Description generated with high confidence">
            <a:extLst>
              <a:ext uri="{FF2B5EF4-FFF2-40B4-BE49-F238E27FC236}">
                <a16:creationId xmlns:a16="http://schemas.microsoft.com/office/drawing/2014/main" id="{9114E823-54C3-4DEA-85FC-4AD07CABF0C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32156" y="3515291"/>
            <a:ext cx="1287586" cy="1287586"/>
          </a:xfrm>
          <a:prstGeom prst="rect">
            <a:avLst/>
          </a:prstGeom>
        </p:spPr>
      </p:pic>
      <p:pic>
        <p:nvPicPr>
          <p:cNvPr id="36" name="Picture 35" descr="A close up of a sign&#10;&#10;Description generated with very high confidence">
            <a:extLst>
              <a:ext uri="{FF2B5EF4-FFF2-40B4-BE49-F238E27FC236}">
                <a16:creationId xmlns:a16="http://schemas.microsoft.com/office/drawing/2014/main" id="{547102D8-A5AC-4CB4-BD86-FACABCA7E3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64596" y="4868354"/>
            <a:ext cx="1287586" cy="1287586"/>
          </a:xfrm>
          <a:prstGeom prst="rect">
            <a:avLst/>
          </a:prstGeom>
        </p:spPr>
      </p:pic>
      <p:pic>
        <p:nvPicPr>
          <p:cNvPr id="37" name="Picture 36" descr="A close up of a logo&#10;&#10;Description generated with very high confidence">
            <a:extLst>
              <a:ext uri="{FF2B5EF4-FFF2-40B4-BE49-F238E27FC236}">
                <a16:creationId xmlns:a16="http://schemas.microsoft.com/office/drawing/2014/main" id="{4B91C9F5-9F4E-4F99-A969-634D74E9675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54990" y="4868354"/>
            <a:ext cx="1287586" cy="1287586"/>
          </a:xfrm>
          <a:prstGeom prst="rect">
            <a:avLst/>
          </a:prstGeom>
        </p:spPr>
      </p:pic>
      <p:pic>
        <p:nvPicPr>
          <p:cNvPr id="38" name="Picture 37" descr="A close up of a logo&#10;&#10;Description generated with very high confidence">
            <a:extLst>
              <a:ext uri="{FF2B5EF4-FFF2-40B4-BE49-F238E27FC236}">
                <a16:creationId xmlns:a16="http://schemas.microsoft.com/office/drawing/2014/main" id="{2C9B51EC-E2F1-4F5A-AD46-7120CE735C3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28022" y="4868354"/>
            <a:ext cx="1287586" cy="1287586"/>
          </a:xfrm>
          <a:prstGeom prst="rect">
            <a:avLst/>
          </a:prstGeom>
        </p:spPr>
      </p:pic>
      <p:pic>
        <p:nvPicPr>
          <p:cNvPr id="39" name="Picture 38" descr="A close up of a sign&#10;&#10;Description generated with high confidence">
            <a:extLst>
              <a:ext uri="{FF2B5EF4-FFF2-40B4-BE49-F238E27FC236}">
                <a16:creationId xmlns:a16="http://schemas.microsoft.com/office/drawing/2014/main" id="{76CBF0D8-DE29-4A1F-A730-2E7864B655F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01054" y="4868354"/>
            <a:ext cx="1287586" cy="1287586"/>
          </a:xfrm>
          <a:prstGeom prst="rect">
            <a:avLst/>
          </a:prstGeom>
        </p:spPr>
      </p:pic>
      <p:pic>
        <p:nvPicPr>
          <p:cNvPr id="40" name="Picture 39" descr="A close up of a sign&#10;&#10;Description generated with very high confidence">
            <a:extLst>
              <a:ext uri="{FF2B5EF4-FFF2-40B4-BE49-F238E27FC236}">
                <a16:creationId xmlns:a16="http://schemas.microsoft.com/office/drawing/2014/main" id="{B886B164-0D26-4B1A-8A47-DB87DD0D8A4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74086" y="4878088"/>
            <a:ext cx="1287586" cy="1287586"/>
          </a:xfrm>
          <a:prstGeom prst="rect">
            <a:avLst/>
          </a:prstGeom>
        </p:spPr>
      </p:pic>
      <p:sp>
        <p:nvSpPr>
          <p:cNvPr id="41" name="Rectangle 40">
            <a:extLst>
              <a:ext uri="{FF2B5EF4-FFF2-40B4-BE49-F238E27FC236}">
                <a16:creationId xmlns:a16="http://schemas.microsoft.com/office/drawing/2014/main" id="{0EFAA439-9B01-4940-B4EF-E6E3C8B82E09}"/>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C3D3481B-F3EF-454A-9066-973BAE6C8A3D}"/>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2466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0"/>
                                        </p:tgtEl>
                                      </p:cBhvr>
                                    </p:animEffect>
                                    <p:set>
                                      <p:cBhvr>
                                        <p:cTn id="10" dur="1" fill="hold">
                                          <p:stCondLst>
                                            <p:cond delay="499"/>
                                          </p:stCondLst>
                                        </p:cTn>
                                        <p:tgtEl>
                                          <p:spTgt spid="3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5"/>
                                        </p:tgtEl>
                                      </p:cBhvr>
                                    </p:animEffect>
                                    <p:set>
                                      <p:cBhvr>
                                        <p:cTn id="16" dur="1" fill="hold">
                                          <p:stCondLst>
                                            <p:cond delay="499"/>
                                          </p:stCondLst>
                                        </p:cTn>
                                        <p:tgtEl>
                                          <p:spTgt spid="3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7"/>
                                        </p:tgtEl>
                                      </p:cBhvr>
                                    </p:animEffect>
                                    <p:set>
                                      <p:cBhvr>
                                        <p:cTn id="22" dur="1" fill="hold">
                                          <p:stCondLst>
                                            <p:cond delay="499"/>
                                          </p:stCondLst>
                                        </p:cTn>
                                        <p:tgtEl>
                                          <p:spTgt spid="3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39"/>
                                        </p:tgtEl>
                                      </p:cBhvr>
                                    </p:animEffect>
                                    <p:set>
                                      <p:cBhvr>
                                        <p:cTn id="28" dur="1" fill="hold">
                                          <p:stCondLst>
                                            <p:cond delay="499"/>
                                          </p:stCondLst>
                                        </p:cTn>
                                        <p:tgtEl>
                                          <p:spTgt spid="3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97FF1C3-1844-48F6-8CF3-4D7D70B533C5}"/>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FA66075-A300-43DD-A552-84F78CA69258}"/>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a:extLst>
              <a:ext uri="{FF2B5EF4-FFF2-40B4-BE49-F238E27FC236}">
                <a16:creationId xmlns:a16="http://schemas.microsoft.com/office/drawing/2014/main" id="{E590F215-20C8-439F-8630-A59EDEBD06BA}"/>
              </a:ext>
            </a:extLst>
          </p:cNvPr>
          <p:cNvSpPr txBox="1">
            <a:spLocks/>
          </p:cNvSpPr>
          <p:nvPr/>
        </p:nvSpPr>
        <p:spPr>
          <a:xfrm>
            <a:off x="596551" y="259265"/>
            <a:ext cx="11787953" cy="5588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Uses of ‘AADHAAR’ : E-KYC &amp; Account Opening (2/2)</a:t>
            </a:r>
          </a:p>
        </p:txBody>
      </p:sp>
      <p:pic>
        <p:nvPicPr>
          <p:cNvPr id="30" name="Picture 29" descr="A screenshot of a cell phone&#10;&#10;Description generated with very high confidence">
            <a:extLst>
              <a:ext uri="{FF2B5EF4-FFF2-40B4-BE49-F238E27FC236}">
                <a16:creationId xmlns:a16="http://schemas.microsoft.com/office/drawing/2014/main" id="{9D736D41-A663-417F-83B8-CC41AACCD8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1321" y="1008001"/>
            <a:ext cx="3117683" cy="5542547"/>
          </a:xfrm>
          <a:prstGeom prst="rect">
            <a:avLst/>
          </a:prstGeom>
        </p:spPr>
      </p:pic>
      <p:pic>
        <p:nvPicPr>
          <p:cNvPr id="31" name="Picture 30" descr="A screenshot of a cell phone&#10;&#10;Description generated with very high confidence">
            <a:extLst>
              <a:ext uri="{FF2B5EF4-FFF2-40B4-BE49-F238E27FC236}">
                <a16:creationId xmlns:a16="http://schemas.microsoft.com/office/drawing/2014/main" id="{F8305F72-F650-45FA-A4AC-03C0B1E20E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974" y="1007923"/>
            <a:ext cx="3117683" cy="5542547"/>
          </a:xfrm>
          <a:prstGeom prst="rect">
            <a:avLst/>
          </a:prstGeom>
        </p:spPr>
      </p:pic>
      <p:pic>
        <p:nvPicPr>
          <p:cNvPr id="32" name="Picture 31" descr="A screenshot of a cell phone&#10;&#10;Description generated with very high confidence">
            <a:extLst>
              <a:ext uri="{FF2B5EF4-FFF2-40B4-BE49-F238E27FC236}">
                <a16:creationId xmlns:a16="http://schemas.microsoft.com/office/drawing/2014/main" id="{CB877500-CCF0-49BE-9EFD-1A6B3B0FC5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2066" y="1007923"/>
            <a:ext cx="3117683" cy="5542547"/>
          </a:xfrm>
          <a:prstGeom prst="rect">
            <a:avLst/>
          </a:prstGeom>
        </p:spPr>
      </p:pic>
      <p:pic>
        <p:nvPicPr>
          <p:cNvPr id="33" name="Picture 32" descr="A screenshot of a cell phone&#10;&#10;Description generated with very high confidence">
            <a:extLst>
              <a:ext uri="{FF2B5EF4-FFF2-40B4-BE49-F238E27FC236}">
                <a16:creationId xmlns:a16="http://schemas.microsoft.com/office/drawing/2014/main" id="{7516D2F3-F3CD-482D-9848-FE0605FCC5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2065" y="1007845"/>
            <a:ext cx="3117683" cy="5542547"/>
          </a:xfrm>
          <a:prstGeom prst="rect">
            <a:avLst/>
          </a:prstGeom>
        </p:spPr>
      </p:pic>
      <p:pic>
        <p:nvPicPr>
          <p:cNvPr id="34" name="Picture 33" descr="A screenshot of a cell phone&#10;&#10;Description generated with very high confidence">
            <a:extLst>
              <a:ext uri="{FF2B5EF4-FFF2-40B4-BE49-F238E27FC236}">
                <a16:creationId xmlns:a16="http://schemas.microsoft.com/office/drawing/2014/main" id="{5FD51B6C-D41B-4146-A4BD-733FA7E40C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0973" y="1007767"/>
            <a:ext cx="3117683" cy="5542547"/>
          </a:xfrm>
          <a:prstGeom prst="rect">
            <a:avLst/>
          </a:prstGeom>
        </p:spPr>
      </p:pic>
      <p:pic>
        <p:nvPicPr>
          <p:cNvPr id="35" name="Picture 34" descr="A screenshot of a cell phone&#10;&#10;Description generated with very high confidence">
            <a:extLst>
              <a:ext uri="{FF2B5EF4-FFF2-40B4-BE49-F238E27FC236}">
                <a16:creationId xmlns:a16="http://schemas.microsoft.com/office/drawing/2014/main" id="{6D1C3177-4450-4A73-883F-2CDD492FC7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2412" y="1051883"/>
            <a:ext cx="3117683" cy="5542547"/>
          </a:xfrm>
          <a:prstGeom prst="rect">
            <a:avLst/>
          </a:prstGeom>
        </p:spPr>
      </p:pic>
      <p:pic>
        <p:nvPicPr>
          <p:cNvPr id="36" name="Picture 35" descr="A screenshot of a cell phone&#10;&#10;Description generated with very high confidence">
            <a:extLst>
              <a:ext uri="{FF2B5EF4-FFF2-40B4-BE49-F238E27FC236}">
                <a16:creationId xmlns:a16="http://schemas.microsoft.com/office/drawing/2014/main" id="{EB251010-01EB-41EB-A647-A08767159D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27957" y="1051883"/>
            <a:ext cx="3117683" cy="5542547"/>
          </a:xfrm>
          <a:prstGeom prst="rect">
            <a:avLst/>
          </a:prstGeom>
        </p:spPr>
      </p:pic>
      <p:pic>
        <p:nvPicPr>
          <p:cNvPr id="37" name="Picture 36" descr="A screenshot of a cell phone&#10;&#10;Description generated with very high confidence">
            <a:extLst>
              <a:ext uri="{FF2B5EF4-FFF2-40B4-BE49-F238E27FC236}">
                <a16:creationId xmlns:a16="http://schemas.microsoft.com/office/drawing/2014/main" id="{7854228A-EB57-4A34-9F58-73F0C681CB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35336" y="1051883"/>
            <a:ext cx="3117683" cy="5542547"/>
          </a:xfrm>
          <a:prstGeom prst="rect">
            <a:avLst/>
          </a:prstGeom>
        </p:spPr>
      </p:pic>
      <p:pic>
        <p:nvPicPr>
          <p:cNvPr id="38" name="Picture 37" descr="A screenshot of a cell phone&#10;&#10;Description generated with very high confidence">
            <a:extLst>
              <a:ext uri="{FF2B5EF4-FFF2-40B4-BE49-F238E27FC236}">
                <a16:creationId xmlns:a16="http://schemas.microsoft.com/office/drawing/2014/main" id="{16A067C5-43C7-4655-A5E4-30F5057170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22411" y="1019565"/>
            <a:ext cx="3117683" cy="5542547"/>
          </a:xfrm>
          <a:prstGeom prst="rect">
            <a:avLst/>
          </a:prstGeom>
        </p:spPr>
      </p:pic>
      <p:pic>
        <p:nvPicPr>
          <p:cNvPr id="39" name="Picture 38" descr="A screenshot of a cell phone&#10;&#10;Description generated with very high confidence">
            <a:extLst>
              <a:ext uri="{FF2B5EF4-FFF2-40B4-BE49-F238E27FC236}">
                <a16:creationId xmlns:a16="http://schemas.microsoft.com/office/drawing/2014/main" id="{D2D4CFB4-3B1C-4A1D-B7C5-1AF80CC9BFE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53156" y="1007767"/>
            <a:ext cx="3117683" cy="5542547"/>
          </a:xfrm>
          <a:prstGeom prst="rect">
            <a:avLst/>
          </a:prstGeom>
        </p:spPr>
      </p:pic>
      <p:pic>
        <p:nvPicPr>
          <p:cNvPr id="40" name="Picture 39" descr="A screenshot of a cell phone&#10;&#10;Description generated with very high confidence">
            <a:extLst>
              <a:ext uri="{FF2B5EF4-FFF2-40B4-BE49-F238E27FC236}">
                <a16:creationId xmlns:a16="http://schemas.microsoft.com/office/drawing/2014/main" id="{FC780623-1D30-4088-863B-491D64385B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46426" y="1007767"/>
            <a:ext cx="3117683" cy="5542547"/>
          </a:xfrm>
          <a:prstGeom prst="rect">
            <a:avLst/>
          </a:prstGeom>
        </p:spPr>
      </p:pic>
    </p:spTree>
    <p:extLst>
      <p:ext uri="{BB962C8B-B14F-4D97-AF65-F5344CB8AC3E}">
        <p14:creationId xmlns:p14="http://schemas.microsoft.com/office/powerpoint/2010/main" val="140139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2"/>
          <p:cNvSpPr>
            <a:spLocks noChangeArrowheads="1"/>
          </p:cNvSpPr>
          <p:nvPr/>
        </p:nvSpPr>
        <p:spPr bwMode="auto">
          <a:xfrm>
            <a:off x="1816100" y="836614"/>
            <a:ext cx="8528050" cy="532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spcBef>
                <a:spcPct val="10000"/>
              </a:spcBef>
              <a:spcAft>
                <a:spcPct val="10000"/>
              </a:spcAft>
              <a:buFont typeface="Wingdings" pitchFamily="2" charset="2"/>
              <a:buNone/>
            </a:pPr>
            <a:endParaRPr lang="en-SG" altLang="en-US" sz="1100">
              <a:latin typeface="Tahoma" pitchFamily="34" charset="0"/>
            </a:endParaRPr>
          </a:p>
          <a:p>
            <a:pPr eaLnBrk="1" hangingPunct="1">
              <a:spcBef>
                <a:spcPct val="10000"/>
              </a:spcBef>
              <a:spcAft>
                <a:spcPct val="10000"/>
              </a:spcAft>
              <a:buFont typeface="Wingdings" pitchFamily="2" charset="2"/>
              <a:buNone/>
            </a:pPr>
            <a:r>
              <a:rPr lang="en-SG" altLang="en-US" sz="1100">
                <a:latin typeface="Tahoma" pitchFamily="34" charset="0"/>
              </a:rPr>
              <a:t> </a:t>
            </a:r>
            <a:endParaRPr lang="en-SG" altLang="en-US" sz="1100">
              <a:latin typeface="Arial" charset="0"/>
              <a:cs typeface="Arial" charset="0"/>
            </a:endParaRPr>
          </a:p>
          <a:p>
            <a:pPr eaLnBrk="1" hangingPunct="1">
              <a:spcBef>
                <a:spcPct val="10000"/>
              </a:spcBef>
              <a:spcAft>
                <a:spcPct val="10000"/>
              </a:spcAft>
              <a:buFont typeface="Wingdings" pitchFamily="2" charset="2"/>
              <a:buNone/>
            </a:pPr>
            <a:endParaRPr lang="en-US" altLang="ja-JP">
              <a:solidFill>
                <a:srgbClr val="292929"/>
              </a:solidFill>
              <a:latin typeface="Arial" charset="0"/>
              <a:cs typeface="Arial" charset="0"/>
            </a:endParaRPr>
          </a:p>
          <a:p>
            <a:pPr eaLnBrk="1" hangingPunct="1">
              <a:spcBef>
                <a:spcPct val="10000"/>
              </a:spcBef>
              <a:spcAft>
                <a:spcPct val="10000"/>
              </a:spcAft>
              <a:buFont typeface="Wingdings" pitchFamily="2" charset="2"/>
              <a:buNone/>
            </a:pPr>
            <a:endParaRPr lang="en-US" altLang="ja-JP">
              <a:solidFill>
                <a:srgbClr val="292929"/>
              </a:solidFill>
              <a:latin typeface="Arial" charset="0"/>
              <a:cs typeface="Arial" charset="0"/>
            </a:endParaRPr>
          </a:p>
        </p:txBody>
      </p:sp>
      <p:sp>
        <p:nvSpPr>
          <p:cNvPr id="120836" name="Rectangle 17"/>
          <p:cNvSpPr>
            <a:spLocks noChangeArrowheads="1"/>
          </p:cNvSpPr>
          <p:nvPr/>
        </p:nvSpPr>
        <p:spPr bwMode="auto">
          <a:xfrm>
            <a:off x="4102100" y="1155682"/>
            <a:ext cx="181822" cy="3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a:spcBef>
                <a:spcPct val="10000"/>
              </a:spcBef>
              <a:spcAft>
                <a:spcPct val="10000"/>
              </a:spcAft>
            </a:pPr>
            <a:endParaRPr lang="en-US" altLang="en-US">
              <a:latin typeface="Tahoma"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72160034"/>
              </p:ext>
            </p:extLst>
          </p:nvPr>
        </p:nvGraphicFramePr>
        <p:xfrm>
          <a:off x="316829" y="937401"/>
          <a:ext cx="11717118" cy="5888736"/>
        </p:xfrm>
        <a:graphic>
          <a:graphicData uri="http://schemas.openxmlformats.org/drawingml/2006/table">
            <a:tbl>
              <a:tblPr firstRow="1" firstCol="1" bandRow="1">
                <a:tableStyleId>{5C22544A-7EE6-4342-B048-85BDC9FD1C3A}</a:tableStyleId>
              </a:tblPr>
              <a:tblGrid>
                <a:gridCol w="889125">
                  <a:extLst>
                    <a:ext uri="{9D8B030D-6E8A-4147-A177-3AD203B41FA5}">
                      <a16:colId xmlns:a16="http://schemas.microsoft.com/office/drawing/2014/main" val="20000"/>
                    </a:ext>
                  </a:extLst>
                </a:gridCol>
                <a:gridCol w="3346888">
                  <a:extLst>
                    <a:ext uri="{9D8B030D-6E8A-4147-A177-3AD203B41FA5}">
                      <a16:colId xmlns:a16="http://schemas.microsoft.com/office/drawing/2014/main" val="20001"/>
                    </a:ext>
                  </a:extLst>
                </a:gridCol>
                <a:gridCol w="7481105">
                  <a:extLst>
                    <a:ext uri="{9D8B030D-6E8A-4147-A177-3AD203B41FA5}">
                      <a16:colId xmlns:a16="http://schemas.microsoft.com/office/drawing/2014/main" val="20002"/>
                    </a:ext>
                  </a:extLst>
                </a:gridCol>
              </a:tblGrid>
              <a:tr h="550582">
                <a:tc>
                  <a:txBody>
                    <a:bodyPr/>
                    <a:lstStyle/>
                    <a:p>
                      <a:pPr algn="ctr">
                        <a:lnSpc>
                          <a:spcPct val="115000"/>
                        </a:lnSpc>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Year</a:t>
                      </a:r>
                      <a:endPar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nchor="ctr">
                    <a:solidFill>
                      <a:srgbClr val="92D050"/>
                    </a:solidFill>
                  </a:tcPr>
                </a:tc>
                <a:tc>
                  <a:txBody>
                    <a:bodyPr/>
                    <a:lstStyle/>
                    <a:p>
                      <a:pPr algn="ctr">
                        <a:lnSpc>
                          <a:spcPct val="115000"/>
                        </a:lnSpc>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Type of Digital</a:t>
                      </a:r>
                      <a:endPar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algn="ctr">
                        <a:lnSpc>
                          <a:spcPct val="115000"/>
                        </a:lnSpc>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Payment Solutions</a:t>
                      </a:r>
                      <a:endPar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nchor="ctr">
                    <a:solidFill>
                      <a:srgbClr val="92D050"/>
                    </a:solidFill>
                  </a:tcPr>
                </a:tc>
                <a:tc>
                  <a:txBody>
                    <a:bodyPr/>
                    <a:lstStyle/>
                    <a:p>
                      <a:pPr algn="ctr">
                        <a:lnSpc>
                          <a:spcPct val="115000"/>
                        </a:lnSpc>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Features</a:t>
                      </a:r>
                      <a:endPar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nchor="ctr">
                    <a:solidFill>
                      <a:srgbClr val="92D050"/>
                    </a:solidFill>
                  </a:tcPr>
                </a:tc>
                <a:extLst>
                  <a:ext uri="{0D108BD9-81ED-4DB2-BD59-A6C34878D82A}">
                    <a16:rowId xmlns:a16="http://schemas.microsoft.com/office/drawing/2014/main" val="10000"/>
                  </a:ext>
                </a:extLst>
              </a:tr>
              <a:tr h="550582">
                <a:tc>
                  <a:txBody>
                    <a:bodyPr/>
                    <a:lstStyle/>
                    <a:p>
                      <a:pPr algn="ctr">
                        <a:lnSpc>
                          <a:spcPct val="115000"/>
                        </a:lnSpc>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2010</a:t>
                      </a:r>
                      <a:endPar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solidFill>
                      <a:srgbClr val="DEE7D1"/>
                    </a:solidFill>
                  </a:tcPr>
                </a:tc>
                <a:tc>
                  <a:txBody>
                    <a:bodyPr/>
                    <a:lstStyle/>
                    <a:p>
                      <a:pPr marL="216535">
                        <a:lnSpc>
                          <a:spcPct val="115000"/>
                        </a:lnSpc>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Immediate Payment Service (IMPS)</a:t>
                      </a:r>
                      <a:endParaRPr lang="en-SG" sz="1600" dirty="0">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solidFill>
                      <a:srgbClr val="DEE7D1"/>
                    </a:solidFill>
                  </a:tcPr>
                </a:tc>
                <a:tc>
                  <a:txBody>
                    <a:bodyPr/>
                    <a:lstStyle/>
                    <a:p>
                      <a:pPr>
                        <a:lnSpc>
                          <a:spcPct val="115000"/>
                        </a:lnSpc>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Instant, 24X7, interbank immediate electronic fund transfer service through multiple channels such as Internet banking, mobile banking </a:t>
                      </a:r>
                    </a:p>
                    <a:p>
                      <a:pPr>
                        <a:lnSpc>
                          <a:spcPct val="115000"/>
                        </a:lnSpc>
                        <a:spcAft>
                          <a:spcPts val="0"/>
                        </a:spcAft>
                      </a:pPr>
                      <a:endParaRPr lang="en-SG" sz="1600" dirty="0">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solidFill>
                      <a:srgbClr val="DEE7D1"/>
                    </a:solidFill>
                  </a:tcPr>
                </a:tc>
                <a:extLst>
                  <a:ext uri="{0D108BD9-81ED-4DB2-BD59-A6C34878D82A}">
                    <a16:rowId xmlns:a16="http://schemas.microsoft.com/office/drawing/2014/main" val="10001"/>
                  </a:ext>
                </a:extLst>
              </a:tr>
              <a:tr h="550582">
                <a:tc>
                  <a:txBody>
                    <a:bodyPr/>
                    <a:lstStyle/>
                    <a:p>
                      <a:pPr algn="ctr">
                        <a:lnSpc>
                          <a:spcPct val="115000"/>
                        </a:lnSpc>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2014</a:t>
                      </a:r>
                      <a:endPar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solidFill>
                      <a:srgbClr val="EFF3EA"/>
                    </a:solidFill>
                  </a:tcPr>
                </a:tc>
                <a:tc>
                  <a:txBody>
                    <a:bodyPr/>
                    <a:lstStyle/>
                    <a:p>
                      <a:pPr marL="216535">
                        <a:lnSpc>
                          <a:spcPct val="115000"/>
                        </a:lnSpc>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National Unified USSD Platform </a:t>
                      </a:r>
                      <a:endParaRPr lang="en-SG" sz="1600" dirty="0">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solidFill>
                      <a:srgbClr val="EFF3EA"/>
                    </a:solidFill>
                  </a:tcPr>
                </a:tc>
                <a:tc>
                  <a:txBody>
                    <a:bodyPr/>
                    <a:lstStyle/>
                    <a:p>
                      <a:pPr>
                        <a:lnSpc>
                          <a:spcPct val="115000"/>
                        </a:lnSpc>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Immediate low value remittances using mobile phones - both basic feature and smart phones</a:t>
                      </a:r>
                    </a:p>
                    <a:p>
                      <a:pPr>
                        <a:lnSpc>
                          <a:spcPct val="115000"/>
                        </a:lnSpc>
                        <a:spcAft>
                          <a:spcPts val="0"/>
                        </a:spcAft>
                      </a:pPr>
                      <a:endParaRPr lang="en-SG" sz="1600" dirty="0">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solidFill>
                      <a:srgbClr val="EFF3EA"/>
                    </a:solidFill>
                  </a:tcPr>
                </a:tc>
                <a:extLst>
                  <a:ext uri="{0D108BD9-81ED-4DB2-BD59-A6C34878D82A}">
                    <a16:rowId xmlns:a16="http://schemas.microsoft.com/office/drawing/2014/main" val="10002"/>
                  </a:ext>
                </a:extLst>
              </a:tr>
              <a:tr h="1101164">
                <a:tc>
                  <a:txBody>
                    <a:bodyPr/>
                    <a:lstStyle/>
                    <a:p>
                      <a:pPr algn="ctr">
                        <a:lnSpc>
                          <a:spcPct val="115000"/>
                        </a:lnSpc>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2016</a:t>
                      </a:r>
                      <a:endPar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solidFill>
                      <a:srgbClr val="DEE7D1"/>
                    </a:solidFill>
                  </a:tcPr>
                </a:tc>
                <a:tc>
                  <a:txBody>
                    <a:bodyPr/>
                    <a:lstStyle/>
                    <a:p>
                      <a:pPr marL="216535">
                        <a:lnSpc>
                          <a:spcPct val="115000"/>
                        </a:lnSpc>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Unified Payments Interface  (UPI)</a:t>
                      </a:r>
                      <a:endParaRPr lang="en-SG" sz="1600" dirty="0">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solidFill>
                      <a:srgbClr val="DEE7D1"/>
                    </a:solidFill>
                  </a:tcPr>
                </a:tc>
                <a:tc>
                  <a:txBody>
                    <a:bodyPr/>
                    <a:lstStyle/>
                    <a:p>
                      <a:pPr>
                        <a:lnSpc>
                          <a:spcPct val="115000"/>
                        </a:lnSpc>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Common Mobile Application developed by the NPCI. UPI uses mobile as the primary device for all (push &amp; pull) payments including P2P, P2E, and E2P. Uses Aadhaar number, mobile number, card number, and account number in an unified way</a:t>
                      </a:r>
                    </a:p>
                    <a:p>
                      <a:pPr>
                        <a:lnSpc>
                          <a:spcPct val="115000"/>
                        </a:lnSpc>
                        <a:spcAft>
                          <a:spcPts val="0"/>
                        </a:spcAft>
                      </a:pPr>
                      <a:endParaRPr lang="en-SG" sz="1600" dirty="0">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solidFill>
                      <a:srgbClr val="DEE7D1"/>
                    </a:solidFill>
                  </a:tcPr>
                </a:tc>
                <a:extLst>
                  <a:ext uri="{0D108BD9-81ED-4DB2-BD59-A6C34878D82A}">
                    <a16:rowId xmlns:a16="http://schemas.microsoft.com/office/drawing/2014/main" val="10003"/>
                  </a:ext>
                </a:extLst>
              </a:tr>
              <a:tr h="825873">
                <a:tc>
                  <a:txBody>
                    <a:bodyPr/>
                    <a:lstStyle/>
                    <a:p>
                      <a:pPr algn="ctr">
                        <a:lnSpc>
                          <a:spcPct val="115000"/>
                        </a:lnSpc>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2016</a:t>
                      </a:r>
                      <a:endPar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solidFill>
                      <a:srgbClr val="EFF3EA"/>
                    </a:solidFill>
                  </a:tcPr>
                </a:tc>
                <a:tc>
                  <a:txBody>
                    <a:bodyPr/>
                    <a:lstStyle/>
                    <a:p>
                      <a:pPr marL="216535">
                        <a:lnSpc>
                          <a:spcPct val="115000"/>
                        </a:lnSpc>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Bharat Interface for Money  (BHIM)</a:t>
                      </a:r>
                      <a:endParaRPr lang="en-SG" sz="1600" dirty="0">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solidFill>
                      <a:srgbClr val="EFF3EA"/>
                    </a:solidFill>
                  </a:tcPr>
                </a:tc>
                <a:tc>
                  <a:txBody>
                    <a:bodyPr/>
                    <a:lstStyle/>
                    <a:p>
                      <a:pPr>
                        <a:lnSpc>
                          <a:spcPct val="115000"/>
                        </a:lnSpc>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Common Mobile Application launched/operated by NPCI. BHIM is an u</a:t>
                      </a:r>
                      <a:r>
                        <a:rPr lang="en-SG" sz="1600" dirty="0" err="1">
                          <a:effectLst/>
                          <a:latin typeface="Tahoma" panose="020B0604030504040204" pitchFamily="34" charset="0"/>
                          <a:ea typeface="Tahoma" panose="020B0604030504040204" pitchFamily="34" charset="0"/>
                          <a:cs typeface="Tahoma" panose="020B0604030504040204" pitchFamily="34" charset="0"/>
                        </a:rPr>
                        <a:t>pgraded</a:t>
                      </a:r>
                      <a:r>
                        <a:rPr lang="en-SG" sz="1600" dirty="0">
                          <a:effectLst/>
                          <a:latin typeface="Tahoma" panose="020B0604030504040204" pitchFamily="34" charset="0"/>
                          <a:ea typeface="Tahoma" panose="020B0604030504040204" pitchFamily="34" charset="0"/>
                          <a:cs typeface="Tahoma" panose="020B0604030504040204" pitchFamily="34" charset="0"/>
                        </a:rPr>
                        <a:t> version of UPI. Real time fund transfer using a single identity like mobile number or name. </a:t>
                      </a:r>
                    </a:p>
                    <a:p>
                      <a:pPr>
                        <a:lnSpc>
                          <a:spcPct val="115000"/>
                        </a:lnSpc>
                        <a:spcAft>
                          <a:spcPts val="0"/>
                        </a:spcAft>
                      </a:pPr>
                      <a:endParaRPr lang="en-SG" sz="1600" dirty="0">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solidFill>
                      <a:srgbClr val="EFF3EA"/>
                    </a:solidFill>
                  </a:tcPr>
                </a:tc>
                <a:extLst>
                  <a:ext uri="{0D108BD9-81ED-4DB2-BD59-A6C34878D82A}">
                    <a16:rowId xmlns:a16="http://schemas.microsoft.com/office/drawing/2014/main" val="10004"/>
                  </a:ext>
                </a:extLst>
              </a:tr>
              <a:tr h="550582">
                <a:tc>
                  <a:txBody>
                    <a:bodyPr/>
                    <a:lstStyle/>
                    <a:p>
                      <a:pPr algn="ctr">
                        <a:lnSpc>
                          <a:spcPct val="115000"/>
                        </a:lnSpc>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2017</a:t>
                      </a:r>
                      <a:endPar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solidFill>
                      <a:srgbClr val="DEE7D1"/>
                    </a:solidFill>
                  </a:tcPr>
                </a:tc>
                <a:tc>
                  <a:txBody>
                    <a:bodyPr/>
                    <a:lstStyle/>
                    <a:p>
                      <a:pPr marL="216535">
                        <a:lnSpc>
                          <a:spcPct val="115000"/>
                        </a:lnSpc>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Bharat QR</a:t>
                      </a:r>
                      <a:endParaRPr lang="en-SG" sz="1600" dirty="0">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solidFill>
                      <a:srgbClr val="DEE7D1"/>
                    </a:solidFill>
                  </a:tcPr>
                </a:tc>
                <a:tc>
                  <a:txBody>
                    <a:bodyPr/>
                    <a:lstStyle/>
                    <a:p>
                      <a:pPr>
                        <a:lnSpc>
                          <a:spcPct val="115000"/>
                        </a:lnSpc>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Payments between P2E wherein physical POS is not required; only virtual POS</a:t>
                      </a:r>
                    </a:p>
                    <a:p>
                      <a:pPr>
                        <a:lnSpc>
                          <a:spcPct val="115000"/>
                        </a:lnSpc>
                        <a:spcAft>
                          <a:spcPts val="0"/>
                        </a:spcAft>
                      </a:pPr>
                      <a:endParaRPr lang="en-SG" sz="1600" dirty="0">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solidFill>
                      <a:srgbClr val="DEE7D1"/>
                    </a:solidFill>
                  </a:tcPr>
                </a:tc>
                <a:extLst>
                  <a:ext uri="{0D108BD9-81ED-4DB2-BD59-A6C34878D82A}">
                    <a16:rowId xmlns:a16="http://schemas.microsoft.com/office/drawing/2014/main" val="10005"/>
                  </a:ext>
                </a:extLst>
              </a:tr>
              <a:tr h="550582">
                <a:tc>
                  <a:txBody>
                    <a:bodyPr/>
                    <a:lstStyle/>
                    <a:p>
                      <a:pPr algn="ctr">
                        <a:lnSpc>
                          <a:spcPct val="115000"/>
                        </a:lnSpc>
                        <a:spcAft>
                          <a:spcPts val="0"/>
                        </a:spcAft>
                      </a:pPr>
                      <a:r>
                        <a:rPr lang="en-US"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2017</a:t>
                      </a:r>
                      <a:endPar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solidFill>
                      <a:srgbClr val="EFF3EA"/>
                    </a:solidFill>
                  </a:tcPr>
                </a:tc>
                <a:tc>
                  <a:txBody>
                    <a:bodyPr/>
                    <a:lstStyle/>
                    <a:p>
                      <a:pPr marL="216535">
                        <a:lnSpc>
                          <a:spcPct val="115000"/>
                        </a:lnSpc>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Aadhaar Pay</a:t>
                      </a:r>
                      <a:endParaRPr lang="en-SG" sz="1600" dirty="0">
                        <a:effectLst/>
                        <a:latin typeface="Tahoma" panose="020B0604030504040204" pitchFamily="34" charset="0"/>
                        <a:ea typeface="Tahoma" panose="020B0604030504040204" pitchFamily="34" charset="0"/>
                        <a:cs typeface="Tahoma" panose="020B0604030504040204" pitchFamily="34" charset="0"/>
                      </a:endParaRPr>
                    </a:p>
                  </a:txBody>
                  <a:tcPr marL="68575" marR="68575" marT="0" marB="0">
                    <a:solidFill>
                      <a:srgbClr val="EFF3EA"/>
                    </a:solidFill>
                  </a:tcPr>
                </a:tc>
                <a:tc>
                  <a:txBody>
                    <a:bodyPr/>
                    <a:lstStyle/>
                    <a:p>
                      <a:pPr>
                        <a:lnSpc>
                          <a:spcPct val="115000"/>
                        </a:lnSpc>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Payments on the basis of fingerprints/Aadhar Number; No need for mobiles, payment gateways like MasterCard or VISA</a:t>
                      </a:r>
                    </a:p>
                  </a:txBody>
                  <a:tcPr marL="68575" marR="68575" marT="0" marB="0">
                    <a:solidFill>
                      <a:srgbClr val="EFF3EA"/>
                    </a:solidFill>
                  </a:tcPr>
                </a:tc>
                <a:extLst>
                  <a:ext uri="{0D108BD9-81ED-4DB2-BD59-A6C34878D82A}">
                    <a16:rowId xmlns:a16="http://schemas.microsoft.com/office/drawing/2014/main" val="10006"/>
                  </a:ext>
                </a:extLst>
              </a:tr>
            </a:tbl>
          </a:graphicData>
        </a:graphic>
      </p:graphicFrame>
      <p:sp>
        <p:nvSpPr>
          <p:cNvPr id="8" name="Rectangle 7">
            <a:extLst>
              <a:ext uri="{FF2B5EF4-FFF2-40B4-BE49-F238E27FC236}">
                <a16:creationId xmlns:a16="http://schemas.microsoft.com/office/drawing/2014/main" id="{9D9DE8A4-AACD-4A92-874E-3E31EB5E4B06}"/>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31C0B0B-1CB6-49DA-BAFB-6B2CA4ACCE3F}"/>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a:extLst>
              <a:ext uri="{FF2B5EF4-FFF2-40B4-BE49-F238E27FC236}">
                <a16:creationId xmlns:a16="http://schemas.microsoft.com/office/drawing/2014/main" id="{BE70994D-52AB-4EB2-8FB5-93113C533911}"/>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ct val="10000"/>
              </a:spcBef>
              <a:spcAft>
                <a:spcPct val="10000"/>
              </a:spcAft>
            </a:pPr>
            <a:r>
              <a:rPr lang="en-US" altLang="en-US" sz="3600" b="1" dirty="0">
                <a:latin typeface="Tahoma" panose="020B0604030504040204" pitchFamily="34" charset="0"/>
                <a:ea typeface="Tahoma" panose="020B0604030504040204" pitchFamily="34" charset="0"/>
                <a:cs typeface="Tahoma" panose="020B0604030504040204" pitchFamily="34" charset="0"/>
              </a:rPr>
              <a:t>‘Digital Payment’ solutions in India</a:t>
            </a:r>
            <a:endParaRPr lang="en-SG" altLang="en-US" sz="3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21249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373943438"/>
              </p:ext>
            </p:extLst>
          </p:nvPr>
        </p:nvGraphicFramePr>
        <p:xfrm>
          <a:off x="1679944" y="1348173"/>
          <a:ext cx="8601740" cy="5227909"/>
        </p:xfrm>
        <a:graphic>
          <a:graphicData uri="http://schemas.openxmlformats.org/drawingml/2006/chart">
            <c:chart xmlns:c="http://schemas.openxmlformats.org/drawingml/2006/chart" xmlns:r="http://schemas.openxmlformats.org/officeDocument/2006/relationships" r:id="rId2"/>
          </a:graphicData>
        </a:graphic>
      </p:graphicFrame>
      <p:sp>
        <p:nvSpPr>
          <p:cNvPr id="123909" name="Text Box 2"/>
          <p:cNvSpPr txBox="1">
            <a:spLocks noChangeArrowheads="1"/>
          </p:cNvSpPr>
          <p:nvPr/>
        </p:nvSpPr>
        <p:spPr bwMode="auto">
          <a:xfrm>
            <a:off x="2095575" y="4695199"/>
            <a:ext cx="2162175" cy="37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lnSpc>
                <a:spcPct val="115000"/>
              </a:lnSpc>
              <a:spcBef>
                <a:spcPct val="10000"/>
              </a:spcBef>
              <a:spcAft>
                <a:spcPts val="1000"/>
              </a:spcAft>
            </a:pPr>
            <a:r>
              <a:rPr lang="en-SG" altLang="en-US" dirty="0">
                <a:latin typeface="Tahoma" panose="020B0604030504040204" pitchFamily="34" charset="0"/>
                <a:ea typeface="Tahoma" panose="020B0604030504040204" pitchFamily="34" charset="0"/>
                <a:cs typeface="Tahoma" panose="020B0604030504040204" pitchFamily="34" charset="0"/>
              </a:rPr>
              <a:t>Demonetization</a:t>
            </a:r>
          </a:p>
        </p:txBody>
      </p:sp>
      <p:sp>
        <p:nvSpPr>
          <p:cNvPr id="123910" name="Text Box 2"/>
          <p:cNvSpPr txBox="1">
            <a:spLocks noChangeArrowheads="1"/>
          </p:cNvSpPr>
          <p:nvPr/>
        </p:nvSpPr>
        <p:spPr bwMode="auto">
          <a:xfrm>
            <a:off x="6096000" y="3106389"/>
            <a:ext cx="2518380" cy="41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eaLnBrk="1" hangingPunct="1">
              <a:lnSpc>
                <a:spcPct val="115000"/>
              </a:lnSpc>
              <a:spcBef>
                <a:spcPct val="10000"/>
              </a:spcBef>
              <a:spcAft>
                <a:spcPts val="1000"/>
              </a:spcAft>
            </a:pPr>
            <a:r>
              <a:rPr lang="en-US" altLang="en-US" dirty="0">
                <a:latin typeface="Tahoma" panose="020B0604030504040204" pitchFamily="34" charset="0"/>
                <a:ea typeface="Tahoma" panose="020B0604030504040204" pitchFamily="34" charset="0"/>
                <a:cs typeface="Tahoma" panose="020B0604030504040204" pitchFamily="34" charset="0"/>
              </a:rPr>
              <a:t>rapid </a:t>
            </a:r>
            <a:r>
              <a:rPr lang="en-US" altLang="en-US" dirty="0" err="1">
                <a:latin typeface="Tahoma" panose="020B0604030504040204" pitchFamily="34" charset="0"/>
                <a:ea typeface="Tahoma" panose="020B0604030504040204" pitchFamily="34" charset="0"/>
                <a:cs typeface="Tahoma" panose="020B0604030504040204" pitchFamily="34" charset="0"/>
              </a:rPr>
              <a:t>remonetization</a:t>
            </a:r>
            <a:endParaRPr lang="en-SG" altLang="en-US" dirty="0">
              <a:latin typeface="Tahoma" panose="020B0604030504040204" pitchFamily="34" charset="0"/>
              <a:ea typeface="Tahoma" panose="020B0604030504040204" pitchFamily="34" charset="0"/>
              <a:cs typeface="Tahoma" panose="020B0604030504040204" pitchFamily="34" charset="0"/>
            </a:endParaRPr>
          </a:p>
        </p:txBody>
      </p:sp>
      <p:sp>
        <p:nvSpPr>
          <p:cNvPr id="123911" name="Text Box 2"/>
          <p:cNvSpPr txBox="1">
            <a:spLocks noChangeArrowheads="1"/>
          </p:cNvSpPr>
          <p:nvPr/>
        </p:nvSpPr>
        <p:spPr bwMode="auto">
          <a:xfrm>
            <a:off x="9918517" y="1649375"/>
            <a:ext cx="1437055" cy="41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0"/>
              </a:spcBef>
              <a:spcAft>
                <a:spcPct val="0"/>
              </a:spcAft>
              <a:defRPr kumimoji="1">
                <a:solidFill>
                  <a:schemeClr val="tx1"/>
                </a:solidFill>
                <a:latin typeface="Calibri" pitchFamily="34" charset="0"/>
                <a:ea typeface="ＭＳ Ｐゴシック" pitchFamily="50" charset="-128"/>
              </a:defRPr>
            </a:lvl1pPr>
            <a:lvl2pPr marL="742950" indent="-285750" eaLnBrk="0" hangingPunct="0">
              <a:spcBef>
                <a:spcPct val="0"/>
              </a:spcBef>
              <a:spcAft>
                <a:spcPct val="0"/>
              </a:spcAft>
              <a:buClr>
                <a:srgbClr val="A8D435"/>
              </a:buClr>
              <a:buSzPct val="90000"/>
              <a:defRPr kumimoji="1" sz="1600">
                <a:solidFill>
                  <a:schemeClr val="tx1"/>
                </a:solidFill>
                <a:latin typeface="Calibri" pitchFamily="34" charset="0"/>
                <a:ea typeface="ＭＳ Ｐゴシック" pitchFamily="50" charset="-128"/>
              </a:defRPr>
            </a:lvl2pPr>
            <a:lvl3pPr marL="1143000" indent="-228600" eaLnBrk="0" hangingPunct="0">
              <a:spcBef>
                <a:spcPct val="0"/>
              </a:spcBef>
              <a:spcAft>
                <a:spcPct val="0"/>
              </a:spcAft>
              <a:buClr>
                <a:srgbClr val="FFC000"/>
              </a:buClr>
              <a:buSzPct val="150000"/>
              <a:buFont typeface="Arial" charset="0"/>
              <a:buChar char="•"/>
              <a:defRPr kumimoji="1" sz="1400">
                <a:solidFill>
                  <a:schemeClr val="tx1"/>
                </a:solidFill>
                <a:latin typeface="Calibri" pitchFamily="34" charset="0"/>
                <a:ea typeface="ＭＳ Ｐ明朝" pitchFamily="18" charset="-128"/>
              </a:defRPr>
            </a:lvl3pPr>
            <a:lvl4pPr marL="1600200" indent="-228600" eaLnBrk="0" fontAlgn="ctr" hangingPunct="0">
              <a:spcBef>
                <a:spcPct val="0"/>
              </a:spcBef>
              <a:spcAft>
                <a:spcPct val="0"/>
              </a:spcAft>
              <a:buClr>
                <a:srgbClr val="A2A2A2"/>
              </a:buClr>
              <a:defRPr kumimoji="1" sz="1200">
                <a:solidFill>
                  <a:schemeClr val="tx1"/>
                </a:solidFill>
                <a:latin typeface="Calibri" pitchFamily="34" charset="0"/>
                <a:ea typeface="ＭＳ Ｐゴシック" pitchFamily="50" charset="-128"/>
              </a:defRPr>
            </a:lvl4pPr>
            <a:lvl5pPr marL="2057400" indent="-228600" eaLnBrk="0" fontAlgn="ctr" hangingPunct="0">
              <a:spcBef>
                <a:spcPct val="0"/>
              </a:spcBef>
              <a:spcAft>
                <a:spcPct val="0"/>
              </a:spcAft>
              <a:buClr>
                <a:srgbClr val="A2A2A2"/>
              </a:buClr>
              <a:defRPr kumimoji="1" sz="1200">
                <a:solidFill>
                  <a:schemeClr val="tx1"/>
                </a:solidFill>
                <a:latin typeface="Calibri" pitchFamily="34" charset="0"/>
                <a:ea typeface="ＭＳ Ｐ明朝" pitchFamily="18" charset="-128"/>
              </a:defRPr>
            </a:lvl5pPr>
            <a:lvl6pPr marL="25146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6pPr>
            <a:lvl7pPr marL="29718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7pPr>
            <a:lvl8pPr marL="34290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8pPr>
            <a:lvl9pPr marL="3886200" indent="-228600" eaLnBrk="0" fontAlgn="ctr" hangingPunct="0">
              <a:spcBef>
                <a:spcPct val="0"/>
              </a:spcBef>
              <a:spcAft>
                <a:spcPct val="0"/>
              </a:spcAft>
              <a:buClr>
                <a:srgbClr val="A2A2A2"/>
              </a:buClr>
              <a:buSzPct val="70000"/>
              <a:buFont typeface="Wingdings" pitchFamily="2" charset="2"/>
              <a:defRPr kumimoji="1" sz="1200">
                <a:solidFill>
                  <a:schemeClr val="tx1"/>
                </a:solidFill>
                <a:latin typeface="Calibri" pitchFamily="34" charset="0"/>
                <a:ea typeface="ＭＳ Ｐ明朝" pitchFamily="18" charset="-128"/>
              </a:defRPr>
            </a:lvl9pPr>
          </a:lstStyle>
          <a:p>
            <a:pPr algn="ctr" eaLnBrk="1" hangingPunct="1">
              <a:lnSpc>
                <a:spcPct val="115000"/>
              </a:lnSpc>
              <a:spcBef>
                <a:spcPct val="10000"/>
              </a:spcBef>
              <a:buFont typeface="Wingdings" pitchFamily="2" charset="2"/>
              <a:buNone/>
            </a:pPr>
            <a:r>
              <a:rPr lang="en-US" altLang="en-US" b="1" dirty="0">
                <a:latin typeface="Tahoma" panose="020B0604030504040204" pitchFamily="34" charset="0"/>
                <a:ea typeface="Tahoma" panose="020B0604030504040204" pitchFamily="34" charset="0"/>
                <a:cs typeface="Tahoma" panose="020B0604030504040204" pitchFamily="34" charset="0"/>
              </a:rPr>
              <a:t>$236 </a:t>
            </a:r>
            <a:r>
              <a:rPr lang="en-US" altLang="en-US" b="1" dirty="0" err="1">
                <a:latin typeface="Tahoma" panose="020B0604030504040204" pitchFamily="34" charset="0"/>
                <a:ea typeface="Tahoma" panose="020B0604030504040204" pitchFamily="34" charset="0"/>
                <a:cs typeface="Tahoma" panose="020B0604030504040204" pitchFamily="34" charset="0"/>
              </a:rPr>
              <a:t>bn</a:t>
            </a:r>
            <a:endParaRPr lang="en-SG" altLang="en-US"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10ACAD81-9D5A-49CD-85D5-15F9EBDEEA5B}"/>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744E3DA1-6A20-4300-A8F7-61415B095F02}"/>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1">
            <a:extLst>
              <a:ext uri="{FF2B5EF4-FFF2-40B4-BE49-F238E27FC236}">
                <a16:creationId xmlns:a16="http://schemas.microsoft.com/office/drawing/2014/main" id="{DD09311E-B38A-4086-8635-60DB52CB3AC8}"/>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altLang="en-US" sz="3600" b="1" dirty="0" err="1">
                <a:latin typeface="Tahoma" panose="020B0604030504040204" pitchFamily="34" charset="0"/>
                <a:ea typeface="Tahoma" panose="020B0604030504040204" pitchFamily="34" charset="0"/>
                <a:cs typeface="Tahoma" panose="020B0604030504040204" pitchFamily="34" charset="0"/>
              </a:rPr>
              <a:t>Remonetization</a:t>
            </a:r>
            <a:r>
              <a:rPr lang="en-US" altLang="en-US" sz="3600" b="1" dirty="0">
                <a:latin typeface="Tahoma" panose="020B0604030504040204" pitchFamily="34" charset="0"/>
                <a:ea typeface="Tahoma" panose="020B0604030504040204" pitchFamily="34" charset="0"/>
                <a:cs typeface="Tahoma" panose="020B0604030504040204" pitchFamily="34" charset="0"/>
              </a:rPr>
              <a:t>’ after ‘</a:t>
            </a:r>
            <a:r>
              <a:rPr lang="en-US" altLang="en-US" sz="3600" b="1" dirty="0" err="1">
                <a:latin typeface="Tahoma" panose="020B0604030504040204" pitchFamily="34" charset="0"/>
                <a:ea typeface="Tahoma" panose="020B0604030504040204" pitchFamily="34" charset="0"/>
                <a:cs typeface="Tahoma" panose="020B0604030504040204" pitchFamily="34" charset="0"/>
              </a:rPr>
              <a:t>Demonetisation</a:t>
            </a:r>
            <a:r>
              <a:rPr lang="en-US" altLang="en-US" sz="3600" b="1" dirty="0">
                <a:latin typeface="Tahoma" panose="020B0604030504040204" pitchFamily="34" charset="0"/>
                <a:ea typeface="Tahoma" panose="020B0604030504040204" pitchFamily="34" charset="0"/>
                <a:cs typeface="Tahoma" panose="020B0604030504040204" pitchFamily="34" charset="0"/>
              </a:rPr>
              <a:t>’</a:t>
            </a:r>
            <a:endParaRPr lang="en-SG" altLang="en-US" sz="36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142586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FE5E6142-5BA5-45CC-8E16-9B971A865A12}"/>
              </a:ext>
            </a:extLst>
          </p:cNvPr>
          <p:cNvSpPr>
            <a:spLocks noGrp="1"/>
          </p:cNvSpPr>
          <p:nvPr>
            <p:ph type="title"/>
          </p:nvPr>
        </p:nvSpPr>
        <p:spPr>
          <a:xfrm>
            <a:off x="596552" y="259266"/>
            <a:ext cx="11595448" cy="505736"/>
          </a:xfrm>
        </p:spPr>
        <p:txBody>
          <a:bodyPr>
            <a:noAutofit/>
          </a:bodyPr>
          <a:lstStyle/>
          <a:p>
            <a:r>
              <a:rPr lang="en-GB" altLang="en-US" sz="3400" b="1" dirty="0">
                <a:solidFill>
                  <a:srgbClr val="003300"/>
                </a:solidFill>
                <a:latin typeface="Tahoma" pitchFamily="34" charset="0"/>
                <a:cs typeface="Tahoma" pitchFamily="34" charset="0"/>
              </a:rPr>
              <a:t>PHASE I : Focus on Credit</a:t>
            </a:r>
            <a:endParaRPr lang="en-SG" altLang="en-US" sz="3400" b="1" dirty="0">
              <a:solidFill>
                <a:srgbClr val="003300"/>
              </a:solidFill>
              <a:latin typeface="Tahoma" pitchFamily="34" charset="0"/>
              <a:cs typeface="Tahoma" pitchFamily="34" charset="0"/>
            </a:endParaRPr>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9" name="Chart 28">
            <a:extLst>
              <a:ext uri="{FF2B5EF4-FFF2-40B4-BE49-F238E27FC236}">
                <a16:creationId xmlns:a16="http://schemas.microsoft.com/office/drawing/2014/main" id="{5AD18E67-FBF8-4429-B199-CC6714D88248}"/>
              </a:ext>
            </a:extLst>
          </p:cNvPr>
          <p:cNvGraphicFramePr/>
          <p:nvPr/>
        </p:nvGraphicFramePr>
        <p:xfrm>
          <a:off x="431163" y="1929984"/>
          <a:ext cx="11463074" cy="4463796"/>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11">
            <a:extLst>
              <a:ext uri="{FF2B5EF4-FFF2-40B4-BE49-F238E27FC236}">
                <a16:creationId xmlns:a16="http://schemas.microsoft.com/office/drawing/2014/main" id="{A2FB3CEC-8D17-4FE6-91D0-F1FEBF7DDC07}"/>
              </a:ext>
            </a:extLst>
          </p:cNvPr>
          <p:cNvSpPr/>
          <p:nvPr/>
        </p:nvSpPr>
        <p:spPr>
          <a:xfrm>
            <a:off x="364463" y="1238663"/>
            <a:ext cx="11529774" cy="523220"/>
          </a:xfrm>
          <a:prstGeom prst="rect">
            <a:avLst/>
          </a:prstGeom>
        </p:spPr>
        <p:txBody>
          <a:bodyPr wrap="square">
            <a:spAutoFit/>
          </a:bodyPr>
          <a:lstStyle/>
          <a:p>
            <a:r>
              <a:rPr lang="en-GB" sz="2800" b="1" dirty="0">
                <a:solidFill>
                  <a:srgbClr val="000000"/>
                </a:solidFill>
                <a:latin typeface="Tahoma" panose="020B0604030504040204" pitchFamily="34" charset="0"/>
                <a:ea typeface="Tahoma" panose="020B0604030504040204" pitchFamily="34" charset="0"/>
                <a:cs typeface="Tahoma" panose="020B0604030504040204" pitchFamily="34" charset="0"/>
              </a:rPr>
              <a:t>Bank Group-wise Priority Sector Advances          [US$ in billion] </a:t>
            </a:r>
            <a:endParaRPr lang="en-GB" sz="2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597559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FE5E6142-5BA5-45CC-8E16-9B971A865A12}"/>
              </a:ext>
            </a:extLst>
          </p:cNvPr>
          <p:cNvSpPr>
            <a:spLocks noGrp="1"/>
          </p:cNvSpPr>
          <p:nvPr>
            <p:ph type="title"/>
          </p:nvPr>
        </p:nvSpPr>
        <p:spPr>
          <a:xfrm>
            <a:off x="596552" y="259266"/>
            <a:ext cx="11199930" cy="505736"/>
          </a:xfrm>
        </p:spPr>
        <p:txBody>
          <a:bodyPr>
            <a:noAutofit/>
          </a:bodyPr>
          <a:lstStyle/>
          <a:p>
            <a:r>
              <a:rPr lang="en-GB" altLang="en-US" sz="3400" b="1" dirty="0">
                <a:solidFill>
                  <a:srgbClr val="003300"/>
                </a:solidFill>
                <a:latin typeface="Tahoma" pitchFamily="34" charset="0"/>
                <a:cs typeface="Tahoma" pitchFamily="34" charset="0"/>
              </a:rPr>
              <a:t>Relative Size of Banks and Non-Banks </a:t>
            </a:r>
            <a:endParaRPr lang="en-SG" altLang="en-US" sz="3400" b="1" dirty="0">
              <a:solidFill>
                <a:srgbClr val="003300"/>
              </a:solidFill>
              <a:latin typeface="Tahoma" pitchFamily="34" charset="0"/>
              <a:cs typeface="Tahoma" pitchFamily="34" charset="0"/>
            </a:endParaRPr>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2" name="Picture 121">
            <a:extLst>
              <a:ext uri="{FF2B5EF4-FFF2-40B4-BE49-F238E27FC236}">
                <a16:creationId xmlns:a16="http://schemas.microsoft.com/office/drawing/2014/main" id="{7276DC36-A3CC-4CE9-9733-F7D884DD71F2}"/>
              </a:ext>
            </a:extLst>
          </p:cNvPr>
          <p:cNvPicPr/>
          <p:nvPr/>
        </p:nvPicPr>
        <p:blipFill rotWithShape="1">
          <a:blip r:embed="rId2">
            <a:extLst>
              <a:ext uri="{28A0092B-C50C-407E-A947-70E740481C1C}">
                <a14:useLocalDpi xmlns:a14="http://schemas.microsoft.com/office/drawing/2010/main" val="0"/>
              </a:ext>
            </a:extLst>
          </a:blip>
          <a:srcRect l="17231" t="12582" r="15692" b="17395"/>
          <a:stretch/>
        </p:blipFill>
        <p:spPr bwMode="auto">
          <a:xfrm>
            <a:off x="2024380" y="1134235"/>
            <a:ext cx="8143240" cy="4780915"/>
          </a:xfrm>
          <a:prstGeom prst="rect">
            <a:avLst/>
          </a:prstGeom>
          <a:ln>
            <a:noFill/>
          </a:ln>
          <a:extLst>
            <a:ext uri="{53640926-AAD7-44D8-BBD7-CCE9431645EC}">
              <a14:shadowObscured xmlns:a14="http://schemas.microsoft.com/office/drawing/2010/main"/>
            </a:ext>
          </a:extLst>
        </p:spPr>
      </p:pic>
      <p:sp>
        <p:nvSpPr>
          <p:cNvPr id="123" name="Rectangle 122">
            <a:extLst>
              <a:ext uri="{FF2B5EF4-FFF2-40B4-BE49-F238E27FC236}">
                <a16:creationId xmlns:a16="http://schemas.microsoft.com/office/drawing/2014/main" id="{27E736B0-8CA0-43EF-91F8-4AE93E7B83BD}"/>
              </a:ext>
            </a:extLst>
          </p:cNvPr>
          <p:cNvSpPr>
            <a:spLocks noChangeArrowheads="1"/>
          </p:cNvSpPr>
          <p:nvPr/>
        </p:nvSpPr>
        <p:spPr bwMode="auto">
          <a:xfrm>
            <a:off x="121897" y="5999887"/>
            <a:ext cx="8418195" cy="74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Aft>
                <a:spcPts val="0"/>
              </a:spcAft>
            </a:pPr>
            <a:r>
              <a:rPr lang="en-US" sz="900" b="1" kern="1200">
                <a:solidFill>
                  <a:srgbClr val="000000"/>
                </a:solidFill>
                <a:effectLst/>
                <a:latin typeface="Arial" panose="020B0604020202020204" pitchFamily="34" charset="0"/>
                <a:ea typeface="MS PGothic" panose="020B0600070205080204" pitchFamily="34" charset="-128"/>
              </a:rPr>
              <a:t>Note. </a:t>
            </a:r>
            <a:endParaRPr lang="en-GB" sz="1200">
              <a:effectLst/>
              <a:latin typeface="Times New Roman" panose="02020603050405020304" pitchFamily="18" charset="0"/>
              <a:ea typeface="MS Mincho" panose="02020609040205080304" pitchFamily="49" charset="-128"/>
            </a:endParaRPr>
          </a:p>
          <a:p>
            <a:pPr fontAlgn="base">
              <a:spcAft>
                <a:spcPts val="0"/>
              </a:spcAft>
            </a:pPr>
            <a:r>
              <a:rPr lang="en-US" sz="900" kern="1200">
                <a:solidFill>
                  <a:srgbClr val="000000"/>
                </a:solidFill>
                <a:effectLst/>
                <a:latin typeface="Arial" panose="020B0604020202020204" pitchFamily="34" charset="0"/>
                <a:ea typeface="MS PGothic" panose="020B0600070205080204" pitchFamily="34" charset="-128"/>
              </a:rPr>
              <a:t>All figures are as on March 31, 2016</a:t>
            </a:r>
            <a:endParaRPr lang="en-GB" sz="1200">
              <a:effectLst/>
              <a:latin typeface="Times New Roman" panose="02020603050405020304" pitchFamily="18" charset="0"/>
              <a:ea typeface="MS Mincho" panose="02020609040205080304" pitchFamily="49" charset="-128"/>
            </a:endParaRPr>
          </a:p>
          <a:p>
            <a:pPr fontAlgn="base">
              <a:spcAft>
                <a:spcPts val="0"/>
              </a:spcAft>
            </a:pPr>
            <a:r>
              <a:rPr lang="en-US" sz="900" kern="1200">
                <a:solidFill>
                  <a:srgbClr val="000000"/>
                </a:solidFill>
                <a:effectLst/>
                <a:latin typeface="Arial" panose="020B0604020202020204" pitchFamily="34" charset="0"/>
                <a:ea typeface="MS PGothic" panose="020B0600070205080204" pitchFamily="34" charset="-128"/>
              </a:rPr>
              <a:t>FX rate as of March 31, 2016 : 1US$ = INR 66.2475</a:t>
            </a:r>
            <a:endParaRPr lang="en-GB" sz="1200">
              <a:effectLst/>
              <a:latin typeface="Times New Roman" panose="02020603050405020304" pitchFamily="18" charset="0"/>
              <a:ea typeface="MS Mincho" panose="02020609040205080304" pitchFamily="49" charset="-128"/>
            </a:endParaRPr>
          </a:p>
          <a:p>
            <a:pPr fontAlgn="base">
              <a:spcAft>
                <a:spcPts val="0"/>
              </a:spcAft>
            </a:pPr>
            <a:r>
              <a:rPr lang="en-US" sz="900" kern="1200">
                <a:solidFill>
                  <a:srgbClr val="000000"/>
                </a:solidFill>
                <a:effectLst/>
                <a:latin typeface="Arial" panose="020B0604020202020204" pitchFamily="34" charset="0"/>
                <a:ea typeface="MS PGothic" panose="020B0600070205080204" pitchFamily="34" charset="-128"/>
              </a:rPr>
              <a:t>Total Assets of ”Banks” does not include data relating to 1574 Urban Cooperative Banks and 56 Regional Rural Banks</a:t>
            </a:r>
            <a:endParaRPr lang="en-GB" sz="1200">
              <a:effectLst/>
              <a:latin typeface="Times New Roman" panose="02020603050405020304" pitchFamily="18" charset="0"/>
              <a:ea typeface="MS Mincho" panose="02020609040205080304" pitchFamily="49" charset="-128"/>
            </a:endParaRPr>
          </a:p>
          <a:p>
            <a:pPr fontAlgn="base">
              <a:spcAft>
                <a:spcPts val="0"/>
              </a:spcAft>
            </a:pPr>
            <a:r>
              <a:rPr lang="en-US" sz="900" kern="1200">
                <a:solidFill>
                  <a:srgbClr val="000000"/>
                </a:solidFill>
                <a:effectLst/>
                <a:latin typeface="Arial" panose="020B0604020202020204" pitchFamily="34" charset="0"/>
                <a:ea typeface="MS PGothic" panose="020B0600070205080204" pitchFamily="34" charset="-128"/>
              </a:rPr>
              <a:t>Data on “Total Assets of NBFCs”  pertains to 421 NBFCs {162 Deposit Taking + 259 Non-Deposit taking NBFCs}. </a:t>
            </a:r>
            <a:endParaRPr lang="en-GB" sz="1200">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8855649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9DED5746-B2B6-4289-A051-F08C4ABC81DE}"/>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PHASE II : Focus on Access</a:t>
            </a:r>
            <a:endParaRPr lang="en-SG" altLang="en-US" sz="3400" b="1" dirty="0">
              <a:solidFill>
                <a:srgbClr val="003300"/>
              </a:solidFill>
              <a:latin typeface="Tahoma" pitchFamily="34" charset="0"/>
              <a:cs typeface="Tahoma" pitchFamily="34" charset="0"/>
            </a:endParaRPr>
          </a:p>
        </p:txBody>
      </p:sp>
      <p:graphicFrame>
        <p:nvGraphicFramePr>
          <p:cNvPr id="2" name="Table 1">
            <a:extLst>
              <a:ext uri="{FF2B5EF4-FFF2-40B4-BE49-F238E27FC236}">
                <a16:creationId xmlns:a16="http://schemas.microsoft.com/office/drawing/2014/main" id="{D59EBA6F-E36A-4F2B-B66A-2A93FBFA0153}"/>
              </a:ext>
            </a:extLst>
          </p:cNvPr>
          <p:cNvGraphicFramePr>
            <a:graphicFrameLocks noGrp="1"/>
          </p:cNvGraphicFramePr>
          <p:nvPr>
            <p:extLst/>
          </p:nvPr>
        </p:nvGraphicFramePr>
        <p:xfrm>
          <a:off x="345393" y="1838620"/>
          <a:ext cx="10094210" cy="2435352"/>
        </p:xfrm>
        <a:graphic>
          <a:graphicData uri="http://schemas.openxmlformats.org/drawingml/2006/table">
            <a:tbl>
              <a:tblPr firstRow="1" firstCol="1" bandRow="1">
                <a:tableStyleId>{5C22544A-7EE6-4342-B048-85BDC9FD1C3A}</a:tableStyleId>
              </a:tblPr>
              <a:tblGrid>
                <a:gridCol w="1510039">
                  <a:extLst>
                    <a:ext uri="{9D8B030D-6E8A-4147-A177-3AD203B41FA5}">
                      <a16:colId xmlns:a16="http://schemas.microsoft.com/office/drawing/2014/main" val="1119235167"/>
                    </a:ext>
                  </a:extLst>
                </a:gridCol>
                <a:gridCol w="2155692">
                  <a:extLst>
                    <a:ext uri="{9D8B030D-6E8A-4147-A177-3AD203B41FA5}">
                      <a16:colId xmlns:a16="http://schemas.microsoft.com/office/drawing/2014/main" val="2652499218"/>
                    </a:ext>
                  </a:extLst>
                </a:gridCol>
                <a:gridCol w="1768533">
                  <a:extLst>
                    <a:ext uri="{9D8B030D-6E8A-4147-A177-3AD203B41FA5}">
                      <a16:colId xmlns:a16="http://schemas.microsoft.com/office/drawing/2014/main" val="879878230"/>
                    </a:ext>
                  </a:extLst>
                </a:gridCol>
                <a:gridCol w="1768533">
                  <a:extLst>
                    <a:ext uri="{9D8B030D-6E8A-4147-A177-3AD203B41FA5}">
                      <a16:colId xmlns:a16="http://schemas.microsoft.com/office/drawing/2014/main" val="2738128403"/>
                    </a:ext>
                  </a:extLst>
                </a:gridCol>
                <a:gridCol w="1768533">
                  <a:extLst>
                    <a:ext uri="{9D8B030D-6E8A-4147-A177-3AD203B41FA5}">
                      <a16:colId xmlns:a16="http://schemas.microsoft.com/office/drawing/2014/main" val="383632340"/>
                    </a:ext>
                  </a:extLst>
                </a:gridCol>
                <a:gridCol w="1122880">
                  <a:extLst>
                    <a:ext uri="{9D8B030D-6E8A-4147-A177-3AD203B41FA5}">
                      <a16:colId xmlns:a16="http://schemas.microsoft.com/office/drawing/2014/main" val="1465004433"/>
                    </a:ext>
                  </a:extLst>
                </a:gridCol>
              </a:tblGrid>
              <a:tr h="346821">
                <a:tc>
                  <a:txBody>
                    <a:bodyPr/>
                    <a:lstStyle/>
                    <a:p>
                      <a:pPr>
                        <a:lnSpc>
                          <a:spcPct val="115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Centres</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ctr">
                        <a:lnSpc>
                          <a:spcPct val="115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Population Group</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p>
                      <a:pPr algn="ctr">
                        <a:lnSpc>
                          <a:spcPct val="115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[Census 2011]</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ctr">
                        <a:lnSpc>
                          <a:spcPct val="115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Public Sector Banks (21)</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ctr">
                        <a:lnSpc>
                          <a:spcPct val="115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Private Sector Banks (21)</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ctr">
                        <a:lnSpc>
                          <a:spcPct val="115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Foreign Banks (45)</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ctr">
                        <a:lnSpc>
                          <a:spcPct val="115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Total</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extLst>
                  <a:ext uri="{0D108BD9-81ED-4DB2-BD59-A6C34878D82A}">
                    <a16:rowId xmlns:a16="http://schemas.microsoft.com/office/drawing/2014/main" val="2566419324"/>
                  </a:ext>
                </a:extLst>
              </a:tr>
              <a:tr h="328303">
                <a:tc>
                  <a:txBody>
                    <a:bodyPr/>
                    <a:lstStyle/>
                    <a:p>
                      <a:pPr>
                        <a:lnSpc>
                          <a:spcPct val="150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Metro</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ctr">
                        <a:lnSpc>
                          <a:spcPct val="150000"/>
                        </a:lnSpc>
                        <a:spcAft>
                          <a:spcPts val="0"/>
                        </a:spcAft>
                      </a:pPr>
                      <a:r>
                        <a:rPr lang="en-SG" sz="1600" dirty="0">
                          <a:effectLst/>
                          <a:latin typeface="Tahoma" panose="020B0604030504040204" pitchFamily="34" charset="0"/>
                          <a:ea typeface="Tahoma" panose="020B0604030504040204" pitchFamily="34" charset="0"/>
                          <a:cs typeface="Tahoma" panose="020B0604030504040204" pitchFamily="34" charset="0"/>
                        </a:rPr>
                        <a:t>1 million ++</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marR="171450" algn="r">
                        <a:lnSpc>
                          <a:spcPct val="150000"/>
                        </a:lnSpc>
                        <a:spcAft>
                          <a:spcPts val="0"/>
                        </a:spcAft>
                      </a:pPr>
                      <a:r>
                        <a:rPr lang="en-SG" sz="1600" dirty="0">
                          <a:effectLst/>
                          <a:latin typeface="Tahoma" panose="020B0604030504040204" pitchFamily="34" charset="0"/>
                          <a:ea typeface="Tahoma" panose="020B0604030504040204" pitchFamily="34" charset="0"/>
                          <a:cs typeface="Tahoma" panose="020B0604030504040204" pitchFamily="34" charset="0"/>
                        </a:rPr>
                        <a:t>21,570</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marR="141605" algn="r">
                        <a:lnSpc>
                          <a:spcPct val="150000"/>
                        </a:lnSpc>
                        <a:spcAft>
                          <a:spcPts val="0"/>
                        </a:spcAft>
                      </a:pPr>
                      <a:r>
                        <a:rPr lang="en-SG" sz="1600">
                          <a:effectLst/>
                          <a:latin typeface="Tahoma" panose="020B0604030504040204" pitchFamily="34" charset="0"/>
                          <a:ea typeface="Tahoma" panose="020B0604030504040204" pitchFamily="34" charset="0"/>
                          <a:cs typeface="Tahoma" panose="020B0604030504040204" pitchFamily="34" charset="0"/>
                        </a:rPr>
                        <a:t>7,433</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marR="201295" algn="r">
                        <a:lnSpc>
                          <a:spcPct val="150000"/>
                        </a:lnSpc>
                        <a:spcAft>
                          <a:spcPts val="0"/>
                        </a:spcAft>
                      </a:pPr>
                      <a:r>
                        <a:rPr lang="en-SG" sz="1600">
                          <a:effectLst/>
                          <a:latin typeface="Tahoma" panose="020B0604030504040204" pitchFamily="34" charset="0"/>
                          <a:ea typeface="Tahoma" panose="020B0604030504040204" pitchFamily="34" charset="0"/>
                          <a:cs typeface="Tahoma" panose="020B0604030504040204" pitchFamily="34" charset="0"/>
                        </a:rPr>
                        <a:t>243</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50000"/>
                        </a:lnSpc>
                        <a:spcAft>
                          <a:spcPts val="0"/>
                        </a:spcAft>
                      </a:pPr>
                      <a:r>
                        <a:rPr lang="en-SG" sz="1600">
                          <a:effectLst/>
                          <a:latin typeface="Tahoma" panose="020B0604030504040204" pitchFamily="34" charset="0"/>
                          <a:ea typeface="Tahoma" panose="020B0604030504040204" pitchFamily="34" charset="0"/>
                          <a:cs typeface="Tahoma" panose="020B0604030504040204" pitchFamily="34" charset="0"/>
                        </a:rPr>
                        <a:t>29,246</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extLst>
                  <a:ext uri="{0D108BD9-81ED-4DB2-BD59-A6C34878D82A}">
                    <a16:rowId xmlns:a16="http://schemas.microsoft.com/office/drawing/2014/main" val="12585150"/>
                  </a:ext>
                </a:extLst>
              </a:tr>
              <a:tr h="190500">
                <a:tc>
                  <a:txBody>
                    <a:bodyPr/>
                    <a:lstStyle/>
                    <a:p>
                      <a:pPr>
                        <a:lnSpc>
                          <a:spcPct val="150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Urban </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ctr">
                        <a:lnSpc>
                          <a:spcPct val="150000"/>
                        </a:lnSpc>
                        <a:spcAft>
                          <a:spcPts val="0"/>
                        </a:spcAft>
                      </a:pPr>
                      <a:r>
                        <a:rPr lang="en-SG" sz="1600" dirty="0">
                          <a:effectLst/>
                          <a:latin typeface="Tahoma" panose="020B0604030504040204" pitchFamily="34" charset="0"/>
                          <a:ea typeface="Tahoma" panose="020B0604030504040204" pitchFamily="34" charset="0"/>
                          <a:cs typeface="Tahoma" panose="020B0604030504040204" pitchFamily="34" charset="0"/>
                        </a:rPr>
                        <a:t>0.1 - 0.99 million</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marR="171450" algn="r">
                        <a:lnSpc>
                          <a:spcPct val="150000"/>
                        </a:lnSpc>
                        <a:spcAft>
                          <a:spcPts val="0"/>
                        </a:spcAft>
                      </a:pPr>
                      <a:r>
                        <a:rPr lang="en-SG" sz="1600" dirty="0">
                          <a:effectLst/>
                          <a:latin typeface="Tahoma" panose="020B0604030504040204" pitchFamily="34" charset="0"/>
                          <a:ea typeface="Tahoma" panose="020B0604030504040204" pitchFamily="34" charset="0"/>
                          <a:cs typeface="Tahoma" panose="020B0604030504040204" pitchFamily="34" charset="0"/>
                        </a:rPr>
                        <a:t>19,782</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marR="141605" algn="r">
                        <a:lnSpc>
                          <a:spcPct val="150000"/>
                        </a:lnSpc>
                        <a:spcAft>
                          <a:spcPts val="0"/>
                        </a:spcAft>
                      </a:pPr>
                      <a:r>
                        <a:rPr lang="en-SG" sz="1600" dirty="0">
                          <a:effectLst/>
                          <a:latin typeface="Tahoma" panose="020B0604030504040204" pitchFamily="34" charset="0"/>
                          <a:ea typeface="Tahoma" panose="020B0604030504040204" pitchFamily="34" charset="0"/>
                          <a:cs typeface="Tahoma" panose="020B0604030504040204" pitchFamily="34" charset="0"/>
                        </a:rPr>
                        <a:t>5,473</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marR="201295" algn="r">
                        <a:lnSpc>
                          <a:spcPct val="150000"/>
                        </a:lnSpc>
                        <a:spcAft>
                          <a:spcPts val="0"/>
                        </a:spcAft>
                      </a:pPr>
                      <a:r>
                        <a:rPr lang="en-SG" sz="1600">
                          <a:effectLst/>
                          <a:latin typeface="Tahoma" panose="020B0604030504040204" pitchFamily="34" charset="0"/>
                          <a:ea typeface="Tahoma" panose="020B0604030504040204" pitchFamily="34" charset="0"/>
                          <a:cs typeface="Tahoma" panose="020B0604030504040204" pitchFamily="34" charset="0"/>
                        </a:rPr>
                        <a:t>37</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50000"/>
                        </a:lnSpc>
                        <a:spcAft>
                          <a:spcPts val="0"/>
                        </a:spcAft>
                      </a:pPr>
                      <a:r>
                        <a:rPr lang="en-SG" sz="1600">
                          <a:effectLst/>
                          <a:latin typeface="Tahoma" panose="020B0604030504040204" pitchFamily="34" charset="0"/>
                          <a:ea typeface="Tahoma" panose="020B0604030504040204" pitchFamily="34" charset="0"/>
                          <a:cs typeface="Tahoma" panose="020B0604030504040204" pitchFamily="34" charset="0"/>
                        </a:rPr>
                        <a:t>25,292</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extLst>
                  <a:ext uri="{0D108BD9-81ED-4DB2-BD59-A6C34878D82A}">
                    <a16:rowId xmlns:a16="http://schemas.microsoft.com/office/drawing/2014/main" val="407382136"/>
                  </a:ext>
                </a:extLst>
              </a:tr>
              <a:tr h="190500">
                <a:tc>
                  <a:txBody>
                    <a:bodyPr/>
                    <a:lstStyle/>
                    <a:p>
                      <a:pPr>
                        <a:lnSpc>
                          <a:spcPct val="150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Semi-Urban</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ctr">
                        <a:lnSpc>
                          <a:spcPct val="150000"/>
                        </a:lnSpc>
                        <a:spcAft>
                          <a:spcPts val="0"/>
                        </a:spcAft>
                      </a:pPr>
                      <a:r>
                        <a:rPr lang="en-SG" sz="1600" dirty="0">
                          <a:effectLst/>
                          <a:latin typeface="Tahoma" panose="020B0604030504040204" pitchFamily="34" charset="0"/>
                          <a:ea typeface="Tahoma" panose="020B0604030504040204" pitchFamily="34" charset="0"/>
                          <a:cs typeface="Tahoma" panose="020B0604030504040204" pitchFamily="34" charset="0"/>
                        </a:rPr>
                        <a:t>10,000 – 99,999 </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marR="171450" algn="r">
                        <a:lnSpc>
                          <a:spcPct val="150000"/>
                        </a:lnSpc>
                        <a:spcAft>
                          <a:spcPts val="0"/>
                        </a:spcAft>
                      </a:pPr>
                      <a:r>
                        <a:rPr lang="en-SG" sz="1600" dirty="0">
                          <a:effectLst/>
                          <a:latin typeface="Tahoma" panose="020B0604030504040204" pitchFamily="34" charset="0"/>
                          <a:ea typeface="Tahoma" panose="020B0604030504040204" pitchFamily="34" charset="0"/>
                          <a:cs typeface="Tahoma" panose="020B0604030504040204" pitchFamily="34" charset="0"/>
                        </a:rPr>
                        <a:t>25,934</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marR="141605" algn="r">
                        <a:lnSpc>
                          <a:spcPct val="150000"/>
                        </a:lnSpc>
                        <a:spcAft>
                          <a:spcPts val="0"/>
                        </a:spcAft>
                      </a:pPr>
                      <a:r>
                        <a:rPr lang="en-SG" sz="1600" dirty="0">
                          <a:effectLst/>
                          <a:latin typeface="Tahoma" panose="020B0604030504040204" pitchFamily="34" charset="0"/>
                          <a:ea typeface="Tahoma" panose="020B0604030504040204" pitchFamily="34" charset="0"/>
                          <a:cs typeface="Tahoma" panose="020B0604030504040204" pitchFamily="34" charset="0"/>
                        </a:rPr>
                        <a:t>8,027</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marR="201295" algn="r">
                        <a:lnSpc>
                          <a:spcPct val="150000"/>
                        </a:lnSpc>
                        <a:spcAft>
                          <a:spcPts val="0"/>
                        </a:spcAft>
                      </a:pPr>
                      <a:r>
                        <a:rPr lang="en-SG" sz="1600" dirty="0">
                          <a:effectLst/>
                          <a:latin typeface="Tahoma" panose="020B0604030504040204" pitchFamily="34" charset="0"/>
                          <a:ea typeface="Tahoma" panose="020B0604030504040204" pitchFamily="34" charset="0"/>
                          <a:cs typeface="Tahoma" panose="020B0604030504040204" pitchFamily="34" charset="0"/>
                        </a:rPr>
                        <a:t>10</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50000"/>
                        </a:lnSpc>
                        <a:spcAft>
                          <a:spcPts val="0"/>
                        </a:spcAft>
                      </a:pPr>
                      <a:r>
                        <a:rPr lang="en-SG" sz="1600" dirty="0">
                          <a:effectLst/>
                          <a:latin typeface="Tahoma" panose="020B0604030504040204" pitchFamily="34" charset="0"/>
                          <a:ea typeface="Tahoma" panose="020B0604030504040204" pitchFamily="34" charset="0"/>
                          <a:cs typeface="Tahoma" panose="020B0604030504040204" pitchFamily="34" charset="0"/>
                        </a:rPr>
                        <a:t>33,971</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extLst>
                  <a:ext uri="{0D108BD9-81ED-4DB2-BD59-A6C34878D82A}">
                    <a16:rowId xmlns:a16="http://schemas.microsoft.com/office/drawing/2014/main" val="1954302033"/>
                  </a:ext>
                </a:extLst>
              </a:tr>
              <a:tr h="190500">
                <a:tc>
                  <a:txBody>
                    <a:bodyPr/>
                    <a:lstStyle/>
                    <a:p>
                      <a:pPr>
                        <a:lnSpc>
                          <a:spcPct val="150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Rural</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ctr">
                        <a:lnSpc>
                          <a:spcPct val="150000"/>
                        </a:lnSpc>
                        <a:spcAft>
                          <a:spcPts val="0"/>
                        </a:spcAft>
                      </a:pPr>
                      <a:r>
                        <a:rPr lang="en-SG" sz="1600">
                          <a:effectLst/>
                          <a:latin typeface="Tahoma" panose="020B0604030504040204" pitchFamily="34" charset="0"/>
                          <a:ea typeface="Tahoma" panose="020B0604030504040204" pitchFamily="34" charset="0"/>
                          <a:cs typeface="Tahoma" panose="020B0604030504040204" pitchFamily="34" charset="0"/>
                        </a:rPr>
                        <a:t>&lt; 99,999</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marR="171450" algn="r">
                        <a:lnSpc>
                          <a:spcPct val="150000"/>
                        </a:lnSpc>
                        <a:spcAft>
                          <a:spcPts val="0"/>
                        </a:spcAft>
                      </a:pPr>
                      <a:r>
                        <a:rPr lang="en-SG" sz="1600">
                          <a:effectLst/>
                          <a:latin typeface="Tahoma" panose="020B0604030504040204" pitchFamily="34" charset="0"/>
                          <a:ea typeface="Tahoma" panose="020B0604030504040204" pitchFamily="34" charset="0"/>
                          <a:cs typeface="Tahoma" panose="020B0604030504040204" pitchFamily="34" charset="0"/>
                        </a:rPr>
                        <a:t>29,171</a:t>
                      </a:r>
                      <a:endParaRPr lang="en-GB" sz="160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marR="141605" algn="r">
                        <a:lnSpc>
                          <a:spcPct val="150000"/>
                        </a:lnSpc>
                        <a:spcAft>
                          <a:spcPts val="0"/>
                        </a:spcAft>
                      </a:pPr>
                      <a:r>
                        <a:rPr lang="en-SG" sz="1600" dirty="0">
                          <a:effectLst/>
                          <a:latin typeface="Tahoma" panose="020B0604030504040204" pitchFamily="34" charset="0"/>
                          <a:ea typeface="Tahoma" panose="020B0604030504040204" pitchFamily="34" charset="0"/>
                          <a:cs typeface="Tahoma" panose="020B0604030504040204" pitchFamily="34" charset="0"/>
                        </a:rPr>
                        <a:t>4,912</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marR="201295" algn="r">
                        <a:lnSpc>
                          <a:spcPct val="150000"/>
                        </a:lnSpc>
                        <a:spcAft>
                          <a:spcPts val="0"/>
                        </a:spcAft>
                      </a:pPr>
                      <a:r>
                        <a:rPr lang="en-SG" sz="1600" dirty="0">
                          <a:effectLst/>
                          <a:latin typeface="Tahoma" panose="020B0604030504040204" pitchFamily="34" charset="0"/>
                          <a:ea typeface="Tahoma" panose="020B0604030504040204" pitchFamily="34" charset="0"/>
                          <a:cs typeface="Tahoma" panose="020B0604030504040204" pitchFamily="34" charset="0"/>
                        </a:rPr>
                        <a:t>9</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tc>
                  <a:txBody>
                    <a:bodyPr/>
                    <a:lstStyle/>
                    <a:p>
                      <a:pPr algn="r">
                        <a:lnSpc>
                          <a:spcPct val="150000"/>
                        </a:lnSpc>
                        <a:spcAft>
                          <a:spcPts val="0"/>
                        </a:spcAft>
                      </a:pPr>
                      <a:r>
                        <a:rPr lang="en-SG" sz="1600" dirty="0">
                          <a:effectLst/>
                          <a:latin typeface="Tahoma" panose="020B0604030504040204" pitchFamily="34" charset="0"/>
                          <a:ea typeface="Tahoma" panose="020B0604030504040204" pitchFamily="34" charset="0"/>
                          <a:cs typeface="Tahoma" panose="020B0604030504040204" pitchFamily="34" charset="0"/>
                        </a:rPr>
                        <a:t>34,092</a:t>
                      </a:r>
                      <a:endParaRPr lang="en-GB"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EEECE1"/>
                    </a:solidFill>
                  </a:tcPr>
                </a:tc>
                <a:extLst>
                  <a:ext uri="{0D108BD9-81ED-4DB2-BD59-A6C34878D82A}">
                    <a16:rowId xmlns:a16="http://schemas.microsoft.com/office/drawing/2014/main" val="1335643370"/>
                  </a:ext>
                </a:extLst>
              </a:tr>
              <a:tr h="190500">
                <a:tc>
                  <a:txBody>
                    <a:bodyPr/>
                    <a:lstStyle/>
                    <a:p>
                      <a:pPr>
                        <a:lnSpc>
                          <a:spcPct val="150000"/>
                        </a:lnSpc>
                        <a:spcAft>
                          <a:spcPts val="0"/>
                        </a:spcAft>
                      </a:pPr>
                      <a:r>
                        <a:rPr lang="en-SG"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Total </a:t>
                      </a:r>
                      <a:endParaRPr lang="en-GB"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FAC090"/>
                    </a:solidFill>
                  </a:tcPr>
                </a:tc>
                <a:tc>
                  <a:txBody>
                    <a:bodyPr/>
                    <a:lstStyle/>
                    <a:p>
                      <a:pPr>
                        <a:lnSpc>
                          <a:spcPct val="150000"/>
                        </a:lnSpc>
                      </a:pPr>
                      <a:endParaRPr lang="en-GB"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FAC090"/>
                    </a:solidFill>
                  </a:tcPr>
                </a:tc>
                <a:tc>
                  <a:txBody>
                    <a:bodyPr/>
                    <a:lstStyle/>
                    <a:p>
                      <a:pPr marR="171450" algn="r">
                        <a:lnSpc>
                          <a:spcPct val="150000"/>
                        </a:lnSpc>
                        <a:spcAft>
                          <a:spcPts val="0"/>
                        </a:spcAft>
                      </a:pPr>
                      <a:r>
                        <a:rPr lang="en-SG" sz="1800" b="1" dirty="0">
                          <a:effectLst/>
                          <a:latin typeface="Tahoma" panose="020B0604030504040204" pitchFamily="34" charset="0"/>
                          <a:ea typeface="Tahoma" panose="020B0604030504040204" pitchFamily="34" charset="0"/>
                          <a:cs typeface="Tahoma" panose="020B0604030504040204" pitchFamily="34" charset="0"/>
                        </a:rPr>
                        <a:t>96,457</a:t>
                      </a:r>
                      <a:endParaRPr lang="en-GB"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FAC090"/>
                    </a:solidFill>
                  </a:tcPr>
                </a:tc>
                <a:tc>
                  <a:txBody>
                    <a:bodyPr/>
                    <a:lstStyle/>
                    <a:p>
                      <a:pPr marR="141605" algn="r">
                        <a:lnSpc>
                          <a:spcPct val="150000"/>
                        </a:lnSpc>
                        <a:spcAft>
                          <a:spcPts val="0"/>
                        </a:spcAft>
                      </a:pPr>
                      <a:r>
                        <a:rPr lang="en-SG" sz="1800" b="1" dirty="0">
                          <a:effectLst/>
                          <a:latin typeface="Tahoma" panose="020B0604030504040204" pitchFamily="34" charset="0"/>
                          <a:ea typeface="Tahoma" panose="020B0604030504040204" pitchFamily="34" charset="0"/>
                          <a:cs typeface="Tahoma" panose="020B0604030504040204" pitchFamily="34" charset="0"/>
                        </a:rPr>
                        <a:t>25,845</a:t>
                      </a:r>
                      <a:endParaRPr lang="en-GB"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FAC090"/>
                    </a:solidFill>
                  </a:tcPr>
                </a:tc>
                <a:tc>
                  <a:txBody>
                    <a:bodyPr/>
                    <a:lstStyle/>
                    <a:p>
                      <a:pPr marR="201295" algn="r">
                        <a:lnSpc>
                          <a:spcPct val="150000"/>
                        </a:lnSpc>
                        <a:spcAft>
                          <a:spcPts val="0"/>
                        </a:spcAft>
                      </a:pPr>
                      <a:r>
                        <a:rPr lang="en-SG" sz="1800" b="1" dirty="0">
                          <a:effectLst/>
                          <a:latin typeface="Tahoma" panose="020B0604030504040204" pitchFamily="34" charset="0"/>
                          <a:ea typeface="Tahoma" panose="020B0604030504040204" pitchFamily="34" charset="0"/>
                          <a:cs typeface="Tahoma" panose="020B0604030504040204" pitchFamily="34" charset="0"/>
                        </a:rPr>
                        <a:t>299</a:t>
                      </a:r>
                      <a:endParaRPr lang="en-GB"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FAC090"/>
                    </a:solidFill>
                  </a:tcPr>
                </a:tc>
                <a:tc>
                  <a:txBody>
                    <a:bodyPr/>
                    <a:lstStyle/>
                    <a:p>
                      <a:pPr algn="r">
                        <a:lnSpc>
                          <a:spcPct val="150000"/>
                        </a:lnSpc>
                        <a:spcAft>
                          <a:spcPts val="0"/>
                        </a:spcAft>
                      </a:pPr>
                      <a:r>
                        <a:rPr lang="en-SG" sz="1800" b="1" dirty="0">
                          <a:effectLst/>
                          <a:latin typeface="Tahoma" panose="020B0604030504040204" pitchFamily="34" charset="0"/>
                          <a:ea typeface="Tahoma" panose="020B0604030504040204" pitchFamily="34" charset="0"/>
                          <a:cs typeface="Tahoma" panose="020B0604030504040204" pitchFamily="34" charset="0"/>
                        </a:rPr>
                        <a:t>122,601</a:t>
                      </a:r>
                      <a:endParaRPr lang="en-GB" sz="1800" b="1"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b">
                    <a:solidFill>
                      <a:srgbClr val="FAC090"/>
                    </a:solidFill>
                  </a:tcPr>
                </a:tc>
                <a:extLst>
                  <a:ext uri="{0D108BD9-81ED-4DB2-BD59-A6C34878D82A}">
                    <a16:rowId xmlns:a16="http://schemas.microsoft.com/office/drawing/2014/main" val="133189581"/>
                  </a:ext>
                </a:extLst>
              </a:tr>
            </a:tbl>
          </a:graphicData>
        </a:graphic>
      </p:graphicFrame>
      <p:sp>
        <p:nvSpPr>
          <p:cNvPr id="3" name="Rectangle 2">
            <a:extLst>
              <a:ext uri="{FF2B5EF4-FFF2-40B4-BE49-F238E27FC236}">
                <a16:creationId xmlns:a16="http://schemas.microsoft.com/office/drawing/2014/main" id="{E56DC046-F544-4912-A360-A93DC83E0800}"/>
              </a:ext>
            </a:extLst>
          </p:cNvPr>
          <p:cNvSpPr/>
          <p:nvPr/>
        </p:nvSpPr>
        <p:spPr>
          <a:xfrm>
            <a:off x="345393" y="1300909"/>
            <a:ext cx="5166799" cy="537711"/>
          </a:xfrm>
          <a:prstGeom prst="rect">
            <a:avLst/>
          </a:prstGeom>
        </p:spPr>
        <p:txBody>
          <a:bodyPr wrap="none">
            <a:spAutoFit/>
          </a:bodyPr>
          <a:lstStyle/>
          <a:p>
            <a:pPr algn="just">
              <a:lnSpc>
                <a:spcPct val="115000"/>
              </a:lnSpc>
              <a:spcAft>
                <a:spcPts val="0"/>
              </a:spcAft>
            </a:pPr>
            <a:r>
              <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rPr>
              <a:t>Bank Branches [June 2017]</a:t>
            </a:r>
            <a:endParaRPr lang="en-GB" sz="2800" dirty="0">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FE5DE51A-FF89-4211-8F96-D38E717EB3E1}"/>
              </a:ext>
            </a:extLst>
          </p:cNvPr>
          <p:cNvGrpSpPr/>
          <p:nvPr/>
        </p:nvGrpSpPr>
        <p:grpSpPr>
          <a:xfrm>
            <a:off x="9112793" y="2682543"/>
            <a:ext cx="2812857" cy="2859825"/>
            <a:chOff x="9018667" y="2301543"/>
            <a:chExt cx="2812857" cy="2859825"/>
          </a:xfrm>
        </p:grpSpPr>
        <p:grpSp>
          <p:nvGrpSpPr>
            <p:cNvPr id="6" name="Group 5">
              <a:extLst>
                <a:ext uri="{FF2B5EF4-FFF2-40B4-BE49-F238E27FC236}">
                  <a16:creationId xmlns:a16="http://schemas.microsoft.com/office/drawing/2014/main" id="{3E14CB99-8931-4A4A-B69C-F1BB8943441D}"/>
                </a:ext>
              </a:extLst>
            </p:cNvPr>
            <p:cNvGrpSpPr/>
            <p:nvPr/>
          </p:nvGrpSpPr>
          <p:grpSpPr>
            <a:xfrm>
              <a:off x="9018667" y="2301543"/>
              <a:ext cx="2812857" cy="2859825"/>
              <a:chOff x="9077712" y="2249210"/>
              <a:chExt cx="2812857" cy="2859825"/>
            </a:xfrm>
          </p:grpSpPr>
          <p:sp>
            <p:nvSpPr>
              <p:cNvPr id="75" name="Oval 17">
                <a:extLst>
                  <a:ext uri="{FF2B5EF4-FFF2-40B4-BE49-F238E27FC236}">
                    <a16:creationId xmlns:a16="http://schemas.microsoft.com/office/drawing/2014/main" id="{B163FFB5-8961-4AA7-8CA3-F19C30E46166}"/>
                  </a:ext>
                </a:extLst>
              </p:cNvPr>
              <p:cNvSpPr>
                <a:spLocks noChangeArrowheads="1"/>
              </p:cNvSpPr>
              <p:nvPr/>
            </p:nvSpPr>
            <p:spPr bwMode="auto">
              <a:xfrm rot="15686117">
                <a:off x="9383595" y="2517025"/>
                <a:ext cx="1530677" cy="1732595"/>
              </a:xfrm>
              <a:prstGeom prst="ellipse">
                <a:avLst/>
              </a:prstGeom>
              <a:solidFill>
                <a:srgbClr val="FAC0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20">
                <a:extLst>
                  <a:ext uri="{FF2B5EF4-FFF2-40B4-BE49-F238E27FC236}">
                    <a16:creationId xmlns:a16="http://schemas.microsoft.com/office/drawing/2014/main" id="{DA6E14C1-BE40-4DC9-A29C-0CDF1545188C}"/>
                  </a:ext>
                </a:extLst>
              </p:cNvPr>
              <p:cNvSpPr>
                <a:spLocks noEditPoints="1"/>
              </p:cNvSpPr>
              <p:nvPr/>
            </p:nvSpPr>
            <p:spPr bwMode="auto">
              <a:xfrm rot="15686117">
                <a:off x="9116689" y="2430560"/>
                <a:ext cx="2014879" cy="1947400"/>
              </a:xfrm>
              <a:custGeom>
                <a:avLst/>
                <a:gdLst>
                  <a:gd name="T0" fmla="*/ 244 w 287"/>
                  <a:gd name="T1" fmla="*/ 48 h 245"/>
                  <a:gd name="T2" fmla="*/ 143 w 287"/>
                  <a:gd name="T3" fmla="*/ 0 h 245"/>
                  <a:gd name="T4" fmla="*/ 143 w 287"/>
                  <a:gd name="T5" fmla="*/ 23 h 245"/>
                  <a:gd name="T6" fmla="*/ 226 w 287"/>
                  <a:gd name="T7" fmla="*/ 62 h 245"/>
                  <a:gd name="T8" fmla="*/ 206 w 287"/>
                  <a:gd name="T9" fmla="*/ 202 h 245"/>
                  <a:gd name="T10" fmla="*/ 143 w 287"/>
                  <a:gd name="T11" fmla="*/ 222 h 245"/>
                  <a:gd name="T12" fmla="*/ 143 w 287"/>
                  <a:gd name="T13" fmla="*/ 245 h 245"/>
                  <a:gd name="T14" fmla="*/ 221 w 287"/>
                  <a:gd name="T15" fmla="*/ 220 h 245"/>
                  <a:gd name="T16" fmla="*/ 244 w 287"/>
                  <a:gd name="T17" fmla="*/ 48 h 245"/>
                  <a:gd name="T18" fmla="*/ 143 w 287"/>
                  <a:gd name="T19" fmla="*/ 0 h 245"/>
                  <a:gd name="T20" fmla="*/ 66 w 287"/>
                  <a:gd name="T21" fmla="*/ 26 h 245"/>
                  <a:gd name="T22" fmla="*/ 42 w 287"/>
                  <a:gd name="T23" fmla="*/ 198 h 245"/>
                  <a:gd name="T24" fmla="*/ 143 w 287"/>
                  <a:gd name="T25" fmla="*/ 245 h 245"/>
                  <a:gd name="T26" fmla="*/ 143 w 287"/>
                  <a:gd name="T27" fmla="*/ 222 h 245"/>
                  <a:gd name="T28" fmla="*/ 61 w 287"/>
                  <a:gd name="T29" fmla="*/ 184 h 245"/>
                  <a:gd name="T30" fmla="*/ 61 w 287"/>
                  <a:gd name="T31" fmla="*/ 184 h 245"/>
                  <a:gd name="T32" fmla="*/ 80 w 287"/>
                  <a:gd name="T33" fmla="*/ 44 h 245"/>
                  <a:gd name="T34" fmla="*/ 143 w 287"/>
                  <a:gd name="T35" fmla="*/ 23 h 245"/>
                  <a:gd name="T36" fmla="*/ 143 w 287"/>
                  <a:gd name="T3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7" h="245">
                    <a:moveTo>
                      <a:pt x="244" y="48"/>
                    </a:moveTo>
                    <a:cubicBezTo>
                      <a:pt x="219" y="17"/>
                      <a:pt x="182" y="0"/>
                      <a:pt x="143" y="0"/>
                    </a:cubicBezTo>
                    <a:cubicBezTo>
                      <a:pt x="143" y="23"/>
                      <a:pt x="143" y="23"/>
                      <a:pt x="143" y="23"/>
                    </a:cubicBezTo>
                    <a:cubicBezTo>
                      <a:pt x="174" y="23"/>
                      <a:pt x="205" y="36"/>
                      <a:pt x="226" y="62"/>
                    </a:cubicBezTo>
                    <a:cubicBezTo>
                      <a:pt x="260" y="105"/>
                      <a:pt x="252" y="168"/>
                      <a:pt x="206" y="202"/>
                    </a:cubicBezTo>
                    <a:cubicBezTo>
                      <a:pt x="188" y="216"/>
                      <a:pt x="165" y="222"/>
                      <a:pt x="143" y="222"/>
                    </a:cubicBezTo>
                    <a:cubicBezTo>
                      <a:pt x="143" y="245"/>
                      <a:pt x="143" y="245"/>
                      <a:pt x="143" y="245"/>
                    </a:cubicBezTo>
                    <a:cubicBezTo>
                      <a:pt x="170" y="245"/>
                      <a:pt x="198" y="237"/>
                      <a:pt x="221" y="220"/>
                    </a:cubicBezTo>
                    <a:cubicBezTo>
                      <a:pt x="277" y="178"/>
                      <a:pt x="287" y="101"/>
                      <a:pt x="244" y="48"/>
                    </a:cubicBezTo>
                    <a:close/>
                    <a:moveTo>
                      <a:pt x="143" y="0"/>
                    </a:moveTo>
                    <a:cubicBezTo>
                      <a:pt x="116" y="1"/>
                      <a:pt x="89" y="9"/>
                      <a:pt x="66" y="26"/>
                    </a:cubicBezTo>
                    <a:cubicBezTo>
                      <a:pt x="10" y="68"/>
                      <a:pt x="0" y="145"/>
                      <a:pt x="42" y="198"/>
                    </a:cubicBezTo>
                    <a:cubicBezTo>
                      <a:pt x="67" y="229"/>
                      <a:pt x="105" y="245"/>
                      <a:pt x="143" y="245"/>
                    </a:cubicBezTo>
                    <a:cubicBezTo>
                      <a:pt x="143" y="222"/>
                      <a:pt x="143" y="222"/>
                      <a:pt x="143" y="222"/>
                    </a:cubicBezTo>
                    <a:cubicBezTo>
                      <a:pt x="112" y="223"/>
                      <a:pt x="82" y="209"/>
                      <a:pt x="61" y="184"/>
                    </a:cubicBezTo>
                    <a:cubicBezTo>
                      <a:pt x="61" y="184"/>
                      <a:pt x="61" y="184"/>
                      <a:pt x="61" y="184"/>
                    </a:cubicBezTo>
                    <a:cubicBezTo>
                      <a:pt x="26" y="141"/>
                      <a:pt x="35" y="78"/>
                      <a:pt x="80" y="44"/>
                    </a:cubicBezTo>
                    <a:cubicBezTo>
                      <a:pt x="99" y="30"/>
                      <a:pt x="121" y="23"/>
                      <a:pt x="143" y="23"/>
                    </a:cubicBezTo>
                    <a:lnTo>
                      <a:pt x="143" y="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21">
                <a:extLst>
                  <a:ext uri="{FF2B5EF4-FFF2-40B4-BE49-F238E27FC236}">
                    <a16:creationId xmlns:a16="http://schemas.microsoft.com/office/drawing/2014/main" id="{056534AD-674F-4981-8130-4905B17E548A}"/>
                  </a:ext>
                </a:extLst>
              </p:cNvPr>
              <p:cNvSpPr>
                <a:spLocks/>
              </p:cNvSpPr>
              <p:nvPr/>
            </p:nvSpPr>
            <p:spPr bwMode="auto">
              <a:xfrm rot="15920932">
                <a:off x="10668535" y="3956139"/>
                <a:ext cx="795628" cy="767153"/>
              </a:xfrm>
              <a:custGeom>
                <a:avLst/>
                <a:gdLst>
                  <a:gd name="T0" fmla="*/ 50 w 283"/>
                  <a:gd name="T1" fmla="*/ 236 h 236"/>
                  <a:gd name="T2" fmla="*/ 0 w 283"/>
                  <a:gd name="T3" fmla="*/ 174 h 236"/>
                  <a:gd name="T4" fmla="*/ 233 w 283"/>
                  <a:gd name="T5" fmla="*/ 0 h 236"/>
                  <a:gd name="T6" fmla="*/ 283 w 283"/>
                  <a:gd name="T7" fmla="*/ 62 h 236"/>
                  <a:gd name="T8" fmla="*/ 50 w 283"/>
                  <a:gd name="T9" fmla="*/ 236 h 236"/>
                </a:gdLst>
                <a:ahLst/>
                <a:cxnLst>
                  <a:cxn ang="0">
                    <a:pos x="T0" y="T1"/>
                  </a:cxn>
                  <a:cxn ang="0">
                    <a:pos x="T2" y="T3"/>
                  </a:cxn>
                  <a:cxn ang="0">
                    <a:pos x="T4" y="T5"/>
                  </a:cxn>
                  <a:cxn ang="0">
                    <a:pos x="T6" y="T7"/>
                  </a:cxn>
                  <a:cxn ang="0">
                    <a:pos x="T8" y="T9"/>
                  </a:cxn>
                </a:cxnLst>
                <a:rect l="0" t="0" r="r" b="b"/>
                <a:pathLst>
                  <a:path w="283" h="236">
                    <a:moveTo>
                      <a:pt x="50" y="236"/>
                    </a:moveTo>
                    <a:lnTo>
                      <a:pt x="0" y="174"/>
                    </a:lnTo>
                    <a:lnTo>
                      <a:pt x="233" y="0"/>
                    </a:lnTo>
                    <a:lnTo>
                      <a:pt x="283" y="62"/>
                    </a:lnTo>
                    <a:lnTo>
                      <a:pt x="50" y="236"/>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23">
                <a:extLst>
                  <a:ext uri="{FF2B5EF4-FFF2-40B4-BE49-F238E27FC236}">
                    <a16:creationId xmlns:a16="http://schemas.microsoft.com/office/drawing/2014/main" id="{5BAFC432-F15E-4BE6-B619-9505E6FB25AE}"/>
                  </a:ext>
                </a:extLst>
              </p:cNvPr>
              <p:cNvSpPr>
                <a:spLocks/>
              </p:cNvSpPr>
              <p:nvPr/>
            </p:nvSpPr>
            <p:spPr bwMode="auto">
              <a:xfrm rot="15805239">
                <a:off x="10831863" y="4050328"/>
                <a:ext cx="1073956" cy="1043457"/>
              </a:xfrm>
              <a:custGeom>
                <a:avLst/>
                <a:gdLst>
                  <a:gd name="T0" fmla="*/ 51 w 161"/>
                  <a:gd name="T1" fmla="*/ 125 h 135"/>
                  <a:gd name="T2" fmla="*/ 10 w 161"/>
                  <a:gd name="T3" fmla="*/ 120 h 135"/>
                  <a:gd name="T4" fmla="*/ 15 w 161"/>
                  <a:gd name="T5" fmla="*/ 81 h 135"/>
                  <a:gd name="T6" fmla="*/ 114 w 161"/>
                  <a:gd name="T7" fmla="*/ 7 h 135"/>
                  <a:gd name="T8" fmla="*/ 139 w 161"/>
                  <a:gd name="T9" fmla="*/ 2 h 135"/>
                  <a:gd name="T10" fmla="*/ 161 w 161"/>
                  <a:gd name="T11" fmla="*/ 30 h 135"/>
                  <a:gd name="T12" fmla="*/ 149 w 161"/>
                  <a:gd name="T13" fmla="*/ 52 h 135"/>
                  <a:gd name="T14" fmla="*/ 51 w 161"/>
                  <a:gd name="T15" fmla="*/ 125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35">
                    <a:moveTo>
                      <a:pt x="51" y="125"/>
                    </a:moveTo>
                    <a:cubicBezTo>
                      <a:pt x="38" y="135"/>
                      <a:pt x="19" y="132"/>
                      <a:pt x="10" y="120"/>
                    </a:cubicBezTo>
                    <a:cubicBezTo>
                      <a:pt x="0" y="108"/>
                      <a:pt x="2" y="90"/>
                      <a:pt x="15" y="81"/>
                    </a:cubicBezTo>
                    <a:cubicBezTo>
                      <a:pt x="114" y="7"/>
                      <a:pt x="114" y="7"/>
                      <a:pt x="114" y="7"/>
                    </a:cubicBezTo>
                    <a:cubicBezTo>
                      <a:pt x="121" y="2"/>
                      <a:pt x="130" y="0"/>
                      <a:pt x="139" y="2"/>
                    </a:cubicBezTo>
                    <a:cubicBezTo>
                      <a:pt x="161" y="30"/>
                      <a:pt x="161" y="30"/>
                      <a:pt x="161" y="30"/>
                    </a:cubicBezTo>
                    <a:cubicBezTo>
                      <a:pt x="161" y="38"/>
                      <a:pt x="157" y="46"/>
                      <a:pt x="149" y="52"/>
                    </a:cubicBezTo>
                    <a:lnTo>
                      <a:pt x="51" y="125"/>
                    </a:lnTo>
                    <a:close/>
                  </a:path>
                </a:pathLst>
              </a:custGeom>
              <a:solidFill>
                <a:srgbClr val="FC6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5">
                <a:extLst>
                  <a:ext uri="{FF2B5EF4-FFF2-40B4-BE49-F238E27FC236}">
                    <a16:creationId xmlns:a16="http://schemas.microsoft.com/office/drawing/2014/main" id="{594F0D01-0778-40CC-B953-E9E343D1DA94}"/>
                  </a:ext>
                </a:extLst>
              </p:cNvPr>
              <p:cNvSpPr>
                <a:spLocks/>
              </p:cNvSpPr>
              <p:nvPr/>
            </p:nvSpPr>
            <p:spPr bwMode="auto">
              <a:xfrm rot="15686117">
                <a:off x="9076172" y="2250750"/>
                <a:ext cx="188365" cy="185286"/>
              </a:xfrm>
              <a:custGeom>
                <a:avLst/>
                <a:gdLst>
                  <a:gd name="T0" fmla="*/ 48 w 67"/>
                  <a:gd name="T1" fmla="*/ 0 h 57"/>
                  <a:gd name="T2" fmla="*/ 67 w 67"/>
                  <a:gd name="T3" fmla="*/ 57 h 57"/>
                  <a:gd name="T4" fmla="*/ 0 w 67"/>
                  <a:gd name="T5" fmla="*/ 40 h 57"/>
                  <a:gd name="T6" fmla="*/ 48 w 67"/>
                  <a:gd name="T7" fmla="*/ 0 h 57"/>
                </a:gdLst>
                <a:ahLst/>
                <a:cxnLst>
                  <a:cxn ang="0">
                    <a:pos x="T0" y="T1"/>
                  </a:cxn>
                  <a:cxn ang="0">
                    <a:pos x="T2" y="T3"/>
                  </a:cxn>
                  <a:cxn ang="0">
                    <a:pos x="T4" y="T5"/>
                  </a:cxn>
                  <a:cxn ang="0">
                    <a:pos x="T6" y="T7"/>
                  </a:cxn>
                </a:cxnLst>
                <a:rect l="0" t="0" r="r" b="b"/>
                <a:pathLst>
                  <a:path w="67" h="57">
                    <a:moveTo>
                      <a:pt x="48" y="0"/>
                    </a:moveTo>
                    <a:lnTo>
                      <a:pt x="67" y="57"/>
                    </a:lnTo>
                    <a:lnTo>
                      <a:pt x="0" y="40"/>
                    </a:lnTo>
                    <a:lnTo>
                      <a:pt x="48" y="0"/>
                    </a:lnTo>
                    <a:close/>
                  </a:path>
                </a:pathLst>
              </a:custGeom>
              <a:solidFill>
                <a:srgbClr val="71B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87" name="TextBox 86">
              <a:extLst>
                <a:ext uri="{FF2B5EF4-FFF2-40B4-BE49-F238E27FC236}">
                  <a16:creationId xmlns:a16="http://schemas.microsoft.com/office/drawing/2014/main" id="{ED1D4FFD-6E24-4C78-AFD5-DECE8D82E8D6}"/>
                </a:ext>
              </a:extLst>
            </p:cNvPr>
            <p:cNvSpPr txBox="1"/>
            <p:nvPr/>
          </p:nvSpPr>
          <p:spPr>
            <a:xfrm>
              <a:off x="9394372" y="3103331"/>
              <a:ext cx="1273157" cy="584775"/>
            </a:xfrm>
            <a:prstGeom prst="rect">
              <a:avLst/>
            </a:prstGeom>
            <a:noFill/>
          </p:spPr>
          <p:txBody>
            <a:bodyPr wrap="square">
              <a:spAutoFit/>
            </a:bodyPr>
            <a:lstStyle/>
            <a:p>
              <a:pPr algn="ctr">
                <a:defRPr/>
              </a:pPr>
              <a:r>
                <a:rPr lang="en-US" sz="3200" b="1" dirty="0">
                  <a:latin typeface="Tahoma" panose="020B0604030504040204" pitchFamily="34" charset="0"/>
                  <a:ea typeface="Tahoma" panose="020B0604030504040204" pitchFamily="34" charset="0"/>
                  <a:cs typeface="Tahoma" panose="020B0604030504040204" pitchFamily="34" charset="0"/>
                </a:rPr>
                <a:t>122k</a:t>
              </a:r>
            </a:p>
          </p:txBody>
        </p:sp>
      </p:grpSp>
    </p:spTree>
    <p:extLst>
      <p:ext uri="{BB962C8B-B14F-4D97-AF65-F5344CB8AC3E}">
        <p14:creationId xmlns:p14="http://schemas.microsoft.com/office/powerpoint/2010/main" val="77828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DF7EF6F6-4AE7-422B-A2A4-2084F7F531F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05707FD3-90A2-48F0-9B6E-9573E0B5E9D5}"/>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itle 1">
            <a:extLst>
              <a:ext uri="{FF2B5EF4-FFF2-40B4-BE49-F238E27FC236}">
                <a16:creationId xmlns:a16="http://schemas.microsoft.com/office/drawing/2014/main" id="{9DED5746-B2B6-4289-A051-F08C4ABC81DE}"/>
              </a:ext>
            </a:extLst>
          </p:cNvPr>
          <p:cNvSpPr txBox="1">
            <a:spLocks/>
          </p:cNvSpPr>
          <p:nvPr/>
        </p:nvSpPr>
        <p:spPr>
          <a:xfrm>
            <a:off x="596552" y="259266"/>
            <a:ext cx="11595448"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PHASE II : Focus on Access</a:t>
            </a:r>
            <a:endParaRPr lang="en-SG" altLang="en-US" sz="3400" b="1" dirty="0">
              <a:solidFill>
                <a:srgbClr val="003300"/>
              </a:solidFill>
              <a:latin typeface="Tahoma" pitchFamily="34" charset="0"/>
              <a:cs typeface="Tahoma" pitchFamily="34" charset="0"/>
            </a:endParaRPr>
          </a:p>
        </p:txBody>
      </p:sp>
      <p:graphicFrame>
        <p:nvGraphicFramePr>
          <p:cNvPr id="25" name="Table 24">
            <a:extLst>
              <a:ext uri="{FF2B5EF4-FFF2-40B4-BE49-F238E27FC236}">
                <a16:creationId xmlns:a16="http://schemas.microsoft.com/office/drawing/2014/main" id="{C3B44C78-CAB6-4852-A834-2BAE6CD5CD53}"/>
              </a:ext>
            </a:extLst>
          </p:cNvPr>
          <p:cNvGraphicFramePr>
            <a:graphicFrameLocks noGrp="1"/>
          </p:cNvGraphicFramePr>
          <p:nvPr>
            <p:extLst/>
          </p:nvPr>
        </p:nvGraphicFramePr>
        <p:xfrm>
          <a:off x="279274" y="1842154"/>
          <a:ext cx="10094210" cy="1997964"/>
        </p:xfrm>
        <a:graphic>
          <a:graphicData uri="http://schemas.openxmlformats.org/drawingml/2006/table">
            <a:tbl>
              <a:tblPr firstRow="1" firstCol="1" bandRow="1">
                <a:tableStyleId>{5C22544A-7EE6-4342-B048-85BDC9FD1C3A}</a:tableStyleId>
              </a:tblPr>
              <a:tblGrid>
                <a:gridCol w="1783729">
                  <a:extLst>
                    <a:ext uri="{9D8B030D-6E8A-4147-A177-3AD203B41FA5}">
                      <a16:colId xmlns:a16="http://schemas.microsoft.com/office/drawing/2014/main" val="1679137514"/>
                    </a:ext>
                  </a:extLst>
                </a:gridCol>
                <a:gridCol w="1765609">
                  <a:extLst>
                    <a:ext uri="{9D8B030D-6E8A-4147-A177-3AD203B41FA5}">
                      <a16:colId xmlns:a16="http://schemas.microsoft.com/office/drawing/2014/main" val="3305983830"/>
                    </a:ext>
                  </a:extLst>
                </a:gridCol>
                <a:gridCol w="1653489">
                  <a:extLst>
                    <a:ext uri="{9D8B030D-6E8A-4147-A177-3AD203B41FA5}">
                      <a16:colId xmlns:a16="http://schemas.microsoft.com/office/drawing/2014/main" val="2419900529"/>
                    </a:ext>
                  </a:extLst>
                </a:gridCol>
                <a:gridCol w="1396405">
                  <a:extLst>
                    <a:ext uri="{9D8B030D-6E8A-4147-A177-3AD203B41FA5}">
                      <a16:colId xmlns:a16="http://schemas.microsoft.com/office/drawing/2014/main" val="4042216245"/>
                    </a:ext>
                  </a:extLst>
                </a:gridCol>
                <a:gridCol w="1087226">
                  <a:extLst>
                    <a:ext uri="{9D8B030D-6E8A-4147-A177-3AD203B41FA5}">
                      <a16:colId xmlns:a16="http://schemas.microsoft.com/office/drawing/2014/main" val="2397269547"/>
                    </a:ext>
                  </a:extLst>
                </a:gridCol>
                <a:gridCol w="1320526">
                  <a:extLst>
                    <a:ext uri="{9D8B030D-6E8A-4147-A177-3AD203B41FA5}">
                      <a16:colId xmlns:a16="http://schemas.microsoft.com/office/drawing/2014/main" val="442349598"/>
                    </a:ext>
                  </a:extLst>
                </a:gridCol>
                <a:gridCol w="1087226">
                  <a:extLst>
                    <a:ext uri="{9D8B030D-6E8A-4147-A177-3AD203B41FA5}">
                      <a16:colId xmlns:a16="http://schemas.microsoft.com/office/drawing/2014/main" val="1029486077"/>
                    </a:ext>
                  </a:extLst>
                </a:gridCol>
              </a:tblGrid>
              <a:tr h="179796">
                <a:tc>
                  <a:txBody>
                    <a:bodyPr/>
                    <a:lstStyle/>
                    <a:p>
                      <a:pPr>
                        <a:lnSpc>
                          <a:spcPct val="115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Centres</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ct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Public Sector Banks  (#21)</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ctr">
                        <a:lnSpc>
                          <a:spcPct val="115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Private Sector Banks (#20)</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ct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Foreign Banks (#7)</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ct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Total (Banks)</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ct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White Label (#8)</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ctr">
                        <a:lnSpc>
                          <a:spcPct val="115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Grand Total</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extLst>
                  <a:ext uri="{0D108BD9-81ED-4DB2-BD59-A6C34878D82A}">
                    <a16:rowId xmlns:a16="http://schemas.microsoft.com/office/drawing/2014/main" val="2089631153"/>
                  </a:ext>
                </a:extLst>
              </a:tr>
              <a:tr h="200025">
                <a:tc>
                  <a:txBody>
                    <a:bodyPr/>
                    <a:lstStyle/>
                    <a:p>
                      <a:pP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Metro </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R="201295" algn="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33,567</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R="138430" algn="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24,925</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R="111125" algn="r">
                        <a:lnSpc>
                          <a:spcPct val="115000"/>
                        </a:lnSpc>
                        <a:spcAft>
                          <a:spcPts val="0"/>
                        </a:spcAft>
                        <a:tabLst>
                          <a:tab pos="444500" algn="l"/>
                        </a:tabLs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733</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algn="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59,225</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R="82550" algn="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2,015</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algn="r">
                        <a:lnSpc>
                          <a:spcPct val="115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61,240</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extLst>
                  <a:ext uri="{0D108BD9-81ED-4DB2-BD59-A6C34878D82A}">
                    <a16:rowId xmlns:a16="http://schemas.microsoft.com/office/drawing/2014/main" val="866872484"/>
                  </a:ext>
                </a:extLst>
              </a:tr>
              <a:tr h="200025">
                <a:tc>
                  <a:txBody>
                    <a:bodyPr/>
                    <a:lstStyle/>
                    <a:p>
                      <a:pP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Urban </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R="201295" algn="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41,392</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R="138430" algn="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15,467</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R="111125" algn="r">
                        <a:lnSpc>
                          <a:spcPct val="115000"/>
                        </a:lnSpc>
                        <a:spcAft>
                          <a:spcPts val="0"/>
                        </a:spcAft>
                        <a:tabLst>
                          <a:tab pos="444500" algn="l"/>
                        </a:tabLs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168</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algn="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57,027</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R="82550" algn="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1,807</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algn="r">
                        <a:lnSpc>
                          <a:spcPct val="115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58,834</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extLst>
                  <a:ext uri="{0D108BD9-81ED-4DB2-BD59-A6C34878D82A}">
                    <a16:rowId xmlns:a16="http://schemas.microsoft.com/office/drawing/2014/main" val="977364761"/>
                  </a:ext>
                </a:extLst>
              </a:tr>
              <a:tr h="200025">
                <a:tc>
                  <a:txBody>
                    <a:bodyPr/>
                    <a:lstStyle/>
                    <a:p>
                      <a:pPr>
                        <a:lnSpc>
                          <a:spcPct val="115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Semi - Urban </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R="201295" algn="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42,293</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R="138430" algn="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14,199</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R="111125" algn="r">
                        <a:lnSpc>
                          <a:spcPct val="115000"/>
                        </a:lnSpc>
                        <a:spcAft>
                          <a:spcPts val="0"/>
                        </a:spcAft>
                        <a:tabLst>
                          <a:tab pos="444500" algn="l"/>
                        </a:tabLs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17</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algn="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56,509</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R="82550" algn="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4,481</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algn="r">
                        <a:lnSpc>
                          <a:spcPct val="115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60,990</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extLst>
                  <a:ext uri="{0D108BD9-81ED-4DB2-BD59-A6C34878D82A}">
                    <a16:rowId xmlns:a16="http://schemas.microsoft.com/office/drawing/2014/main" val="3091671924"/>
                  </a:ext>
                </a:extLst>
              </a:tr>
              <a:tr h="200025">
                <a:tc>
                  <a:txBody>
                    <a:bodyPr/>
                    <a:lstStyle/>
                    <a:p>
                      <a:pPr>
                        <a:lnSpc>
                          <a:spcPct val="115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Rural </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R="201295" algn="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29,655</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R="138430" algn="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4,774</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R="111125" algn="r">
                        <a:lnSpc>
                          <a:spcPct val="115000"/>
                        </a:lnSpc>
                        <a:spcAft>
                          <a:spcPts val="0"/>
                        </a:spcAft>
                        <a:tabLst>
                          <a:tab pos="444500" algn="l"/>
                        </a:tabLs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16</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algn="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34,445</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marR="82550" algn="r">
                        <a:lnSpc>
                          <a:spcPct val="115000"/>
                        </a:lnSpc>
                        <a:spcAft>
                          <a:spcPts val="0"/>
                        </a:spcAft>
                      </a:pPr>
                      <a:r>
                        <a:rPr lang="en-SG" sz="1600">
                          <a:solidFill>
                            <a:schemeClr val="tx1"/>
                          </a:solidFill>
                          <a:effectLst/>
                          <a:latin typeface="Tahoma" panose="020B0604030504040204" pitchFamily="34" charset="0"/>
                          <a:ea typeface="Tahoma" panose="020B0604030504040204" pitchFamily="34" charset="0"/>
                          <a:cs typeface="Tahoma" panose="020B0604030504040204" pitchFamily="34" charset="0"/>
                        </a:rPr>
                        <a:t>6,044</a:t>
                      </a:r>
                      <a:endParaRPr lang="en-GB" sz="160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tc>
                  <a:txBody>
                    <a:bodyPr/>
                    <a:lstStyle/>
                    <a:p>
                      <a:pPr algn="r">
                        <a:lnSpc>
                          <a:spcPct val="115000"/>
                        </a:lnSpc>
                        <a:spcAft>
                          <a:spcPts val="0"/>
                        </a:spcAft>
                      </a:pPr>
                      <a:r>
                        <a:rPr lang="en-SG" sz="1600" dirty="0">
                          <a:solidFill>
                            <a:schemeClr val="tx1"/>
                          </a:solidFill>
                          <a:effectLst/>
                          <a:latin typeface="Tahoma" panose="020B0604030504040204" pitchFamily="34" charset="0"/>
                          <a:ea typeface="Tahoma" panose="020B0604030504040204" pitchFamily="34" charset="0"/>
                          <a:cs typeface="Tahoma" panose="020B0604030504040204" pitchFamily="34" charset="0"/>
                        </a:rPr>
                        <a:t>40,489</a:t>
                      </a:r>
                      <a:endParaRPr lang="en-GB" sz="1600"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EEECE1"/>
                    </a:solidFill>
                  </a:tcPr>
                </a:tc>
                <a:extLst>
                  <a:ext uri="{0D108BD9-81ED-4DB2-BD59-A6C34878D82A}">
                    <a16:rowId xmlns:a16="http://schemas.microsoft.com/office/drawing/2014/main" val="1645355429"/>
                  </a:ext>
                </a:extLst>
              </a:tr>
              <a:tr h="200025">
                <a:tc>
                  <a:txBody>
                    <a:bodyPr/>
                    <a:lstStyle/>
                    <a:p>
                      <a:pPr>
                        <a:lnSpc>
                          <a:spcPct val="115000"/>
                        </a:lnSpc>
                        <a:spcAft>
                          <a:spcPts val="0"/>
                        </a:spcAft>
                      </a:pPr>
                      <a:r>
                        <a:rPr lang="en-SG"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Total </a:t>
                      </a:r>
                      <a:endParaRPr lang="en-GB"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marR="201295" algn="r">
                        <a:lnSpc>
                          <a:spcPct val="115000"/>
                        </a:lnSpc>
                        <a:spcAft>
                          <a:spcPts val="0"/>
                        </a:spcAft>
                      </a:pPr>
                      <a:r>
                        <a:rPr lang="en-SG"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146,907</a:t>
                      </a:r>
                      <a:endParaRPr lang="en-GB"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marR="138430" algn="r">
                        <a:lnSpc>
                          <a:spcPct val="115000"/>
                        </a:lnSpc>
                        <a:spcAft>
                          <a:spcPts val="0"/>
                        </a:spcAft>
                      </a:pPr>
                      <a:r>
                        <a:rPr lang="en-SG"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59,365</a:t>
                      </a:r>
                      <a:endParaRPr lang="en-GB"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marR="111125" algn="r">
                        <a:lnSpc>
                          <a:spcPct val="115000"/>
                        </a:lnSpc>
                        <a:spcAft>
                          <a:spcPts val="0"/>
                        </a:spcAft>
                        <a:tabLst>
                          <a:tab pos="444500" algn="l"/>
                        </a:tabLst>
                      </a:pPr>
                      <a:r>
                        <a:rPr lang="en-SG"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934</a:t>
                      </a:r>
                      <a:endParaRPr lang="en-GB"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r">
                        <a:lnSpc>
                          <a:spcPct val="115000"/>
                        </a:lnSpc>
                        <a:spcAft>
                          <a:spcPts val="0"/>
                        </a:spcAft>
                      </a:pPr>
                      <a:r>
                        <a:rPr lang="en-SG"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207,206</a:t>
                      </a:r>
                      <a:endParaRPr lang="en-GB"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marR="82550" algn="r">
                        <a:lnSpc>
                          <a:spcPct val="115000"/>
                        </a:lnSpc>
                        <a:spcAft>
                          <a:spcPts val="0"/>
                        </a:spcAft>
                      </a:pPr>
                      <a:r>
                        <a:rPr lang="en-SG"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14,347</a:t>
                      </a:r>
                      <a:endParaRPr lang="en-GB"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tc>
                  <a:txBody>
                    <a:bodyPr/>
                    <a:lstStyle/>
                    <a:p>
                      <a:pPr algn="r">
                        <a:lnSpc>
                          <a:spcPct val="115000"/>
                        </a:lnSpc>
                        <a:spcAft>
                          <a:spcPts val="0"/>
                        </a:spcAft>
                      </a:pPr>
                      <a:r>
                        <a:rPr lang="en-SG"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221,553</a:t>
                      </a:r>
                      <a:endParaRPr lang="en-GB" sz="1800" b="1" dirty="0">
                        <a:solidFill>
                          <a:schemeClr val="tx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FAC090"/>
                    </a:solidFill>
                  </a:tcPr>
                </a:tc>
                <a:extLst>
                  <a:ext uri="{0D108BD9-81ED-4DB2-BD59-A6C34878D82A}">
                    <a16:rowId xmlns:a16="http://schemas.microsoft.com/office/drawing/2014/main" val="3002594534"/>
                  </a:ext>
                </a:extLst>
              </a:tr>
            </a:tbl>
          </a:graphicData>
        </a:graphic>
      </p:graphicFrame>
      <p:sp>
        <p:nvSpPr>
          <p:cNvPr id="26" name="Rectangle 25">
            <a:extLst>
              <a:ext uri="{FF2B5EF4-FFF2-40B4-BE49-F238E27FC236}">
                <a16:creationId xmlns:a16="http://schemas.microsoft.com/office/drawing/2014/main" id="{26198D7C-EE65-41B8-AE46-A08E810A4716}"/>
              </a:ext>
            </a:extLst>
          </p:cNvPr>
          <p:cNvSpPr/>
          <p:nvPr/>
        </p:nvSpPr>
        <p:spPr>
          <a:xfrm>
            <a:off x="265774" y="1319848"/>
            <a:ext cx="4578497" cy="537711"/>
          </a:xfrm>
          <a:prstGeom prst="rect">
            <a:avLst/>
          </a:prstGeom>
        </p:spPr>
        <p:txBody>
          <a:bodyPr wrap="none">
            <a:spAutoFit/>
          </a:bodyPr>
          <a:lstStyle/>
          <a:p>
            <a:pPr algn="just">
              <a:lnSpc>
                <a:spcPct val="115000"/>
              </a:lnSpc>
              <a:spcAft>
                <a:spcPts val="0"/>
              </a:spcAft>
            </a:pPr>
            <a:r>
              <a:rPr lang="en-US" sz="2800" b="1" dirty="0">
                <a:solidFill>
                  <a:srgbClr val="000000"/>
                </a:solidFill>
                <a:latin typeface="Tahoma" panose="020B0604030504040204" pitchFamily="34" charset="0"/>
                <a:ea typeface="Tahoma" panose="020B0604030504040204" pitchFamily="34" charset="0"/>
                <a:cs typeface="Tahoma" panose="020B0604030504040204" pitchFamily="34" charset="0"/>
              </a:rPr>
              <a:t>ATMs [September 2017]</a:t>
            </a:r>
            <a:endParaRPr lang="en-GB" sz="2800" dirty="0">
              <a:latin typeface="Tahoma" panose="020B0604030504040204" pitchFamily="34" charset="0"/>
              <a:ea typeface="Tahoma" panose="020B0604030504040204" pitchFamily="34" charset="0"/>
              <a:cs typeface="Tahoma" panose="020B0604030504040204" pitchFamily="34" charset="0"/>
            </a:endParaRPr>
          </a:p>
        </p:txBody>
      </p:sp>
      <p:grpSp>
        <p:nvGrpSpPr>
          <p:cNvPr id="27" name="Group 26">
            <a:extLst>
              <a:ext uri="{FF2B5EF4-FFF2-40B4-BE49-F238E27FC236}">
                <a16:creationId xmlns:a16="http://schemas.microsoft.com/office/drawing/2014/main" id="{09D3CC1C-6970-4D0F-8BD5-216DF8BCD2E9}"/>
              </a:ext>
            </a:extLst>
          </p:cNvPr>
          <p:cNvGrpSpPr/>
          <p:nvPr/>
        </p:nvGrpSpPr>
        <p:grpSpPr>
          <a:xfrm>
            <a:off x="9090683" y="2398570"/>
            <a:ext cx="2812857" cy="2859825"/>
            <a:chOff x="9018667" y="2301543"/>
            <a:chExt cx="2812857" cy="2859825"/>
          </a:xfrm>
        </p:grpSpPr>
        <p:grpSp>
          <p:nvGrpSpPr>
            <p:cNvPr id="28" name="Group 27">
              <a:extLst>
                <a:ext uri="{FF2B5EF4-FFF2-40B4-BE49-F238E27FC236}">
                  <a16:creationId xmlns:a16="http://schemas.microsoft.com/office/drawing/2014/main" id="{6EB4218C-EEF7-4C49-8F3B-045F220BFAF7}"/>
                </a:ext>
              </a:extLst>
            </p:cNvPr>
            <p:cNvGrpSpPr/>
            <p:nvPr/>
          </p:nvGrpSpPr>
          <p:grpSpPr>
            <a:xfrm>
              <a:off x="9018667" y="2301543"/>
              <a:ext cx="2812857" cy="2859825"/>
              <a:chOff x="9077712" y="2249210"/>
              <a:chExt cx="2812857" cy="2859825"/>
            </a:xfrm>
          </p:grpSpPr>
          <p:sp>
            <p:nvSpPr>
              <p:cNvPr id="30" name="Oval 17">
                <a:extLst>
                  <a:ext uri="{FF2B5EF4-FFF2-40B4-BE49-F238E27FC236}">
                    <a16:creationId xmlns:a16="http://schemas.microsoft.com/office/drawing/2014/main" id="{517BE6B6-F014-453F-82B1-834F9353D90E}"/>
                  </a:ext>
                </a:extLst>
              </p:cNvPr>
              <p:cNvSpPr>
                <a:spLocks noChangeArrowheads="1"/>
              </p:cNvSpPr>
              <p:nvPr/>
            </p:nvSpPr>
            <p:spPr bwMode="auto">
              <a:xfrm rot="15686117">
                <a:off x="9383595" y="2517025"/>
                <a:ext cx="1530677" cy="1732595"/>
              </a:xfrm>
              <a:prstGeom prst="ellipse">
                <a:avLst/>
              </a:prstGeom>
              <a:solidFill>
                <a:srgbClr val="FAC0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0">
                <a:extLst>
                  <a:ext uri="{FF2B5EF4-FFF2-40B4-BE49-F238E27FC236}">
                    <a16:creationId xmlns:a16="http://schemas.microsoft.com/office/drawing/2014/main" id="{20E1F27C-31A4-4139-B4FF-81FFA274BC51}"/>
                  </a:ext>
                </a:extLst>
              </p:cNvPr>
              <p:cNvSpPr>
                <a:spLocks noEditPoints="1"/>
              </p:cNvSpPr>
              <p:nvPr/>
            </p:nvSpPr>
            <p:spPr bwMode="auto">
              <a:xfrm rot="15686117">
                <a:off x="9116689" y="2430560"/>
                <a:ext cx="2014879" cy="1947400"/>
              </a:xfrm>
              <a:custGeom>
                <a:avLst/>
                <a:gdLst>
                  <a:gd name="T0" fmla="*/ 244 w 287"/>
                  <a:gd name="T1" fmla="*/ 48 h 245"/>
                  <a:gd name="T2" fmla="*/ 143 w 287"/>
                  <a:gd name="T3" fmla="*/ 0 h 245"/>
                  <a:gd name="T4" fmla="*/ 143 w 287"/>
                  <a:gd name="T5" fmla="*/ 23 h 245"/>
                  <a:gd name="T6" fmla="*/ 226 w 287"/>
                  <a:gd name="T7" fmla="*/ 62 h 245"/>
                  <a:gd name="T8" fmla="*/ 206 w 287"/>
                  <a:gd name="T9" fmla="*/ 202 h 245"/>
                  <a:gd name="T10" fmla="*/ 143 w 287"/>
                  <a:gd name="T11" fmla="*/ 222 h 245"/>
                  <a:gd name="T12" fmla="*/ 143 w 287"/>
                  <a:gd name="T13" fmla="*/ 245 h 245"/>
                  <a:gd name="T14" fmla="*/ 221 w 287"/>
                  <a:gd name="T15" fmla="*/ 220 h 245"/>
                  <a:gd name="T16" fmla="*/ 244 w 287"/>
                  <a:gd name="T17" fmla="*/ 48 h 245"/>
                  <a:gd name="T18" fmla="*/ 143 w 287"/>
                  <a:gd name="T19" fmla="*/ 0 h 245"/>
                  <a:gd name="T20" fmla="*/ 66 w 287"/>
                  <a:gd name="T21" fmla="*/ 26 h 245"/>
                  <a:gd name="T22" fmla="*/ 42 w 287"/>
                  <a:gd name="T23" fmla="*/ 198 h 245"/>
                  <a:gd name="T24" fmla="*/ 143 w 287"/>
                  <a:gd name="T25" fmla="*/ 245 h 245"/>
                  <a:gd name="T26" fmla="*/ 143 w 287"/>
                  <a:gd name="T27" fmla="*/ 222 h 245"/>
                  <a:gd name="T28" fmla="*/ 61 w 287"/>
                  <a:gd name="T29" fmla="*/ 184 h 245"/>
                  <a:gd name="T30" fmla="*/ 61 w 287"/>
                  <a:gd name="T31" fmla="*/ 184 h 245"/>
                  <a:gd name="T32" fmla="*/ 80 w 287"/>
                  <a:gd name="T33" fmla="*/ 44 h 245"/>
                  <a:gd name="T34" fmla="*/ 143 w 287"/>
                  <a:gd name="T35" fmla="*/ 23 h 245"/>
                  <a:gd name="T36" fmla="*/ 143 w 287"/>
                  <a:gd name="T37"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7" h="245">
                    <a:moveTo>
                      <a:pt x="244" y="48"/>
                    </a:moveTo>
                    <a:cubicBezTo>
                      <a:pt x="219" y="17"/>
                      <a:pt x="182" y="0"/>
                      <a:pt x="143" y="0"/>
                    </a:cubicBezTo>
                    <a:cubicBezTo>
                      <a:pt x="143" y="23"/>
                      <a:pt x="143" y="23"/>
                      <a:pt x="143" y="23"/>
                    </a:cubicBezTo>
                    <a:cubicBezTo>
                      <a:pt x="174" y="23"/>
                      <a:pt x="205" y="36"/>
                      <a:pt x="226" y="62"/>
                    </a:cubicBezTo>
                    <a:cubicBezTo>
                      <a:pt x="260" y="105"/>
                      <a:pt x="252" y="168"/>
                      <a:pt x="206" y="202"/>
                    </a:cubicBezTo>
                    <a:cubicBezTo>
                      <a:pt x="188" y="216"/>
                      <a:pt x="165" y="222"/>
                      <a:pt x="143" y="222"/>
                    </a:cubicBezTo>
                    <a:cubicBezTo>
                      <a:pt x="143" y="245"/>
                      <a:pt x="143" y="245"/>
                      <a:pt x="143" y="245"/>
                    </a:cubicBezTo>
                    <a:cubicBezTo>
                      <a:pt x="170" y="245"/>
                      <a:pt x="198" y="237"/>
                      <a:pt x="221" y="220"/>
                    </a:cubicBezTo>
                    <a:cubicBezTo>
                      <a:pt x="277" y="178"/>
                      <a:pt x="287" y="101"/>
                      <a:pt x="244" y="48"/>
                    </a:cubicBezTo>
                    <a:close/>
                    <a:moveTo>
                      <a:pt x="143" y="0"/>
                    </a:moveTo>
                    <a:cubicBezTo>
                      <a:pt x="116" y="1"/>
                      <a:pt x="89" y="9"/>
                      <a:pt x="66" y="26"/>
                    </a:cubicBezTo>
                    <a:cubicBezTo>
                      <a:pt x="10" y="68"/>
                      <a:pt x="0" y="145"/>
                      <a:pt x="42" y="198"/>
                    </a:cubicBezTo>
                    <a:cubicBezTo>
                      <a:pt x="67" y="229"/>
                      <a:pt x="105" y="245"/>
                      <a:pt x="143" y="245"/>
                    </a:cubicBezTo>
                    <a:cubicBezTo>
                      <a:pt x="143" y="222"/>
                      <a:pt x="143" y="222"/>
                      <a:pt x="143" y="222"/>
                    </a:cubicBezTo>
                    <a:cubicBezTo>
                      <a:pt x="112" y="223"/>
                      <a:pt x="82" y="209"/>
                      <a:pt x="61" y="184"/>
                    </a:cubicBezTo>
                    <a:cubicBezTo>
                      <a:pt x="61" y="184"/>
                      <a:pt x="61" y="184"/>
                      <a:pt x="61" y="184"/>
                    </a:cubicBezTo>
                    <a:cubicBezTo>
                      <a:pt x="26" y="141"/>
                      <a:pt x="35" y="78"/>
                      <a:pt x="80" y="44"/>
                    </a:cubicBezTo>
                    <a:cubicBezTo>
                      <a:pt x="99" y="30"/>
                      <a:pt x="121" y="23"/>
                      <a:pt x="143" y="23"/>
                    </a:cubicBezTo>
                    <a:lnTo>
                      <a:pt x="143" y="0"/>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1">
                <a:extLst>
                  <a:ext uri="{FF2B5EF4-FFF2-40B4-BE49-F238E27FC236}">
                    <a16:creationId xmlns:a16="http://schemas.microsoft.com/office/drawing/2014/main" id="{9F188909-003D-452B-985A-7D11E6C92C47}"/>
                  </a:ext>
                </a:extLst>
              </p:cNvPr>
              <p:cNvSpPr>
                <a:spLocks/>
              </p:cNvSpPr>
              <p:nvPr/>
            </p:nvSpPr>
            <p:spPr bwMode="auto">
              <a:xfrm rot="15920932">
                <a:off x="10668535" y="3956139"/>
                <a:ext cx="795628" cy="767153"/>
              </a:xfrm>
              <a:custGeom>
                <a:avLst/>
                <a:gdLst>
                  <a:gd name="T0" fmla="*/ 50 w 283"/>
                  <a:gd name="T1" fmla="*/ 236 h 236"/>
                  <a:gd name="T2" fmla="*/ 0 w 283"/>
                  <a:gd name="T3" fmla="*/ 174 h 236"/>
                  <a:gd name="T4" fmla="*/ 233 w 283"/>
                  <a:gd name="T5" fmla="*/ 0 h 236"/>
                  <a:gd name="T6" fmla="*/ 283 w 283"/>
                  <a:gd name="T7" fmla="*/ 62 h 236"/>
                  <a:gd name="T8" fmla="*/ 50 w 283"/>
                  <a:gd name="T9" fmla="*/ 236 h 236"/>
                </a:gdLst>
                <a:ahLst/>
                <a:cxnLst>
                  <a:cxn ang="0">
                    <a:pos x="T0" y="T1"/>
                  </a:cxn>
                  <a:cxn ang="0">
                    <a:pos x="T2" y="T3"/>
                  </a:cxn>
                  <a:cxn ang="0">
                    <a:pos x="T4" y="T5"/>
                  </a:cxn>
                  <a:cxn ang="0">
                    <a:pos x="T6" y="T7"/>
                  </a:cxn>
                  <a:cxn ang="0">
                    <a:pos x="T8" y="T9"/>
                  </a:cxn>
                </a:cxnLst>
                <a:rect l="0" t="0" r="r" b="b"/>
                <a:pathLst>
                  <a:path w="283" h="236">
                    <a:moveTo>
                      <a:pt x="50" y="236"/>
                    </a:moveTo>
                    <a:lnTo>
                      <a:pt x="0" y="174"/>
                    </a:lnTo>
                    <a:lnTo>
                      <a:pt x="233" y="0"/>
                    </a:lnTo>
                    <a:lnTo>
                      <a:pt x="283" y="62"/>
                    </a:lnTo>
                    <a:lnTo>
                      <a:pt x="50" y="236"/>
                    </a:lnTo>
                    <a:close/>
                  </a:path>
                </a:pathLst>
              </a:custGeom>
              <a:solidFill>
                <a:srgbClr val="00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6B770DBF-87AC-4F7E-95DA-BA22D2780635}"/>
                  </a:ext>
                </a:extLst>
              </p:cNvPr>
              <p:cNvSpPr>
                <a:spLocks/>
              </p:cNvSpPr>
              <p:nvPr/>
            </p:nvSpPr>
            <p:spPr bwMode="auto">
              <a:xfrm rot="15805239">
                <a:off x="10831863" y="4050328"/>
                <a:ext cx="1073956" cy="1043457"/>
              </a:xfrm>
              <a:custGeom>
                <a:avLst/>
                <a:gdLst>
                  <a:gd name="T0" fmla="*/ 51 w 161"/>
                  <a:gd name="T1" fmla="*/ 125 h 135"/>
                  <a:gd name="T2" fmla="*/ 10 w 161"/>
                  <a:gd name="T3" fmla="*/ 120 h 135"/>
                  <a:gd name="T4" fmla="*/ 15 w 161"/>
                  <a:gd name="T5" fmla="*/ 81 h 135"/>
                  <a:gd name="T6" fmla="*/ 114 w 161"/>
                  <a:gd name="T7" fmla="*/ 7 h 135"/>
                  <a:gd name="T8" fmla="*/ 139 w 161"/>
                  <a:gd name="T9" fmla="*/ 2 h 135"/>
                  <a:gd name="T10" fmla="*/ 161 w 161"/>
                  <a:gd name="T11" fmla="*/ 30 h 135"/>
                  <a:gd name="T12" fmla="*/ 149 w 161"/>
                  <a:gd name="T13" fmla="*/ 52 h 135"/>
                  <a:gd name="T14" fmla="*/ 51 w 161"/>
                  <a:gd name="T15" fmla="*/ 125 h 1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1" h="135">
                    <a:moveTo>
                      <a:pt x="51" y="125"/>
                    </a:moveTo>
                    <a:cubicBezTo>
                      <a:pt x="38" y="135"/>
                      <a:pt x="19" y="132"/>
                      <a:pt x="10" y="120"/>
                    </a:cubicBezTo>
                    <a:cubicBezTo>
                      <a:pt x="0" y="108"/>
                      <a:pt x="2" y="90"/>
                      <a:pt x="15" y="81"/>
                    </a:cubicBezTo>
                    <a:cubicBezTo>
                      <a:pt x="114" y="7"/>
                      <a:pt x="114" y="7"/>
                      <a:pt x="114" y="7"/>
                    </a:cubicBezTo>
                    <a:cubicBezTo>
                      <a:pt x="121" y="2"/>
                      <a:pt x="130" y="0"/>
                      <a:pt x="139" y="2"/>
                    </a:cubicBezTo>
                    <a:cubicBezTo>
                      <a:pt x="161" y="30"/>
                      <a:pt x="161" y="30"/>
                      <a:pt x="161" y="30"/>
                    </a:cubicBezTo>
                    <a:cubicBezTo>
                      <a:pt x="161" y="38"/>
                      <a:pt x="157" y="46"/>
                      <a:pt x="149" y="52"/>
                    </a:cubicBezTo>
                    <a:lnTo>
                      <a:pt x="51" y="125"/>
                    </a:lnTo>
                    <a:close/>
                  </a:path>
                </a:pathLst>
              </a:custGeom>
              <a:solidFill>
                <a:srgbClr val="FC6E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a:extLst>
                  <a:ext uri="{FF2B5EF4-FFF2-40B4-BE49-F238E27FC236}">
                    <a16:creationId xmlns:a16="http://schemas.microsoft.com/office/drawing/2014/main" id="{6DF6B3C5-3F41-46D2-851A-F85BF66E1002}"/>
                  </a:ext>
                </a:extLst>
              </p:cNvPr>
              <p:cNvSpPr>
                <a:spLocks/>
              </p:cNvSpPr>
              <p:nvPr/>
            </p:nvSpPr>
            <p:spPr bwMode="auto">
              <a:xfrm rot="15686117">
                <a:off x="9076172" y="2250750"/>
                <a:ext cx="188365" cy="185286"/>
              </a:xfrm>
              <a:custGeom>
                <a:avLst/>
                <a:gdLst>
                  <a:gd name="T0" fmla="*/ 48 w 67"/>
                  <a:gd name="T1" fmla="*/ 0 h 57"/>
                  <a:gd name="T2" fmla="*/ 67 w 67"/>
                  <a:gd name="T3" fmla="*/ 57 h 57"/>
                  <a:gd name="T4" fmla="*/ 0 w 67"/>
                  <a:gd name="T5" fmla="*/ 40 h 57"/>
                  <a:gd name="T6" fmla="*/ 48 w 67"/>
                  <a:gd name="T7" fmla="*/ 0 h 57"/>
                </a:gdLst>
                <a:ahLst/>
                <a:cxnLst>
                  <a:cxn ang="0">
                    <a:pos x="T0" y="T1"/>
                  </a:cxn>
                  <a:cxn ang="0">
                    <a:pos x="T2" y="T3"/>
                  </a:cxn>
                  <a:cxn ang="0">
                    <a:pos x="T4" y="T5"/>
                  </a:cxn>
                  <a:cxn ang="0">
                    <a:pos x="T6" y="T7"/>
                  </a:cxn>
                </a:cxnLst>
                <a:rect l="0" t="0" r="r" b="b"/>
                <a:pathLst>
                  <a:path w="67" h="57">
                    <a:moveTo>
                      <a:pt x="48" y="0"/>
                    </a:moveTo>
                    <a:lnTo>
                      <a:pt x="67" y="57"/>
                    </a:lnTo>
                    <a:lnTo>
                      <a:pt x="0" y="40"/>
                    </a:lnTo>
                    <a:lnTo>
                      <a:pt x="48" y="0"/>
                    </a:lnTo>
                    <a:close/>
                  </a:path>
                </a:pathLst>
              </a:custGeom>
              <a:solidFill>
                <a:srgbClr val="71B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9" name="TextBox 28">
              <a:extLst>
                <a:ext uri="{FF2B5EF4-FFF2-40B4-BE49-F238E27FC236}">
                  <a16:creationId xmlns:a16="http://schemas.microsoft.com/office/drawing/2014/main" id="{94A735C2-EABA-460C-B282-7DDAB983A99F}"/>
                </a:ext>
              </a:extLst>
            </p:cNvPr>
            <p:cNvSpPr txBox="1"/>
            <p:nvPr/>
          </p:nvSpPr>
          <p:spPr>
            <a:xfrm>
              <a:off x="9369924" y="3205497"/>
              <a:ext cx="1273157" cy="584775"/>
            </a:xfrm>
            <a:prstGeom prst="rect">
              <a:avLst/>
            </a:prstGeom>
            <a:noFill/>
          </p:spPr>
          <p:txBody>
            <a:bodyPr wrap="square">
              <a:spAutoFit/>
            </a:bodyPr>
            <a:lstStyle/>
            <a:p>
              <a:pPr algn="ctr">
                <a:defRPr/>
              </a:pPr>
              <a:r>
                <a:rPr lang="en-US" sz="3200" b="1" dirty="0">
                  <a:latin typeface="Tahoma" panose="020B0604030504040204" pitchFamily="34" charset="0"/>
                  <a:ea typeface="Tahoma" panose="020B0604030504040204" pitchFamily="34" charset="0"/>
                  <a:cs typeface="Tahoma" panose="020B0604030504040204" pitchFamily="34" charset="0"/>
                </a:rPr>
                <a:t>221k</a:t>
              </a:r>
            </a:p>
          </p:txBody>
        </p:sp>
      </p:grpSp>
    </p:spTree>
    <p:extLst>
      <p:ext uri="{BB962C8B-B14F-4D97-AF65-F5344CB8AC3E}">
        <p14:creationId xmlns:p14="http://schemas.microsoft.com/office/powerpoint/2010/main" val="343985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FE5E6142-5BA5-45CC-8E16-9B971A865A12}"/>
              </a:ext>
            </a:extLst>
          </p:cNvPr>
          <p:cNvSpPr>
            <a:spLocks noGrp="1"/>
          </p:cNvSpPr>
          <p:nvPr>
            <p:ph type="title"/>
          </p:nvPr>
        </p:nvSpPr>
        <p:spPr>
          <a:xfrm>
            <a:off x="596552" y="259266"/>
            <a:ext cx="11199930" cy="505736"/>
          </a:xfrm>
        </p:spPr>
        <p:txBody>
          <a:bodyPr>
            <a:noAutofit/>
          </a:bodyPr>
          <a:lstStyle/>
          <a:p>
            <a:r>
              <a:rPr lang="en-GB" altLang="en-US" sz="3400" b="1" dirty="0">
                <a:solidFill>
                  <a:srgbClr val="003300"/>
                </a:solidFill>
                <a:latin typeface="Tahoma" pitchFamily="34" charset="0"/>
                <a:cs typeface="Tahoma" pitchFamily="34" charset="0"/>
              </a:rPr>
              <a:t>DEMAND                   side CHALLENGEs…</a:t>
            </a:r>
            <a:endParaRPr lang="en-SG" altLang="en-US" sz="3400" b="1" dirty="0">
              <a:solidFill>
                <a:srgbClr val="003300"/>
              </a:solidFill>
              <a:latin typeface="Tahoma" pitchFamily="34" charset="0"/>
              <a:cs typeface="Tahoma" pitchFamily="34" charset="0"/>
            </a:endParaRPr>
          </a:p>
        </p:txBody>
      </p:sp>
      <p:sp>
        <p:nvSpPr>
          <p:cNvPr id="41" name="Freeform 12">
            <a:extLst>
              <a:ext uri="{FF2B5EF4-FFF2-40B4-BE49-F238E27FC236}">
                <a16:creationId xmlns:a16="http://schemas.microsoft.com/office/drawing/2014/main" id="{5FF33CFF-1790-45E1-B912-E8BBE20DF91A}"/>
              </a:ext>
            </a:extLst>
          </p:cNvPr>
          <p:cNvSpPr>
            <a:spLocks/>
          </p:cNvSpPr>
          <p:nvPr/>
        </p:nvSpPr>
        <p:spPr bwMode="auto">
          <a:xfrm flipH="1" flipV="1">
            <a:off x="6623768" y="5109313"/>
            <a:ext cx="45719" cy="45719"/>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5FD9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buNone/>
            </a:pPr>
            <a:endParaRPr lang="en-US" sz="2000">
              <a:latin typeface="Tahoma" panose="020B0604030504040204" pitchFamily="34" charset="0"/>
              <a:ea typeface="Tahoma" panose="020B0604030504040204" pitchFamily="34" charset="0"/>
              <a:cs typeface="Tahoma" panose="020B0604030504040204" pitchFamily="34" charset="0"/>
            </a:endParaRPr>
          </a:p>
        </p:txBody>
      </p:sp>
      <p:sp>
        <p:nvSpPr>
          <p:cNvPr id="42" name="Freeform 14">
            <a:extLst>
              <a:ext uri="{FF2B5EF4-FFF2-40B4-BE49-F238E27FC236}">
                <a16:creationId xmlns:a16="http://schemas.microsoft.com/office/drawing/2014/main" id="{E016FB09-7FCE-4BF1-8F48-C804EF4686F6}"/>
              </a:ext>
            </a:extLst>
          </p:cNvPr>
          <p:cNvSpPr>
            <a:spLocks/>
          </p:cNvSpPr>
          <p:nvPr/>
        </p:nvSpPr>
        <p:spPr bwMode="auto">
          <a:xfrm flipH="1" flipV="1">
            <a:off x="6623768" y="4117125"/>
            <a:ext cx="45719" cy="45719"/>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008F7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buNone/>
            </a:pPr>
            <a:endParaRPr lang="en-US" sz="2000">
              <a:latin typeface="Tahoma" panose="020B0604030504040204" pitchFamily="34" charset="0"/>
              <a:ea typeface="Tahoma" panose="020B0604030504040204" pitchFamily="34" charset="0"/>
              <a:cs typeface="Tahoma" panose="020B0604030504040204" pitchFamily="34" charset="0"/>
            </a:endParaRPr>
          </a:p>
        </p:txBody>
      </p:sp>
      <p:sp>
        <p:nvSpPr>
          <p:cNvPr id="43" name="Freeform 16">
            <a:extLst>
              <a:ext uri="{FF2B5EF4-FFF2-40B4-BE49-F238E27FC236}">
                <a16:creationId xmlns:a16="http://schemas.microsoft.com/office/drawing/2014/main" id="{9721B69C-E012-4AA4-8CC4-E7D66A4042BA}"/>
              </a:ext>
            </a:extLst>
          </p:cNvPr>
          <p:cNvSpPr>
            <a:spLocks/>
          </p:cNvSpPr>
          <p:nvPr/>
        </p:nvSpPr>
        <p:spPr bwMode="auto">
          <a:xfrm flipH="1">
            <a:off x="6623768" y="3079221"/>
            <a:ext cx="45719" cy="45719"/>
          </a:xfrm>
          <a:custGeom>
            <a:avLst/>
            <a:gdLst>
              <a:gd name="T0" fmla="*/ 2 h 2"/>
              <a:gd name="T1" fmla="*/ 0 h 2"/>
              <a:gd name="T2" fmla="*/ 2 h 2"/>
            </a:gdLst>
            <a:ahLst/>
            <a:cxnLst>
              <a:cxn ang="0">
                <a:pos x="0" y="T0"/>
              </a:cxn>
              <a:cxn ang="0">
                <a:pos x="0" y="T1"/>
              </a:cxn>
              <a:cxn ang="0">
                <a:pos x="0" y="T2"/>
              </a:cxn>
            </a:cxnLst>
            <a:rect l="0" t="0" r="r" b="b"/>
            <a:pathLst>
              <a:path h="2">
                <a:moveTo>
                  <a:pt x="0" y="2"/>
                </a:moveTo>
                <a:lnTo>
                  <a:pt x="0" y="0"/>
                </a:lnTo>
                <a:lnTo>
                  <a:pt x="0" y="2"/>
                </a:lnTo>
                <a:close/>
              </a:path>
            </a:pathLst>
          </a:custGeom>
          <a:solidFill>
            <a:srgbClr val="B337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buNone/>
            </a:pPr>
            <a:endParaRPr lang="en-US" sz="2000">
              <a:latin typeface="Tahoma" panose="020B0604030504040204" pitchFamily="34" charset="0"/>
              <a:ea typeface="Tahoma" panose="020B0604030504040204" pitchFamily="34" charset="0"/>
              <a:cs typeface="Tahoma" panose="020B0604030504040204" pitchFamily="34" charset="0"/>
            </a:endParaRPr>
          </a:p>
        </p:txBody>
      </p:sp>
      <p:sp>
        <p:nvSpPr>
          <p:cNvPr id="44" name="Freeform 18">
            <a:extLst>
              <a:ext uri="{FF2B5EF4-FFF2-40B4-BE49-F238E27FC236}">
                <a16:creationId xmlns:a16="http://schemas.microsoft.com/office/drawing/2014/main" id="{9E9B91E6-2C8C-4E88-8CAD-4B0C82D08CDE}"/>
              </a:ext>
            </a:extLst>
          </p:cNvPr>
          <p:cNvSpPr>
            <a:spLocks/>
          </p:cNvSpPr>
          <p:nvPr/>
        </p:nvSpPr>
        <p:spPr bwMode="auto">
          <a:xfrm flipH="1" flipV="1">
            <a:off x="6623768" y="5287113"/>
            <a:ext cx="45719" cy="45719"/>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6BD1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buNone/>
            </a:pPr>
            <a:endParaRPr lang="en-US" sz="2000">
              <a:latin typeface="Tahoma" panose="020B0604030504040204" pitchFamily="34" charset="0"/>
              <a:ea typeface="Tahoma" panose="020B0604030504040204" pitchFamily="34" charset="0"/>
              <a:cs typeface="Tahoma" panose="020B0604030504040204" pitchFamily="34" charset="0"/>
            </a:endParaRPr>
          </a:p>
        </p:txBody>
      </p:sp>
      <p:sp>
        <p:nvSpPr>
          <p:cNvPr id="45" name="Freeform 20">
            <a:extLst>
              <a:ext uri="{FF2B5EF4-FFF2-40B4-BE49-F238E27FC236}">
                <a16:creationId xmlns:a16="http://schemas.microsoft.com/office/drawing/2014/main" id="{9DF23440-6B02-4097-AB65-6819E6C5789C}"/>
              </a:ext>
            </a:extLst>
          </p:cNvPr>
          <p:cNvSpPr>
            <a:spLocks/>
          </p:cNvSpPr>
          <p:nvPr/>
        </p:nvSpPr>
        <p:spPr bwMode="auto">
          <a:xfrm flipH="1" flipV="1">
            <a:off x="6623768" y="4293338"/>
            <a:ext cx="45719" cy="45719"/>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D30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buNone/>
            </a:pPr>
            <a:endParaRPr lang="en-US" sz="2000">
              <a:latin typeface="Tahoma" panose="020B0604030504040204" pitchFamily="34" charset="0"/>
              <a:ea typeface="Tahoma" panose="020B0604030504040204" pitchFamily="34" charset="0"/>
              <a:cs typeface="Tahoma" panose="020B0604030504040204" pitchFamily="34" charset="0"/>
            </a:endParaRPr>
          </a:p>
        </p:txBody>
      </p:sp>
      <p:sp>
        <p:nvSpPr>
          <p:cNvPr id="46" name="Freeform 22">
            <a:extLst>
              <a:ext uri="{FF2B5EF4-FFF2-40B4-BE49-F238E27FC236}">
                <a16:creationId xmlns:a16="http://schemas.microsoft.com/office/drawing/2014/main" id="{5A0D0A64-718C-4453-B7F8-94D60105D055}"/>
              </a:ext>
            </a:extLst>
          </p:cNvPr>
          <p:cNvSpPr>
            <a:spLocks/>
          </p:cNvSpPr>
          <p:nvPr/>
        </p:nvSpPr>
        <p:spPr bwMode="auto">
          <a:xfrm flipH="1">
            <a:off x="6623768" y="3255433"/>
            <a:ext cx="45719" cy="45719"/>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B236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buNone/>
            </a:pPr>
            <a:endParaRPr lang="en-US" sz="2000">
              <a:latin typeface="Tahoma" panose="020B0604030504040204" pitchFamily="34" charset="0"/>
              <a:ea typeface="Tahoma" panose="020B0604030504040204" pitchFamily="34" charset="0"/>
              <a:cs typeface="Tahoma" panose="020B0604030504040204" pitchFamily="34" charset="0"/>
            </a:endParaRPr>
          </a:p>
        </p:txBody>
      </p:sp>
      <p:sp>
        <p:nvSpPr>
          <p:cNvPr id="47" name="Freeform 21">
            <a:extLst>
              <a:ext uri="{FF2B5EF4-FFF2-40B4-BE49-F238E27FC236}">
                <a16:creationId xmlns:a16="http://schemas.microsoft.com/office/drawing/2014/main" id="{846FF032-9078-4496-8198-BEE57B0BF3EF}"/>
              </a:ext>
            </a:extLst>
          </p:cNvPr>
          <p:cNvSpPr>
            <a:spLocks/>
          </p:cNvSpPr>
          <p:nvPr/>
        </p:nvSpPr>
        <p:spPr bwMode="auto">
          <a:xfrm>
            <a:off x="2908301" y="1422400"/>
            <a:ext cx="3334470" cy="1877165"/>
          </a:xfrm>
          <a:custGeom>
            <a:avLst/>
            <a:gdLst>
              <a:gd name="T0" fmla="*/ 173 w 1100"/>
              <a:gd name="T1" fmla="*/ 0 h 555"/>
              <a:gd name="T2" fmla="*/ 927 w 1100"/>
              <a:gd name="T3" fmla="*/ 0 h 555"/>
              <a:gd name="T4" fmla="*/ 1100 w 1100"/>
              <a:gd name="T5" fmla="*/ 173 h 555"/>
              <a:gd name="T6" fmla="*/ 1100 w 1100"/>
              <a:gd name="T7" fmla="*/ 555 h 555"/>
              <a:gd name="T8" fmla="*/ 775 w 1100"/>
              <a:gd name="T9" fmla="*/ 347 h 555"/>
              <a:gd name="T10" fmla="*/ 173 w 1100"/>
              <a:gd name="T11" fmla="*/ 347 h 555"/>
              <a:gd name="T12" fmla="*/ 0 w 1100"/>
              <a:gd name="T13" fmla="*/ 173 h 555"/>
              <a:gd name="T14" fmla="*/ 173 w 1100"/>
              <a:gd name="T15" fmla="*/ 0 h 5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0" h="555">
                <a:moveTo>
                  <a:pt x="173" y="0"/>
                </a:moveTo>
                <a:cubicBezTo>
                  <a:pt x="927" y="0"/>
                  <a:pt x="927" y="0"/>
                  <a:pt x="927" y="0"/>
                </a:cubicBezTo>
                <a:cubicBezTo>
                  <a:pt x="1022" y="0"/>
                  <a:pt x="1100" y="78"/>
                  <a:pt x="1100" y="173"/>
                </a:cubicBezTo>
                <a:cubicBezTo>
                  <a:pt x="1100" y="555"/>
                  <a:pt x="1100" y="555"/>
                  <a:pt x="1100" y="555"/>
                </a:cubicBezTo>
                <a:cubicBezTo>
                  <a:pt x="1100" y="548"/>
                  <a:pt x="1096" y="347"/>
                  <a:pt x="775" y="347"/>
                </a:cubicBezTo>
                <a:cubicBezTo>
                  <a:pt x="173" y="347"/>
                  <a:pt x="173" y="347"/>
                  <a:pt x="173" y="347"/>
                </a:cubicBezTo>
                <a:cubicBezTo>
                  <a:pt x="77" y="347"/>
                  <a:pt x="0" y="269"/>
                  <a:pt x="0" y="173"/>
                </a:cubicBezTo>
                <a:cubicBezTo>
                  <a:pt x="0" y="78"/>
                  <a:pt x="77" y="0"/>
                  <a:pt x="173" y="0"/>
                </a:cubicBezTo>
              </a:path>
            </a:pathLst>
          </a:custGeom>
          <a:solidFill>
            <a:srgbClr val="008000"/>
          </a:solidFill>
          <a:ln>
            <a:noFill/>
          </a:ln>
          <a:extLst/>
        </p:spPr>
        <p:txBody>
          <a:bodyPr vert="horz" wrap="square" lIns="91440" tIns="45720" rIns="91440" bIns="45720" numCol="1" anchor="t" anchorCtr="0" compatLnSpc="1">
            <a:prstTxWarp prst="textNoShape">
              <a:avLst/>
            </a:prstTxWarp>
          </a:bodyPr>
          <a:lstStyle/>
          <a:p>
            <a:pPr>
              <a:buNone/>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48" name="TextBox 47">
            <a:extLst>
              <a:ext uri="{FF2B5EF4-FFF2-40B4-BE49-F238E27FC236}">
                <a16:creationId xmlns:a16="http://schemas.microsoft.com/office/drawing/2014/main" id="{F9846982-6BBD-4CD9-A6DA-E22AAE3AFA01}"/>
              </a:ext>
            </a:extLst>
          </p:cNvPr>
          <p:cNvSpPr txBox="1"/>
          <p:nvPr/>
        </p:nvSpPr>
        <p:spPr>
          <a:xfrm>
            <a:off x="3169780" y="1566267"/>
            <a:ext cx="2930560" cy="707886"/>
          </a:xfrm>
          <a:prstGeom prst="rect">
            <a:avLst/>
          </a:prstGeom>
          <a:noFill/>
        </p:spPr>
        <p:txBody>
          <a:bodyPr wrap="square">
            <a:spAutoFit/>
          </a:bodyPr>
          <a:lstStyle/>
          <a:p>
            <a:pPr algn="ctr">
              <a:defRPr/>
            </a:pPr>
            <a:r>
              <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rPr>
              <a:t>low levels of  financial literacy</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9" name="Freeform 19">
            <a:extLst>
              <a:ext uri="{FF2B5EF4-FFF2-40B4-BE49-F238E27FC236}">
                <a16:creationId xmlns:a16="http://schemas.microsoft.com/office/drawing/2014/main" id="{57640DF9-2187-446A-ACBB-DF8F2A0AA78E}"/>
              </a:ext>
            </a:extLst>
          </p:cNvPr>
          <p:cNvSpPr>
            <a:spLocks/>
          </p:cNvSpPr>
          <p:nvPr/>
        </p:nvSpPr>
        <p:spPr bwMode="auto">
          <a:xfrm>
            <a:off x="2908301" y="2414173"/>
            <a:ext cx="3334470" cy="1879167"/>
          </a:xfrm>
          <a:custGeom>
            <a:avLst/>
            <a:gdLst>
              <a:gd name="T0" fmla="*/ 173 w 1100"/>
              <a:gd name="T1" fmla="*/ 0 h 556"/>
              <a:gd name="T2" fmla="*/ 927 w 1100"/>
              <a:gd name="T3" fmla="*/ 0 h 556"/>
              <a:gd name="T4" fmla="*/ 1100 w 1100"/>
              <a:gd name="T5" fmla="*/ 174 h 556"/>
              <a:gd name="T6" fmla="*/ 1100 w 1100"/>
              <a:gd name="T7" fmla="*/ 556 h 556"/>
              <a:gd name="T8" fmla="*/ 775 w 1100"/>
              <a:gd name="T9" fmla="*/ 347 h 556"/>
              <a:gd name="T10" fmla="*/ 173 w 1100"/>
              <a:gd name="T11" fmla="*/ 347 h 556"/>
              <a:gd name="T12" fmla="*/ 0 w 1100"/>
              <a:gd name="T13" fmla="*/ 174 h 556"/>
              <a:gd name="T14" fmla="*/ 173 w 1100"/>
              <a:gd name="T15" fmla="*/ 0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0" h="556">
                <a:moveTo>
                  <a:pt x="173" y="0"/>
                </a:moveTo>
                <a:cubicBezTo>
                  <a:pt x="927" y="0"/>
                  <a:pt x="927" y="0"/>
                  <a:pt x="927" y="0"/>
                </a:cubicBezTo>
                <a:cubicBezTo>
                  <a:pt x="1022" y="0"/>
                  <a:pt x="1100" y="78"/>
                  <a:pt x="1100" y="174"/>
                </a:cubicBezTo>
                <a:cubicBezTo>
                  <a:pt x="1100" y="556"/>
                  <a:pt x="1100" y="556"/>
                  <a:pt x="1100" y="556"/>
                </a:cubicBezTo>
                <a:cubicBezTo>
                  <a:pt x="1100" y="548"/>
                  <a:pt x="1096" y="347"/>
                  <a:pt x="775" y="347"/>
                </a:cubicBezTo>
                <a:cubicBezTo>
                  <a:pt x="173" y="347"/>
                  <a:pt x="173" y="347"/>
                  <a:pt x="173" y="347"/>
                </a:cubicBezTo>
                <a:cubicBezTo>
                  <a:pt x="77" y="347"/>
                  <a:pt x="0" y="269"/>
                  <a:pt x="0" y="174"/>
                </a:cubicBezTo>
                <a:cubicBezTo>
                  <a:pt x="0" y="78"/>
                  <a:pt x="77" y="0"/>
                  <a:pt x="173" y="0"/>
                </a:cubicBezTo>
              </a:path>
            </a:pathLst>
          </a:custGeom>
          <a:solidFill>
            <a:srgbClr val="92D050"/>
          </a:solidFill>
          <a:ln>
            <a:noFill/>
          </a:ln>
          <a:extLst/>
        </p:spPr>
        <p:txBody>
          <a:bodyPr vert="horz" wrap="square" lIns="91440" tIns="45720" rIns="91440" bIns="45720" numCol="1" anchor="t" anchorCtr="0" compatLnSpc="1">
            <a:prstTxWarp prst="textNoShape">
              <a:avLst/>
            </a:prstTxWarp>
          </a:bodyPr>
          <a:lstStyle/>
          <a:p>
            <a:pPr>
              <a:buNone/>
            </a:pPr>
            <a:endParaRPr lang="en-US" sz="2000">
              <a:latin typeface="Tahoma" panose="020B0604030504040204" pitchFamily="34" charset="0"/>
              <a:ea typeface="Tahoma" panose="020B0604030504040204" pitchFamily="34" charset="0"/>
              <a:cs typeface="Tahoma" panose="020B0604030504040204" pitchFamily="34" charset="0"/>
            </a:endParaRPr>
          </a:p>
        </p:txBody>
      </p:sp>
      <p:sp>
        <p:nvSpPr>
          <p:cNvPr id="50" name="Freeform 15">
            <a:extLst>
              <a:ext uri="{FF2B5EF4-FFF2-40B4-BE49-F238E27FC236}">
                <a16:creationId xmlns:a16="http://schemas.microsoft.com/office/drawing/2014/main" id="{9CE1F467-F511-43E3-90C2-A305E07EFC1C}"/>
              </a:ext>
            </a:extLst>
          </p:cNvPr>
          <p:cNvSpPr>
            <a:spLocks/>
          </p:cNvSpPr>
          <p:nvPr/>
        </p:nvSpPr>
        <p:spPr bwMode="auto">
          <a:xfrm>
            <a:off x="6238876" y="1244600"/>
            <a:ext cx="3334470" cy="1877165"/>
          </a:xfrm>
          <a:custGeom>
            <a:avLst/>
            <a:gdLst>
              <a:gd name="T0" fmla="*/ 927 w 1100"/>
              <a:gd name="T1" fmla="*/ 0 h 555"/>
              <a:gd name="T2" fmla="*/ 173 w 1100"/>
              <a:gd name="T3" fmla="*/ 0 h 555"/>
              <a:gd name="T4" fmla="*/ 0 w 1100"/>
              <a:gd name="T5" fmla="*/ 173 h 555"/>
              <a:gd name="T6" fmla="*/ 0 w 1100"/>
              <a:gd name="T7" fmla="*/ 555 h 555"/>
              <a:gd name="T8" fmla="*/ 325 w 1100"/>
              <a:gd name="T9" fmla="*/ 347 h 555"/>
              <a:gd name="T10" fmla="*/ 927 w 1100"/>
              <a:gd name="T11" fmla="*/ 347 h 555"/>
              <a:gd name="T12" fmla="*/ 1100 w 1100"/>
              <a:gd name="T13" fmla="*/ 173 h 555"/>
              <a:gd name="T14" fmla="*/ 927 w 1100"/>
              <a:gd name="T15" fmla="*/ 0 h 5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0" h="555">
                <a:moveTo>
                  <a:pt x="927" y="0"/>
                </a:moveTo>
                <a:cubicBezTo>
                  <a:pt x="173" y="0"/>
                  <a:pt x="173" y="0"/>
                  <a:pt x="173" y="0"/>
                </a:cubicBezTo>
                <a:cubicBezTo>
                  <a:pt x="78" y="0"/>
                  <a:pt x="0" y="78"/>
                  <a:pt x="0" y="173"/>
                </a:cubicBezTo>
                <a:cubicBezTo>
                  <a:pt x="0" y="555"/>
                  <a:pt x="0" y="555"/>
                  <a:pt x="0" y="555"/>
                </a:cubicBezTo>
                <a:cubicBezTo>
                  <a:pt x="0" y="548"/>
                  <a:pt x="4" y="347"/>
                  <a:pt x="325" y="347"/>
                </a:cubicBezTo>
                <a:cubicBezTo>
                  <a:pt x="927" y="347"/>
                  <a:pt x="927" y="347"/>
                  <a:pt x="927" y="347"/>
                </a:cubicBezTo>
                <a:cubicBezTo>
                  <a:pt x="1023" y="347"/>
                  <a:pt x="1100" y="269"/>
                  <a:pt x="1100" y="173"/>
                </a:cubicBezTo>
                <a:cubicBezTo>
                  <a:pt x="1100" y="78"/>
                  <a:pt x="1023" y="0"/>
                  <a:pt x="927" y="0"/>
                </a:cubicBezTo>
              </a:path>
            </a:pathLst>
          </a:custGeom>
          <a:solidFill>
            <a:srgbClr val="99FF99"/>
          </a:solidFill>
          <a:ln>
            <a:noFill/>
          </a:ln>
          <a:extLst/>
        </p:spPr>
        <p:txBody>
          <a:bodyPr vert="horz" wrap="square" lIns="91440" tIns="45720" rIns="91440" bIns="45720" numCol="1" anchor="t" anchorCtr="0" compatLnSpc="1">
            <a:prstTxWarp prst="textNoShape">
              <a:avLst/>
            </a:prstTxWarp>
          </a:bodyPr>
          <a:lstStyle/>
          <a:p>
            <a:pPr>
              <a:buNone/>
            </a:pPr>
            <a:endParaRPr lang="en-US" sz="2000">
              <a:latin typeface="Tahoma" panose="020B0604030504040204" pitchFamily="34" charset="0"/>
              <a:ea typeface="Tahoma" panose="020B0604030504040204" pitchFamily="34" charset="0"/>
              <a:cs typeface="Tahoma" panose="020B0604030504040204" pitchFamily="34" charset="0"/>
            </a:endParaRPr>
          </a:p>
        </p:txBody>
      </p:sp>
      <p:sp>
        <p:nvSpPr>
          <p:cNvPr id="51" name="Freeform 17">
            <a:extLst>
              <a:ext uri="{FF2B5EF4-FFF2-40B4-BE49-F238E27FC236}">
                <a16:creationId xmlns:a16="http://schemas.microsoft.com/office/drawing/2014/main" id="{B3BC98C2-BDCD-4D7B-BD51-BEDE3488081D}"/>
              </a:ext>
            </a:extLst>
          </p:cNvPr>
          <p:cNvSpPr>
            <a:spLocks/>
          </p:cNvSpPr>
          <p:nvPr/>
        </p:nvSpPr>
        <p:spPr bwMode="auto">
          <a:xfrm>
            <a:off x="2908301" y="3405947"/>
            <a:ext cx="3334470" cy="1881167"/>
          </a:xfrm>
          <a:custGeom>
            <a:avLst/>
            <a:gdLst>
              <a:gd name="T0" fmla="*/ 173 w 1100"/>
              <a:gd name="T1" fmla="*/ 0 h 556"/>
              <a:gd name="T2" fmla="*/ 927 w 1100"/>
              <a:gd name="T3" fmla="*/ 0 h 556"/>
              <a:gd name="T4" fmla="*/ 1100 w 1100"/>
              <a:gd name="T5" fmla="*/ 174 h 556"/>
              <a:gd name="T6" fmla="*/ 1100 w 1100"/>
              <a:gd name="T7" fmla="*/ 556 h 556"/>
              <a:gd name="T8" fmla="*/ 775 w 1100"/>
              <a:gd name="T9" fmla="*/ 347 h 556"/>
              <a:gd name="T10" fmla="*/ 173 w 1100"/>
              <a:gd name="T11" fmla="*/ 347 h 556"/>
              <a:gd name="T12" fmla="*/ 0 w 1100"/>
              <a:gd name="T13" fmla="*/ 174 h 556"/>
              <a:gd name="T14" fmla="*/ 173 w 1100"/>
              <a:gd name="T15" fmla="*/ 0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0" h="556">
                <a:moveTo>
                  <a:pt x="173" y="0"/>
                </a:moveTo>
                <a:cubicBezTo>
                  <a:pt x="927" y="0"/>
                  <a:pt x="927" y="0"/>
                  <a:pt x="927" y="0"/>
                </a:cubicBezTo>
                <a:cubicBezTo>
                  <a:pt x="1022" y="0"/>
                  <a:pt x="1100" y="78"/>
                  <a:pt x="1100" y="174"/>
                </a:cubicBezTo>
                <a:cubicBezTo>
                  <a:pt x="1100" y="556"/>
                  <a:pt x="1100" y="556"/>
                  <a:pt x="1100" y="556"/>
                </a:cubicBezTo>
                <a:cubicBezTo>
                  <a:pt x="1100" y="548"/>
                  <a:pt x="1096" y="347"/>
                  <a:pt x="775" y="347"/>
                </a:cubicBezTo>
                <a:cubicBezTo>
                  <a:pt x="173" y="347"/>
                  <a:pt x="173" y="347"/>
                  <a:pt x="173" y="347"/>
                </a:cubicBezTo>
                <a:cubicBezTo>
                  <a:pt x="77" y="347"/>
                  <a:pt x="0" y="270"/>
                  <a:pt x="0" y="174"/>
                </a:cubicBezTo>
                <a:cubicBezTo>
                  <a:pt x="0" y="78"/>
                  <a:pt x="77" y="0"/>
                  <a:pt x="173" y="0"/>
                </a:cubicBezTo>
              </a:path>
            </a:pathLst>
          </a:custGeom>
          <a:solidFill>
            <a:srgbClr val="99FF99"/>
          </a:solidFill>
          <a:ln>
            <a:noFill/>
          </a:ln>
          <a:extLst/>
        </p:spPr>
        <p:txBody>
          <a:bodyPr vert="horz" wrap="square" lIns="91440" tIns="45720" rIns="91440" bIns="45720" numCol="1" anchor="t" anchorCtr="0" compatLnSpc="1">
            <a:prstTxWarp prst="textNoShape">
              <a:avLst/>
            </a:prstTxWarp>
          </a:bodyPr>
          <a:lstStyle/>
          <a:p>
            <a:pPr>
              <a:buNone/>
            </a:pPr>
            <a:endParaRPr lang="en-US" sz="2000">
              <a:latin typeface="Tahoma" panose="020B0604030504040204" pitchFamily="34" charset="0"/>
              <a:ea typeface="Tahoma" panose="020B0604030504040204" pitchFamily="34" charset="0"/>
              <a:cs typeface="Tahoma" panose="020B0604030504040204" pitchFamily="34" charset="0"/>
            </a:endParaRPr>
          </a:p>
        </p:txBody>
      </p:sp>
      <p:sp>
        <p:nvSpPr>
          <p:cNvPr id="52" name="Freeform 13">
            <a:extLst>
              <a:ext uri="{FF2B5EF4-FFF2-40B4-BE49-F238E27FC236}">
                <a16:creationId xmlns:a16="http://schemas.microsoft.com/office/drawing/2014/main" id="{DAAF7C0E-1F9F-491E-80CA-2D25235A1113}"/>
              </a:ext>
            </a:extLst>
          </p:cNvPr>
          <p:cNvSpPr>
            <a:spLocks/>
          </p:cNvSpPr>
          <p:nvPr/>
        </p:nvSpPr>
        <p:spPr bwMode="auto">
          <a:xfrm>
            <a:off x="6238876" y="2235959"/>
            <a:ext cx="3334470" cy="1881167"/>
          </a:xfrm>
          <a:custGeom>
            <a:avLst/>
            <a:gdLst>
              <a:gd name="T0" fmla="*/ 927 w 1100"/>
              <a:gd name="T1" fmla="*/ 0 h 556"/>
              <a:gd name="T2" fmla="*/ 173 w 1100"/>
              <a:gd name="T3" fmla="*/ 0 h 556"/>
              <a:gd name="T4" fmla="*/ 0 w 1100"/>
              <a:gd name="T5" fmla="*/ 174 h 556"/>
              <a:gd name="T6" fmla="*/ 0 w 1100"/>
              <a:gd name="T7" fmla="*/ 556 h 556"/>
              <a:gd name="T8" fmla="*/ 325 w 1100"/>
              <a:gd name="T9" fmla="*/ 347 h 556"/>
              <a:gd name="T10" fmla="*/ 927 w 1100"/>
              <a:gd name="T11" fmla="*/ 347 h 556"/>
              <a:gd name="T12" fmla="*/ 1100 w 1100"/>
              <a:gd name="T13" fmla="*/ 174 h 556"/>
              <a:gd name="T14" fmla="*/ 927 w 1100"/>
              <a:gd name="T15" fmla="*/ 0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0" h="556">
                <a:moveTo>
                  <a:pt x="927" y="0"/>
                </a:moveTo>
                <a:cubicBezTo>
                  <a:pt x="173" y="0"/>
                  <a:pt x="173" y="0"/>
                  <a:pt x="173" y="0"/>
                </a:cubicBezTo>
                <a:cubicBezTo>
                  <a:pt x="78" y="0"/>
                  <a:pt x="0" y="78"/>
                  <a:pt x="0" y="174"/>
                </a:cubicBezTo>
                <a:cubicBezTo>
                  <a:pt x="0" y="556"/>
                  <a:pt x="0" y="556"/>
                  <a:pt x="0" y="556"/>
                </a:cubicBezTo>
                <a:cubicBezTo>
                  <a:pt x="0" y="548"/>
                  <a:pt x="4" y="347"/>
                  <a:pt x="325" y="347"/>
                </a:cubicBezTo>
                <a:cubicBezTo>
                  <a:pt x="927" y="347"/>
                  <a:pt x="927" y="347"/>
                  <a:pt x="927" y="347"/>
                </a:cubicBezTo>
                <a:cubicBezTo>
                  <a:pt x="1023" y="347"/>
                  <a:pt x="1100" y="269"/>
                  <a:pt x="1100" y="174"/>
                </a:cubicBezTo>
                <a:cubicBezTo>
                  <a:pt x="1100" y="78"/>
                  <a:pt x="1023" y="0"/>
                  <a:pt x="927" y="0"/>
                </a:cubicBezTo>
              </a:path>
            </a:pathLst>
          </a:custGeom>
          <a:solidFill>
            <a:srgbClr val="008000"/>
          </a:solidFill>
          <a:ln>
            <a:noFill/>
          </a:ln>
          <a:extLst/>
        </p:spPr>
        <p:txBody>
          <a:bodyPr vert="horz" wrap="square" lIns="91440" tIns="45720" rIns="91440" bIns="45720" numCol="1" anchor="t" anchorCtr="0" compatLnSpc="1">
            <a:prstTxWarp prst="textNoShape">
              <a:avLst/>
            </a:prstTxWarp>
          </a:bodyPr>
          <a:lstStyle/>
          <a:p>
            <a:pPr>
              <a:buNone/>
            </a:pPr>
            <a:endParaRPr lang="en-US" sz="2000">
              <a:latin typeface="Tahoma" panose="020B0604030504040204" pitchFamily="34" charset="0"/>
              <a:ea typeface="Tahoma" panose="020B0604030504040204" pitchFamily="34" charset="0"/>
              <a:cs typeface="Tahoma" panose="020B0604030504040204" pitchFamily="34" charset="0"/>
            </a:endParaRPr>
          </a:p>
        </p:txBody>
      </p:sp>
      <p:sp>
        <p:nvSpPr>
          <p:cNvPr id="53" name="Freeform 11">
            <a:extLst>
              <a:ext uri="{FF2B5EF4-FFF2-40B4-BE49-F238E27FC236}">
                <a16:creationId xmlns:a16="http://schemas.microsoft.com/office/drawing/2014/main" id="{6A149D3D-76A7-4B35-BB64-B971BB65C534}"/>
              </a:ext>
            </a:extLst>
          </p:cNvPr>
          <p:cNvSpPr>
            <a:spLocks/>
          </p:cNvSpPr>
          <p:nvPr/>
        </p:nvSpPr>
        <p:spPr bwMode="auto">
          <a:xfrm>
            <a:off x="6238876" y="3230148"/>
            <a:ext cx="3334470" cy="1879167"/>
          </a:xfrm>
          <a:custGeom>
            <a:avLst/>
            <a:gdLst>
              <a:gd name="T0" fmla="*/ 927 w 1100"/>
              <a:gd name="T1" fmla="*/ 0 h 556"/>
              <a:gd name="T2" fmla="*/ 173 w 1100"/>
              <a:gd name="T3" fmla="*/ 0 h 556"/>
              <a:gd name="T4" fmla="*/ 0 w 1100"/>
              <a:gd name="T5" fmla="*/ 174 h 556"/>
              <a:gd name="T6" fmla="*/ 0 w 1100"/>
              <a:gd name="T7" fmla="*/ 556 h 556"/>
              <a:gd name="T8" fmla="*/ 325 w 1100"/>
              <a:gd name="T9" fmla="*/ 347 h 556"/>
              <a:gd name="T10" fmla="*/ 927 w 1100"/>
              <a:gd name="T11" fmla="*/ 347 h 556"/>
              <a:gd name="T12" fmla="*/ 1100 w 1100"/>
              <a:gd name="T13" fmla="*/ 174 h 556"/>
              <a:gd name="T14" fmla="*/ 927 w 1100"/>
              <a:gd name="T15" fmla="*/ 0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0" h="556">
                <a:moveTo>
                  <a:pt x="927" y="0"/>
                </a:moveTo>
                <a:cubicBezTo>
                  <a:pt x="173" y="0"/>
                  <a:pt x="173" y="0"/>
                  <a:pt x="173" y="0"/>
                </a:cubicBezTo>
                <a:cubicBezTo>
                  <a:pt x="78" y="0"/>
                  <a:pt x="0" y="78"/>
                  <a:pt x="0" y="174"/>
                </a:cubicBezTo>
                <a:cubicBezTo>
                  <a:pt x="0" y="556"/>
                  <a:pt x="0" y="556"/>
                  <a:pt x="0" y="556"/>
                </a:cubicBezTo>
                <a:cubicBezTo>
                  <a:pt x="0" y="548"/>
                  <a:pt x="4" y="347"/>
                  <a:pt x="325" y="347"/>
                </a:cubicBezTo>
                <a:cubicBezTo>
                  <a:pt x="927" y="347"/>
                  <a:pt x="927" y="347"/>
                  <a:pt x="927" y="347"/>
                </a:cubicBezTo>
                <a:cubicBezTo>
                  <a:pt x="1023" y="347"/>
                  <a:pt x="1100" y="270"/>
                  <a:pt x="1100" y="174"/>
                </a:cubicBezTo>
                <a:cubicBezTo>
                  <a:pt x="1100" y="78"/>
                  <a:pt x="1023" y="0"/>
                  <a:pt x="927" y="0"/>
                </a:cubicBezTo>
              </a:path>
            </a:pathLst>
          </a:custGeom>
          <a:solidFill>
            <a:srgbClr val="92D050"/>
          </a:solidFill>
          <a:ln>
            <a:noFill/>
          </a:ln>
          <a:extLst/>
        </p:spPr>
        <p:txBody>
          <a:bodyPr vert="horz" wrap="square" lIns="91440" tIns="45720" rIns="91440" bIns="45720" numCol="1" anchor="t" anchorCtr="0" compatLnSpc="1">
            <a:prstTxWarp prst="textNoShape">
              <a:avLst/>
            </a:prstTxWarp>
          </a:bodyPr>
          <a:lstStyle/>
          <a:p>
            <a:pPr>
              <a:buNone/>
            </a:pPr>
            <a:endParaRPr lang="en-US" sz="2000">
              <a:latin typeface="Tahoma" panose="020B0604030504040204" pitchFamily="34" charset="0"/>
              <a:ea typeface="Tahoma" panose="020B0604030504040204" pitchFamily="34" charset="0"/>
              <a:cs typeface="Tahoma" panose="020B0604030504040204" pitchFamily="34" charset="0"/>
            </a:endParaRPr>
          </a:p>
        </p:txBody>
      </p:sp>
      <p:sp>
        <p:nvSpPr>
          <p:cNvPr id="54" name="TextBox 53">
            <a:extLst>
              <a:ext uri="{FF2B5EF4-FFF2-40B4-BE49-F238E27FC236}">
                <a16:creationId xmlns:a16="http://schemas.microsoft.com/office/drawing/2014/main" id="{3386D9F7-6CEE-4ED9-B7F9-C16AC07029DF}"/>
              </a:ext>
            </a:extLst>
          </p:cNvPr>
          <p:cNvSpPr txBox="1"/>
          <p:nvPr/>
        </p:nvSpPr>
        <p:spPr>
          <a:xfrm>
            <a:off x="3169780" y="2571539"/>
            <a:ext cx="2930560" cy="707886"/>
          </a:xfrm>
          <a:prstGeom prst="rect">
            <a:avLst/>
          </a:prstGeom>
          <a:noFill/>
        </p:spPr>
        <p:txBody>
          <a:bodyPr wrap="square">
            <a:spAutoFit/>
          </a:bodyPr>
          <a:lstStyle/>
          <a:p>
            <a:pPr algn="ctr">
              <a:defRPr/>
            </a:pPr>
            <a:r>
              <a:rPr lang="en-GB" sz="2000" b="1" dirty="0">
                <a:solidFill>
                  <a:srgbClr val="003300"/>
                </a:solidFill>
                <a:latin typeface="Tahoma" panose="020B0604030504040204" pitchFamily="34" charset="0"/>
                <a:ea typeface="Tahoma" panose="020B0604030504040204" pitchFamily="34" charset="0"/>
                <a:cs typeface="Tahoma" panose="020B0604030504040204" pitchFamily="34" charset="0"/>
              </a:rPr>
              <a:t>lack of suitable </a:t>
            </a:r>
          </a:p>
          <a:p>
            <a:pPr algn="ctr">
              <a:defRPr/>
            </a:pPr>
            <a:r>
              <a:rPr lang="en-GB" sz="2000" b="1" dirty="0">
                <a:solidFill>
                  <a:srgbClr val="003300"/>
                </a:solidFill>
                <a:latin typeface="Tahoma" panose="020B0604030504040204" pitchFamily="34" charset="0"/>
                <a:ea typeface="Tahoma" panose="020B0604030504040204" pitchFamily="34" charset="0"/>
                <a:cs typeface="Tahoma" panose="020B0604030504040204" pitchFamily="34" charset="0"/>
              </a:rPr>
              <a:t>financial products</a:t>
            </a:r>
            <a:endParaRPr lang="en-US" sz="2000"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55" name="TextBox 54">
            <a:extLst>
              <a:ext uri="{FF2B5EF4-FFF2-40B4-BE49-F238E27FC236}">
                <a16:creationId xmlns:a16="http://schemas.microsoft.com/office/drawing/2014/main" id="{4257779F-5A2B-441D-A202-043C60A139BE}"/>
              </a:ext>
            </a:extLst>
          </p:cNvPr>
          <p:cNvSpPr txBox="1"/>
          <p:nvPr/>
        </p:nvSpPr>
        <p:spPr>
          <a:xfrm>
            <a:off x="3074073" y="3434929"/>
            <a:ext cx="3098275" cy="1015663"/>
          </a:xfrm>
          <a:prstGeom prst="rect">
            <a:avLst/>
          </a:prstGeom>
          <a:noFill/>
        </p:spPr>
        <p:txBody>
          <a:bodyPr wrap="square">
            <a:spAutoFit/>
          </a:bodyPr>
          <a:lstStyle/>
          <a:p>
            <a:pPr algn="ctr">
              <a:defRPr/>
            </a:pPr>
            <a:r>
              <a:rPr lang="en-GB" sz="2000" b="1" dirty="0">
                <a:solidFill>
                  <a:srgbClr val="003300"/>
                </a:solidFill>
                <a:latin typeface="Tahoma" panose="020B0604030504040204" pitchFamily="34" charset="0"/>
                <a:ea typeface="Tahoma" panose="020B0604030504040204" pitchFamily="34" charset="0"/>
                <a:cs typeface="Tahoma" panose="020B0604030504040204" pitchFamily="34" charset="0"/>
              </a:rPr>
              <a:t>social stigma associated with borrowing</a:t>
            </a:r>
            <a:endParaRPr lang="en-US" sz="2000"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56" name="TextBox 55">
            <a:extLst>
              <a:ext uri="{FF2B5EF4-FFF2-40B4-BE49-F238E27FC236}">
                <a16:creationId xmlns:a16="http://schemas.microsoft.com/office/drawing/2014/main" id="{1DD1828D-404C-4E14-A6B5-2E3FD4D59B32}"/>
              </a:ext>
            </a:extLst>
          </p:cNvPr>
          <p:cNvSpPr txBox="1"/>
          <p:nvPr/>
        </p:nvSpPr>
        <p:spPr>
          <a:xfrm>
            <a:off x="6454624" y="1435800"/>
            <a:ext cx="2930560" cy="707886"/>
          </a:xfrm>
          <a:prstGeom prst="rect">
            <a:avLst/>
          </a:prstGeom>
          <a:noFill/>
        </p:spPr>
        <p:txBody>
          <a:bodyPr wrap="square">
            <a:spAutoFit/>
          </a:bodyPr>
          <a:lstStyle/>
          <a:p>
            <a:pPr algn="ctr">
              <a:defRPr/>
            </a:pPr>
            <a:r>
              <a:rPr lang="en-GB" sz="2000" b="1" dirty="0">
                <a:solidFill>
                  <a:srgbClr val="003300"/>
                </a:solidFill>
                <a:latin typeface="Tahoma" panose="020B0604030504040204" pitchFamily="34" charset="0"/>
                <a:ea typeface="Tahoma" panose="020B0604030504040204" pitchFamily="34" charset="0"/>
                <a:cs typeface="Tahoma" panose="020B0604030504040204" pitchFamily="34" charset="0"/>
              </a:rPr>
              <a:t>physical access and poor infrastructure</a:t>
            </a:r>
            <a:endParaRPr lang="en-US" sz="2000"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57" name="TextBox 56">
            <a:extLst>
              <a:ext uri="{FF2B5EF4-FFF2-40B4-BE49-F238E27FC236}">
                <a16:creationId xmlns:a16="http://schemas.microsoft.com/office/drawing/2014/main" id="{8F1EBA86-7225-4B1E-ABB5-05A088F3C921}"/>
              </a:ext>
            </a:extLst>
          </p:cNvPr>
          <p:cNvSpPr txBox="1"/>
          <p:nvPr/>
        </p:nvSpPr>
        <p:spPr>
          <a:xfrm>
            <a:off x="6427926" y="2391251"/>
            <a:ext cx="2930560" cy="707886"/>
          </a:xfrm>
          <a:prstGeom prst="rect">
            <a:avLst/>
          </a:prstGeom>
          <a:noFill/>
        </p:spPr>
        <p:txBody>
          <a:bodyPr wrap="square">
            <a:spAutoFit/>
          </a:bodyPr>
          <a:lstStyle/>
          <a:p>
            <a:pPr algn="ctr">
              <a:defRPr/>
            </a:pPr>
            <a:r>
              <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rPr>
              <a:t>economic disincentive</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8" name="TextBox 57">
            <a:extLst>
              <a:ext uri="{FF2B5EF4-FFF2-40B4-BE49-F238E27FC236}">
                <a16:creationId xmlns:a16="http://schemas.microsoft.com/office/drawing/2014/main" id="{A6D9011E-7C3C-4041-872F-6C8735C8E805}"/>
              </a:ext>
            </a:extLst>
          </p:cNvPr>
          <p:cNvSpPr txBox="1"/>
          <p:nvPr/>
        </p:nvSpPr>
        <p:spPr>
          <a:xfrm>
            <a:off x="6425654" y="3418629"/>
            <a:ext cx="2930560" cy="707886"/>
          </a:xfrm>
          <a:prstGeom prst="rect">
            <a:avLst/>
          </a:prstGeom>
          <a:noFill/>
        </p:spPr>
        <p:txBody>
          <a:bodyPr wrap="square">
            <a:spAutoFit/>
          </a:bodyPr>
          <a:lstStyle/>
          <a:p>
            <a:pPr algn="ctr">
              <a:defRPr/>
            </a:pPr>
            <a:r>
              <a:rPr lang="en-GB" sz="2000" b="1" dirty="0">
                <a:solidFill>
                  <a:srgbClr val="003300"/>
                </a:solidFill>
                <a:latin typeface="Tahoma" panose="020B0604030504040204" pitchFamily="34" charset="0"/>
                <a:ea typeface="Tahoma" panose="020B0604030504040204" pitchFamily="34" charset="0"/>
                <a:cs typeface="Tahoma" panose="020B0604030504040204" pitchFamily="34" charset="0"/>
              </a:rPr>
              <a:t>perception : poor not bankable  </a:t>
            </a:r>
            <a:endParaRPr lang="en-US" sz="2000" b="1" dirty="0">
              <a:solidFill>
                <a:srgbClr val="003300"/>
              </a:solidFill>
              <a:latin typeface="Tahoma" panose="020B0604030504040204" pitchFamily="34" charset="0"/>
              <a:ea typeface="Tahoma" panose="020B0604030504040204" pitchFamily="34" charset="0"/>
              <a:cs typeface="Tahoma" panose="020B0604030504040204" pitchFamily="34" charset="0"/>
            </a:endParaRPr>
          </a:p>
        </p:txBody>
      </p:sp>
      <p:sp>
        <p:nvSpPr>
          <p:cNvPr id="59" name="Freeform 7">
            <a:extLst>
              <a:ext uri="{FF2B5EF4-FFF2-40B4-BE49-F238E27FC236}">
                <a16:creationId xmlns:a16="http://schemas.microsoft.com/office/drawing/2014/main" id="{FC9F5183-C7AD-4A25-BDF6-81DD790F70D9}"/>
              </a:ext>
            </a:extLst>
          </p:cNvPr>
          <p:cNvSpPr>
            <a:spLocks noEditPoints="1"/>
          </p:cNvSpPr>
          <p:nvPr/>
        </p:nvSpPr>
        <p:spPr bwMode="auto">
          <a:xfrm>
            <a:off x="5828876" y="5239809"/>
            <a:ext cx="836596" cy="852281"/>
          </a:xfrm>
          <a:custGeom>
            <a:avLst/>
            <a:gdLst>
              <a:gd name="T0" fmla="*/ 0 w 113"/>
              <a:gd name="T1" fmla="*/ 56 h 140"/>
              <a:gd name="T2" fmla="*/ 3 w 113"/>
              <a:gd name="T3" fmla="*/ 49 h 140"/>
              <a:gd name="T4" fmla="*/ 10 w 113"/>
              <a:gd name="T5" fmla="*/ 46 h 140"/>
              <a:gd name="T6" fmla="*/ 21 w 113"/>
              <a:gd name="T7" fmla="*/ 46 h 140"/>
              <a:gd name="T8" fmla="*/ 21 w 113"/>
              <a:gd name="T9" fmla="*/ 32 h 140"/>
              <a:gd name="T10" fmla="*/ 30 w 113"/>
              <a:gd name="T11" fmla="*/ 9 h 140"/>
              <a:gd name="T12" fmla="*/ 53 w 113"/>
              <a:gd name="T13" fmla="*/ 0 h 140"/>
              <a:gd name="T14" fmla="*/ 76 w 113"/>
              <a:gd name="T15" fmla="*/ 9 h 140"/>
              <a:gd name="T16" fmla="*/ 86 w 113"/>
              <a:gd name="T17" fmla="*/ 32 h 140"/>
              <a:gd name="T18" fmla="*/ 86 w 113"/>
              <a:gd name="T19" fmla="*/ 32 h 140"/>
              <a:gd name="T20" fmla="*/ 86 w 113"/>
              <a:gd name="T21" fmla="*/ 65 h 140"/>
              <a:gd name="T22" fmla="*/ 84 w 113"/>
              <a:gd name="T23" fmla="*/ 71 h 140"/>
              <a:gd name="T24" fmla="*/ 77 w 113"/>
              <a:gd name="T25" fmla="*/ 74 h 140"/>
              <a:gd name="T26" fmla="*/ 71 w 113"/>
              <a:gd name="T27" fmla="*/ 71 h 140"/>
              <a:gd name="T28" fmla="*/ 68 w 113"/>
              <a:gd name="T29" fmla="*/ 65 h 140"/>
              <a:gd name="T30" fmla="*/ 68 w 113"/>
              <a:gd name="T31" fmla="*/ 56 h 140"/>
              <a:gd name="T32" fmla="*/ 68 w 113"/>
              <a:gd name="T33" fmla="*/ 32 h 140"/>
              <a:gd name="T34" fmla="*/ 64 w 113"/>
              <a:gd name="T35" fmla="*/ 22 h 140"/>
              <a:gd name="T36" fmla="*/ 53 w 113"/>
              <a:gd name="T37" fmla="*/ 17 h 140"/>
              <a:gd name="T38" fmla="*/ 43 w 113"/>
              <a:gd name="T39" fmla="*/ 22 h 140"/>
              <a:gd name="T40" fmla="*/ 38 w 113"/>
              <a:gd name="T41" fmla="*/ 32 h 140"/>
              <a:gd name="T42" fmla="*/ 38 w 113"/>
              <a:gd name="T43" fmla="*/ 46 h 140"/>
              <a:gd name="T44" fmla="*/ 56 w 113"/>
              <a:gd name="T45" fmla="*/ 46 h 140"/>
              <a:gd name="T46" fmla="*/ 56 w 113"/>
              <a:gd name="T47" fmla="*/ 65 h 140"/>
              <a:gd name="T48" fmla="*/ 63 w 113"/>
              <a:gd name="T49" fmla="*/ 80 h 140"/>
              <a:gd name="T50" fmla="*/ 77 w 113"/>
              <a:gd name="T51" fmla="*/ 86 h 140"/>
              <a:gd name="T52" fmla="*/ 92 w 113"/>
              <a:gd name="T53" fmla="*/ 80 h 140"/>
              <a:gd name="T54" fmla="*/ 98 w 113"/>
              <a:gd name="T55" fmla="*/ 65 h 140"/>
              <a:gd name="T56" fmla="*/ 98 w 113"/>
              <a:gd name="T57" fmla="*/ 46 h 140"/>
              <a:gd name="T58" fmla="*/ 103 w 113"/>
              <a:gd name="T59" fmla="*/ 46 h 140"/>
              <a:gd name="T60" fmla="*/ 110 w 113"/>
              <a:gd name="T61" fmla="*/ 49 h 140"/>
              <a:gd name="T62" fmla="*/ 113 w 113"/>
              <a:gd name="T63" fmla="*/ 56 h 140"/>
              <a:gd name="T64" fmla="*/ 113 w 113"/>
              <a:gd name="T65" fmla="*/ 130 h 140"/>
              <a:gd name="T66" fmla="*/ 110 w 113"/>
              <a:gd name="T67" fmla="*/ 137 h 140"/>
              <a:gd name="T68" fmla="*/ 103 w 113"/>
              <a:gd name="T69" fmla="*/ 140 h 140"/>
              <a:gd name="T70" fmla="*/ 10 w 113"/>
              <a:gd name="T71" fmla="*/ 140 h 140"/>
              <a:gd name="T72" fmla="*/ 3 w 113"/>
              <a:gd name="T73" fmla="*/ 137 h 140"/>
              <a:gd name="T74" fmla="*/ 0 w 113"/>
              <a:gd name="T75" fmla="*/ 130 h 140"/>
              <a:gd name="T76" fmla="*/ 0 w 113"/>
              <a:gd name="T77" fmla="*/ 56 h 140"/>
              <a:gd name="T78" fmla="*/ 66 w 113"/>
              <a:gd name="T79" fmla="*/ 115 h 140"/>
              <a:gd name="T80" fmla="*/ 66 w 113"/>
              <a:gd name="T81" fmla="*/ 96 h 140"/>
              <a:gd name="T82" fmla="*/ 47 w 113"/>
              <a:gd name="T83" fmla="*/ 96 h 140"/>
              <a:gd name="T84" fmla="*/ 47 w 113"/>
              <a:gd name="T85" fmla="*/ 115 h 140"/>
              <a:gd name="T86" fmla="*/ 66 w 113"/>
              <a:gd name="T87" fmla="*/ 11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140">
                <a:moveTo>
                  <a:pt x="0" y="56"/>
                </a:moveTo>
                <a:cubicBezTo>
                  <a:pt x="0" y="53"/>
                  <a:pt x="1" y="51"/>
                  <a:pt x="3" y="49"/>
                </a:cubicBezTo>
                <a:cubicBezTo>
                  <a:pt x="5" y="47"/>
                  <a:pt x="7" y="46"/>
                  <a:pt x="10" y="46"/>
                </a:cubicBezTo>
                <a:cubicBezTo>
                  <a:pt x="21" y="46"/>
                  <a:pt x="21" y="46"/>
                  <a:pt x="21" y="46"/>
                </a:cubicBezTo>
                <a:cubicBezTo>
                  <a:pt x="21" y="32"/>
                  <a:pt x="21" y="32"/>
                  <a:pt x="21" y="32"/>
                </a:cubicBezTo>
                <a:cubicBezTo>
                  <a:pt x="21" y="23"/>
                  <a:pt x="24" y="16"/>
                  <a:pt x="30" y="9"/>
                </a:cubicBezTo>
                <a:cubicBezTo>
                  <a:pt x="37" y="3"/>
                  <a:pt x="44" y="0"/>
                  <a:pt x="53" y="0"/>
                </a:cubicBezTo>
                <a:cubicBezTo>
                  <a:pt x="62" y="0"/>
                  <a:pt x="70" y="3"/>
                  <a:pt x="76" y="9"/>
                </a:cubicBezTo>
                <a:cubicBezTo>
                  <a:pt x="83" y="16"/>
                  <a:pt x="86" y="23"/>
                  <a:pt x="86" y="32"/>
                </a:cubicBezTo>
                <a:cubicBezTo>
                  <a:pt x="86" y="32"/>
                  <a:pt x="86" y="32"/>
                  <a:pt x="86" y="32"/>
                </a:cubicBezTo>
                <a:cubicBezTo>
                  <a:pt x="86" y="65"/>
                  <a:pt x="86" y="65"/>
                  <a:pt x="86" y="65"/>
                </a:cubicBezTo>
                <a:cubicBezTo>
                  <a:pt x="86" y="67"/>
                  <a:pt x="85" y="70"/>
                  <a:pt x="84" y="71"/>
                </a:cubicBezTo>
                <a:cubicBezTo>
                  <a:pt x="82" y="73"/>
                  <a:pt x="80" y="74"/>
                  <a:pt x="77" y="74"/>
                </a:cubicBezTo>
                <a:cubicBezTo>
                  <a:pt x="75" y="74"/>
                  <a:pt x="73" y="73"/>
                  <a:pt x="71" y="71"/>
                </a:cubicBezTo>
                <a:cubicBezTo>
                  <a:pt x="69" y="70"/>
                  <a:pt x="68" y="67"/>
                  <a:pt x="68" y="65"/>
                </a:cubicBezTo>
                <a:cubicBezTo>
                  <a:pt x="68" y="56"/>
                  <a:pt x="68" y="56"/>
                  <a:pt x="68" y="56"/>
                </a:cubicBezTo>
                <a:cubicBezTo>
                  <a:pt x="68" y="32"/>
                  <a:pt x="68" y="32"/>
                  <a:pt x="68" y="32"/>
                </a:cubicBezTo>
                <a:cubicBezTo>
                  <a:pt x="68" y="28"/>
                  <a:pt x="67" y="25"/>
                  <a:pt x="64" y="22"/>
                </a:cubicBezTo>
                <a:cubicBezTo>
                  <a:pt x="61" y="19"/>
                  <a:pt x="57" y="17"/>
                  <a:pt x="53" y="17"/>
                </a:cubicBezTo>
                <a:cubicBezTo>
                  <a:pt x="49" y="17"/>
                  <a:pt x="46" y="19"/>
                  <a:pt x="43" y="22"/>
                </a:cubicBezTo>
                <a:cubicBezTo>
                  <a:pt x="40" y="25"/>
                  <a:pt x="38" y="28"/>
                  <a:pt x="38" y="32"/>
                </a:cubicBezTo>
                <a:cubicBezTo>
                  <a:pt x="38" y="46"/>
                  <a:pt x="38" y="46"/>
                  <a:pt x="38" y="46"/>
                </a:cubicBezTo>
                <a:cubicBezTo>
                  <a:pt x="56" y="46"/>
                  <a:pt x="56" y="46"/>
                  <a:pt x="56" y="46"/>
                </a:cubicBezTo>
                <a:cubicBezTo>
                  <a:pt x="56" y="65"/>
                  <a:pt x="56" y="65"/>
                  <a:pt x="56" y="65"/>
                </a:cubicBezTo>
                <a:cubicBezTo>
                  <a:pt x="56" y="71"/>
                  <a:pt x="58" y="76"/>
                  <a:pt x="63" y="80"/>
                </a:cubicBezTo>
                <a:cubicBezTo>
                  <a:pt x="67" y="84"/>
                  <a:pt x="71" y="86"/>
                  <a:pt x="77" y="86"/>
                </a:cubicBezTo>
                <a:cubicBezTo>
                  <a:pt x="83" y="86"/>
                  <a:pt x="88" y="84"/>
                  <a:pt x="92" y="80"/>
                </a:cubicBezTo>
                <a:cubicBezTo>
                  <a:pt x="96" y="76"/>
                  <a:pt x="98" y="71"/>
                  <a:pt x="98" y="65"/>
                </a:cubicBezTo>
                <a:cubicBezTo>
                  <a:pt x="98" y="46"/>
                  <a:pt x="98" y="46"/>
                  <a:pt x="98" y="46"/>
                </a:cubicBezTo>
                <a:cubicBezTo>
                  <a:pt x="103" y="46"/>
                  <a:pt x="103" y="46"/>
                  <a:pt x="103" y="46"/>
                </a:cubicBezTo>
                <a:cubicBezTo>
                  <a:pt x="106" y="46"/>
                  <a:pt x="108" y="47"/>
                  <a:pt x="110" y="49"/>
                </a:cubicBezTo>
                <a:cubicBezTo>
                  <a:pt x="112" y="51"/>
                  <a:pt x="113" y="53"/>
                  <a:pt x="113" y="56"/>
                </a:cubicBezTo>
                <a:cubicBezTo>
                  <a:pt x="113" y="130"/>
                  <a:pt x="113" y="130"/>
                  <a:pt x="113" y="130"/>
                </a:cubicBezTo>
                <a:cubicBezTo>
                  <a:pt x="113" y="133"/>
                  <a:pt x="112" y="135"/>
                  <a:pt x="110" y="137"/>
                </a:cubicBezTo>
                <a:cubicBezTo>
                  <a:pt x="108" y="139"/>
                  <a:pt x="106" y="140"/>
                  <a:pt x="103" y="140"/>
                </a:cubicBezTo>
                <a:cubicBezTo>
                  <a:pt x="10" y="140"/>
                  <a:pt x="10" y="140"/>
                  <a:pt x="10" y="140"/>
                </a:cubicBezTo>
                <a:cubicBezTo>
                  <a:pt x="7" y="140"/>
                  <a:pt x="5" y="139"/>
                  <a:pt x="3" y="137"/>
                </a:cubicBezTo>
                <a:cubicBezTo>
                  <a:pt x="1" y="135"/>
                  <a:pt x="0" y="133"/>
                  <a:pt x="0" y="130"/>
                </a:cubicBezTo>
                <a:lnTo>
                  <a:pt x="0" y="56"/>
                </a:lnTo>
                <a:close/>
                <a:moveTo>
                  <a:pt x="66" y="115"/>
                </a:moveTo>
                <a:cubicBezTo>
                  <a:pt x="66" y="96"/>
                  <a:pt x="66" y="96"/>
                  <a:pt x="66" y="96"/>
                </a:cubicBezTo>
                <a:cubicBezTo>
                  <a:pt x="47" y="96"/>
                  <a:pt x="47" y="96"/>
                  <a:pt x="47" y="96"/>
                </a:cubicBezTo>
                <a:cubicBezTo>
                  <a:pt x="47" y="115"/>
                  <a:pt x="47" y="115"/>
                  <a:pt x="47" y="115"/>
                </a:cubicBezTo>
                <a:lnTo>
                  <a:pt x="66" y="115"/>
                </a:lnTo>
                <a:close/>
              </a:path>
            </a:pathLst>
          </a:custGeom>
          <a:solidFill>
            <a:srgbClr val="003300"/>
          </a:solidFill>
          <a:ln>
            <a:noFill/>
          </a:ln>
        </p:spPr>
        <p:txBody>
          <a:bodyPr vert="horz" wrap="square" lIns="91440" tIns="45720" rIns="91440" bIns="45720" numCol="1" anchor="t" anchorCtr="0" compatLnSpc="1">
            <a:prstTxWarp prst="textNoShape">
              <a:avLst/>
            </a:prstTxWarp>
          </a:bodyPr>
          <a:lstStyle/>
          <a:p>
            <a:endParaRPr lang="en-US" sz="2000">
              <a:latin typeface="Tahoma" panose="020B0604030504040204" pitchFamily="34" charset="0"/>
              <a:ea typeface="Tahoma" panose="020B0604030504040204" pitchFamily="34" charset="0"/>
              <a:cs typeface="Tahoma" panose="020B0604030504040204" pitchFamily="34" charset="0"/>
            </a:endParaRPr>
          </a:p>
        </p:txBody>
      </p:sp>
      <p:sp>
        <p:nvSpPr>
          <p:cNvPr id="24" name="Title 1">
            <a:extLst>
              <a:ext uri="{FF2B5EF4-FFF2-40B4-BE49-F238E27FC236}">
                <a16:creationId xmlns:a16="http://schemas.microsoft.com/office/drawing/2014/main" id="{B9169EEA-EA08-46FF-806D-ADA5C9511F75}"/>
              </a:ext>
            </a:extLst>
          </p:cNvPr>
          <p:cNvSpPr txBox="1">
            <a:spLocks/>
          </p:cNvSpPr>
          <p:nvPr/>
        </p:nvSpPr>
        <p:spPr>
          <a:xfrm>
            <a:off x="2689099" y="250765"/>
            <a:ext cx="7005507"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&amp; SUPPLY </a:t>
            </a:r>
            <a:endParaRPr lang="en-SG" altLang="en-US" sz="3400" b="1" dirty="0">
              <a:solidFill>
                <a:srgbClr val="003300"/>
              </a:solidFill>
              <a:latin typeface="Tahoma" pitchFamily="34" charset="0"/>
              <a:cs typeface="Tahoma" pitchFamily="34" charset="0"/>
            </a:endParaRPr>
          </a:p>
        </p:txBody>
      </p:sp>
      <p:sp>
        <p:nvSpPr>
          <p:cNvPr id="25" name="Rectangle 24">
            <a:extLst>
              <a:ext uri="{FF2B5EF4-FFF2-40B4-BE49-F238E27FC236}">
                <a16:creationId xmlns:a16="http://schemas.microsoft.com/office/drawing/2014/main" id="{1CD1E06F-92CB-4C41-A457-25D9EE7ABDB7}"/>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54B0CFBE-6DF2-45CC-8718-9C931E8F61F4}"/>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6395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p:bldP spid="49" grpId="0" animBg="1"/>
      <p:bldP spid="50" grpId="0" animBg="1"/>
      <p:bldP spid="51" grpId="0" animBg="1"/>
      <p:bldP spid="52" grpId="0" animBg="1"/>
      <p:bldP spid="53" grpId="0" animBg="1"/>
      <p:bldP spid="54" grpId="0"/>
      <p:bldP spid="55" grpId="0"/>
      <p:bldP spid="56" grpId="0"/>
      <p:bldP spid="57" grpId="0"/>
      <p:bldP spid="58" grpId="0"/>
      <p:bldP spid="59"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1">
            <a:extLst>
              <a:ext uri="{FF2B5EF4-FFF2-40B4-BE49-F238E27FC236}">
                <a16:creationId xmlns:a16="http://schemas.microsoft.com/office/drawing/2014/main" id="{A934D1CE-56BB-47D9-921A-361C1887D3AD}"/>
              </a:ext>
            </a:extLst>
          </p:cNvPr>
          <p:cNvSpPr txBox="1">
            <a:spLocks/>
          </p:cNvSpPr>
          <p:nvPr/>
        </p:nvSpPr>
        <p:spPr>
          <a:xfrm>
            <a:off x="596552" y="259266"/>
            <a:ext cx="11199930"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…yet the BIGGEST CHALLENGE is</a:t>
            </a:r>
            <a:endParaRPr lang="en-SG" altLang="en-US" sz="3400" b="1" dirty="0">
              <a:solidFill>
                <a:srgbClr val="003300"/>
              </a:solidFill>
              <a:latin typeface="Tahoma" pitchFamily="34" charset="0"/>
              <a:cs typeface="Tahoma" pitchFamily="34" charset="0"/>
            </a:endParaRPr>
          </a:p>
        </p:txBody>
      </p:sp>
      <p:sp>
        <p:nvSpPr>
          <p:cNvPr id="69" name="Rectangle 68">
            <a:extLst>
              <a:ext uri="{FF2B5EF4-FFF2-40B4-BE49-F238E27FC236}">
                <a16:creationId xmlns:a16="http://schemas.microsoft.com/office/drawing/2014/main" id="{598E2D46-B6EE-4331-ADE6-E05B9FD1FD88}"/>
              </a:ext>
            </a:extLst>
          </p:cNvPr>
          <p:cNvSpPr/>
          <p:nvPr/>
        </p:nvSpPr>
        <p:spPr>
          <a:xfrm>
            <a:off x="18354" y="6552466"/>
            <a:ext cx="6084936" cy="276999"/>
          </a:xfrm>
          <a:prstGeom prst="rect">
            <a:avLst/>
          </a:prstGeom>
        </p:spPr>
        <p:txBody>
          <a:bodyPr wrap="none">
            <a:spAutoFit/>
          </a:bodyPr>
          <a:lstStyle/>
          <a:p>
            <a:pPr>
              <a:buNone/>
            </a:pPr>
            <a:r>
              <a:rPr lang="en-GB" sz="1200" dirty="0">
                <a:latin typeface="Tahoma" panose="020B0604030504040204" pitchFamily="34" charset="0"/>
                <a:ea typeface="Tahoma" panose="020B0604030504040204" pitchFamily="34" charset="0"/>
                <a:cs typeface="Tahoma" panose="020B0604030504040204" pitchFamily="34" charset="0"/>
              </a:rPr>
              <a:t>Note. Position as on June 2017 [https://data.worldbank.org/data-catalog/id4d-dataset]</a:t>
            </a:r>
          </a:p>
        </p:txBody>
      </p:sp>
      <p:grpSp>
        <p:nvGrpSpPr>
          <p:cNvPr id="6" name="Group 5">
            <a:extLst>
              <a:ext uri="{FF2B5EF4-FFF2-40B4-BE49-F238E27FC236}">
                <a16:creationId xmlns:a16="http://schemas.microsoft.com/office/drawing/2014/main" id="{0C51726D-FBB9-44DC-85EB-7A385ADC8789}"/>
              </a:ext>
            </a:extLst>
          </p:cNvPr>
          <p:cNvGrpSpPr/>
          <p:nvPr/>
        </p:nvGrpSpPr>
        <p:grpSpPr>
          <a:xfrm>
            <a:off x="1850259" y="1144961"/>
            <a:ext cx="8506061" cy="916523"/>
            <a:chOff x="1631504" y="4941488"/>
            <a:chExt cx="8506061" cy="916523"/>
          </a:xfrm>
        </p:grpSpPr>
        <p:sp>
          <p:nvSpPr>
            <p:cNvPr id="185" name="Title 1">
              <a:extLst>
                <a:ext uri="{FF2B5EF4-FFF2-40B4-BE49-F238E27FC236}">
                  <a16:creationId xmlns:a16="http://schemas.microsoft.com/office/drawing/2014/main" id="{A0B37B14-517D-463E-96D4-ADB8568B56DF}"/>
                </a:ext>
              </a:extLst>
            </p:cNvPr>
            <p:cNvSpPr txBox="1">
              <a:spLocks/>
            </p:cNvSpPr>
            <p:nvPr/>
          </p:nvSpPr>
          <p:spPr bwMode="auto">
            <a:xfrm>
              <a:off x="1631504" y="4982980"/>
              <a:ext cx="347181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321" tIns="0" rIns="83321" bIns="0" numCol="1" anchor="ctr" anchorCtr="0" compatLnSpc="1">
              <a:prstTxWarp prst="textNoShape">
                <a:avLst/>
              </a:prstTxWarp>
              <a:spAutoFit/>
            </a:bodyPr>
            <a:lstStyle>
              <a:lvl1pPr algn="l" rtl="0" eaLnBrk="0" fontAlgn="base" hangingPunct="0">
                <a:spcBef>
                  <a:spcPct val="0"/>
                </a:spcBef>
                <a:spcAft>
                  <a:spcPct val="0"/>
                </a:spcAft>
                <a:defRPr kumimoji="1" sz="2200" b="1">
                  <a:solidFill>
                    <a:schemeClr val="tx2"/>
                  </a:solidFill>
                  <a:latin typeface="+mj-lt"/>
                  <a:ea typeface="+mj-ea"/>
                  <a:cs typeface="+mj-cs"/>
                </a:defRPr>
              </a:lvl1pPr>
              <a:lvl2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2pPr>
              <a:lvl3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3pPr>
              <a:lvl4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4pPr>
              <a:lvl5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5pPr>
              <a:lvl6pPr marL="457200" algn="l" rtl="0" fontAlgn="base">
                <a:spcBef>
                  <a:spcPct val="0"/>
                </a:spcBef>
                <a:spcAft>
                  <a:spcPct val="0"/>
                </a:spcAft>
                <a:defRPr kumimoji="1" sz="2200" b="1">
                  <a:solidFill>
                    <a:schemeClr val="tx2"/>
                  </a:solidFill>
                  <a:latin typeface="Calibri" pitchFamily="34" charset="0"/>
                  <a:ea typeface="ＭＳ Ｐゴシック" pitchFamily="34" charset="-128"/>
                </a:defRPr>
              </a:lvl6pPr>
              <a:lvl7pPr marL="914400" algn="l" rtl="0" fontAlgn="base">
                <a:spcBef>
                  <a:spcPct val="0"/>
                </a:spcBef>
                <a:spcAft>
                  <a:spcPct val="0"/>
                </a:spcAft>
                <a:defRPr kumimoji="1" sz="2200" b="1">
                  <a:solidFill>
                    <a:schemeClr val="tx2"/>
                  </a:solidFill>
                  <a:latin typeface="Calibri" pitchFamily="34" charset="0"/>
                  <a:ea typeface="ＭＳ Ｐゴシック" pitchFamily="34" charset="-128"/>
                </a:defRPr>
              </a:lvl7pPr>
              <a:lvl8pPr marL="1371600" algn="l" rtl="0" fontAlgn="base">
                <a:spcBef>
                  <a:spcPct val="0"/>
                </a:spcBef>
                <a:spcAft>
                  <a:spcPct val="0"/>
                </a:spcAft>
                <a:defRPr kumimoji="1" sz="2200" b="1">
                  <a:solidFill>
                    <a:schemeClr val="tx2"/>
                  </a:solidFill>
                  <a:latin typeface="Calibri" pitchFamily="34" charset="0"/>
                  <a:ea typeface="ＭＳ Ｐゴシック" pitchFamily="34" charset="-128"/>
                </a:defRPr>
              </a:lvl8pPr>
              <a:lvl9pPr marL="1828800" algn="l" rtl="0" fontAlgn="base">
                <a:spcBef>
                  <a:spcPct val="0"/>
                </a:spcBef>
                <a:spcAft>
                  <a:spcPct val="0"/>
                </a:spcAft>
                <a:defRPr kumimoji="1" sz="2200" b="1">
                  <a:solidFill>
                    <a:schemeClr val="tx2"/>
                  </a:solidFill>
                  <a:latin typeface="Calibri" pitchFamily="34" charset="0"/>
                  <a:ea typeface="ＭＳ Ｐゴシック" pitchFamily="34" charset="-128"/>
                </a:defRPr>
              </a:lvl9pPr>
            </a:lstStyle>
            <a:p>
              <a:pPr algn="r">
                <a:lnSpc>
                  <a:spcPct val="100000"/>
                </a:lnSpc>
                <a:buClrTx/>
                <a:buSzTx/>
                <a:buFontTx/>
                <a:buNone/>
              </a:pPr>
              <a:r>
                <a:rPr lang="en-US" altLang="en-US" sz="3200" kern="0" dirty="0">
                  <a:solidFill>
                    <a:srgbClr val="003300"/>
                  </a:solidFill>
                  <a:latin typeface="Tahoma" pitchFamily="34" charset="0"/>
                  <a:cs typeface="Tahoma" pitchFamily="34" charset="0"/>
                </a:rPr>
                <a:t>1.1+ BILLION</a:t>
              </a:r>
            </a:p>
          </p:txBody>
        </p:sp>
        <p:cxnSp>
          <p:nvCxnSpPr>
            <p:cNvPr id="186" name="Straight Connector 185">
              <a:extLst>
                <a:ext uri="{FF2B5EF4-FFF2-40B4-BE49-F238E27FC236}">
                  <a16:creationId xmlns:a16="http://schemas.microsoft.com/office/drawing/2014/main" id="{2D2DCD16-3742-47C5-BBB8-9424B738A023}"/>
                </a:ext>
              </a:extLst>
            </p:cNvPr>
            <p:cNvCxnSpPr>
              <a:cxnSpLocks/>
            </p:cNvCxnSpPr>
            <p:nvPr/>
          </p:nvCxnSpPr>
          <p:spPr bwMode="auto">
            <a:xfrm>
              <a:off x="5100909" y="5067047"/>
              <a:ext cx="2394" cy="756356"/>
            </a:xfrm>
            <a:prstGeom prst="line">
              <a:avLst/>
            </a:prstGeom>
            <a:solidFill>
              <a:schemeClr val="bg1"/>
            </a:solidFill>
            <a:ln w="76200" cap="flat" cmpd="sng" algn="ctr">
              <a:solidFill>
                <a:srgbClr val="008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87" name="Title 1">
              <a:extLst>
                <a:ext uri="{FF2B5EF4-FFF2-40B4-BE49-F238E27FC236}">
                  <a16:creationId xmlns:a16="http://schemas.microsoft.com/office/drawing/2014/main" id="{E0E6C0F5-A173-47A9-AF8F-49358A495356}"/>
                </a:ext>
              </a:extLst>
            </p:cNvPr>
            <p:cNvSpPr txBox="1">
              <a:spLocks/>
            </p:cNvSpPr>
            <p:nvPr/>
          </p:nvSpPr>
          <p:spPr bwMode="auto">
            <a:xfrm>
              <a:off x="1714250" y="5454071"/>
              <a:ext cx="360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3321" tIns="0" rIns="83321" bIns="0" numCol="1" anchor="ctr" anchorCtr="0" compatLnSpc="1">
              <a:prstTxWarp prst="textNoShape">
                <a:avLst/>
              </a:prstTxWarp>
              <a:spAutoFit/>
            </a:bodyPr>
            <a:lstStyle>
              <a:lvl1pPr algn="l" rtl="0" eaLnBrk="0" fontAlgn="base" hangingPunct="0">
                <a:spcBef>
                  <a:spcPct val="0"/>
                </a:spcBef>
                <a:spcAft>
                  <a:spcPct val="0"/>
                </a:spcAft>
                <a:defRPr kumimoji="1" sz="2200" b="1">
                  <a:solidFill>
                    <a:schemeClr val="tx2"/>
                  </a:solidFill>
                  <a:latin typeface="+mj-lt"/>
                  <a:ea typeface="+mj-ea"/>
                  <a:cs typeface="+mj-cs"/>
                </a:defRPr>
              </a:lvl1pPr>
              <a:lvl2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2pPr>
              <a:lvl3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3pPr>
              <a:lvl4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4pPr>
              <a:lvl5pPr algn="l" rtl="0" eaLnBrk="0" fontAlgn="base" hangingPunct="0">
                <a:spcBef>
                  <a:spcPct val="0"/>
                </a:spcBef>
                <a:spcAft>
                  <a:spcPct val="0"/>
                </a:spcAft>
                <a:defRPr kumimoji="1" sz="2200" b="1">
                  <a:solidFill>
                    <a:schemeClr val="tx2"/>
                  </a:solidFill>
                  <a:latin typeface="Calibri" pitchFamily="34" charset="0"/>
                  <a:ea typeface="ＭＳ Ｐゴシック" pitchFamily="34" charset="-128"/>
                </a:defRPr>
              </a:lvl5pPr>
              <a:lvl6pPr marL="457200" algn="l" rtl="0" fontAlgn="base">
                <a:spcBef>
                  <a:spcPct val="0"/>
                </a:spcBef>
                <a:spcAft>
                  <a:spcPct val="0"/>
                </a:spcAft>
                <a:defRPr kumimoji="1" sz="2200" b="1">
                  <a:solidFill>
                    <a:schemeClr val="tx2"/>
                  </a:solidFill>
                  <a:latin typeface="Calibri" pitchFamily="34" charset="0"/>
                  <a:ea typeface="ＭＳ Ｐゴシック" pitchFamily="34" charset="-128"/>
                </a:defRPr>
              </a:lvl6pPr>
              <a:lvl7pPr marL="914400" algn="l" rtl="0" fontAlgn="base">
                <a:spcBef>
                  <a:spcPct val="0"/>
                </a:spcBef>
                <a:spcAft>
                  <a:spcPct val="0"/>
                </a:spcAft>
                <a:defRPr kumimoji="1" sz="2200" b="1">
                  <a:solidFill>
                    <a:schemeClr val="tx2"/>
                  </a:solidFill>
                  <a:latin typeface="Calibri" pitchFamily="34" charset="0"/>
                  <a:ea typeface="ＭＳ Ｐゴシック" pitchFamily="34" charset="-128"/>
                </a:defRPr>
              </a:lvl7pPr>
              <a:lvl8pPr marL="1371600" algn="l" rtl="0" fontAlgn="base">
                <a:spcBef>
                  <a:spcPct val="0"/>
                </a:spcBef>
                <a:spcAft>
                  <a:spcPct val="0"/>
                </a:spcAft>
                <a:defRPr kumimoji="1" sz="2200" b="1">
                  <a:solidFill>
                    <a:schemeClr val="tx2"/>
                  </a:solidFill>
                  <a:latin typeface="Calibri" pitchFamily="34" charset="0"/>
                  <a:ea typeface="ＭＳ Ｐゴシック" pitchFamily="34" charset="-128"/>
                </a:defRPr>
              </a:lvl8pPr>
              <a:lvl9pPr marL="1828800" algn="l" rtl="0" fontAlgn="base">
                <a:spcBef>
                  <a:spcPct val="0"/>
                </a:spcBef>
                <a:spcAft>
                  <a:spcPct val="0"/>
                </a:spcAft>
                <a:defRPr kumimoji="1" sz="2200" b="1">
                  <a:solidFill>
                    <a:schemeClr val="tx2"/>
                  </a:solidFill>
                  <a:latin typeface="Calibri" pitchFamily="34" charset="0"/>
                  <a:ea typeface="ＭＳ Ｐゴシック" pitchFamily="34" charset="-128"/>
                </a:defRPr>
              </a:lvl9pPr>
            </a:lstStyle>
            <a:p>
              <a:pPr algn="just">
                <a:lnSpc>
                  <a:spcPct val="100000"/>
                </a:lnSpc>
                <a:buClrTx/>
                <a:buSzTx/>
                <a:buFontTx/>
                <a:buNone/>
              </a:pPr>
              <a:r>
                <a:rPr lang="en-US" altLang="en-US" b="0" u="sng" kern="0" dirty="0">
                  <a:solidFill>
                    <a:srgbClr val="003300"/>
                  </a:solidFill>
                  <a:latin typeface="Tahoma" pitchFamily="34" charset="0"/>
                  <a:cs typeface="Tahoma" pitchFamily="34" charset="0"/>
                </a:rPr>
                <a:t>cannot</a:t>
              </a:r>
              <a:r>
                <a:rPr lang="en-US" altLang="en-US" b="0" kern="0" dirty="0">
                  <a:solidFill>
                    <a:srgbClr val="003300"/>
                  </a:solidFill>
                  <a:latin typeface="Tahoma" pitchFamily="34" charset="0"/>
                  <a:cs typeface="Tahoma" pitchFamily="34" charset="0"/>
                </a:rPr>
                <a:t> prove </a:t>
              </a:r>
              <a:r>
                <a:rPr lang="en-US" altLang="en-US" sz="2400" kern="0" dirty="0">
                  <a:solidFill>
                    <a:srgbClr val="003300"/>
                  </a:solidFill>
                  <a:latin typeface="Tahoma" pitchFamily="34" charset="0"/>
                  <a:cs typeface="Tahoma" pitchFamily="34" charset="0"/>
                </a:rPr>
                <a:t>IDENTITY</a:t>
              </a:r>
            </a:p>
          </p:txBody>
        </p:sp>
        <p:sp>
          <p:nvSpPr>
            <p:cNvPr id="205" name="Freeform 297">
              <a:extLst>
                <a:ext uri="{FF2B5EF4-FFF2-40B4-BE49-F238E27FC236}">
                  <a16:creationId xmlns:a16="http://schemas.microsoft.com/office/drawing/2014/main" id="{6F9BB773-7903-482C-A71E-FCDA6496EB66}"/>
                </a:ext>
              </a:extLst>
            </p:cNvPr>
            <p:cNvSpPr>
              <a:spLocks/>
            </p:cNvSpPr>
            <p:nvPr/>
          </p:nvSpPr>
          <p:spPr bwMode="auto">
            <a:xfrm>
              <a:off x="5621980" y="5025681"/>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06" name="Oval 298">
              <a:extLst>
                <a:ext uri="{FF2B5EF4-FFF2-40B4-BE49-F238E27FC236}">
                  <a16:creationId xmlns:a16="http://schemas.microsoft.com/office/drawing/2014/main" id="{36C112B8-5070-47E1-BACF-FD41C8B4901A}"/>
                </a:ext>
              </a:extLst>
            </p:cNvPr>
            <p:cNvSpPr>
              <a:spLocks noChangeArrowheads="1"/>
            </p:cNvSpPr>
            <p:nvPr/>
          </p:nvSpPr>
          <p:spPr bwMode="auto">
            <a:xfrm>
              <a:off x="5701355" y="4946306"/>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07" name="Freeform 305">
              <a:extLst>
                <a:ext uri="{FF2B5EF4-FFF2-40B4-BE49-F238E27FC236}">
                  <a16:creationId xmlns:a16="http://schemas.microsoft.com/office/drawing/2014/main" id="{893C0FC3-BF88-4C3F-AB77-C2146CF506A5}"/>
                </a:ext>
              </a:extLst>
            </p:cNvPr>
            <p:cNvSpPr>
              <a:spLocks/>
            </p:cNvSpPr>
            <p:nvPr/>
          </p:nvSpPr>
          <p:spPr bwMode="auto">
            <a:xfrm>
              <a:off x="6503935" y="5021705"/>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08" name="Oval 306">
              <a:extLst>
                <a:ext uri="{FF2B5EF4-FFF2-40B4-BE49-F238E27FC236}">
                  <a16:creationId xmlns:a16="http://schemas.microsoft.com/office/drawing/2014/main" id="{4F6532C8-1D45-45FD-B5A9-A26B41C234FA}"/>
                </a:ext>
              </a:extLst>
            </p:cNvPr>
            <p:cNvSpPr>
              <a:spLocks noChangeArrowheads="1"/>
            </p:cNvSpPr>
            <p:nvPr/>
          </p:nvSpPr>
          <p:spPr bwMode="auto">
            <a:xfrm>
              <a:off x="6578549" y="4942330"/>
              <a:ext cx="68263"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09" name="Freeform 309">
              <a:extLst>
                <a:ext uri="{FF2B5EF4-FFF2-40B4-BE49-F238E27FC236}">
                  <a16:creationId xmlns:a16="http://schemas.microsoft.com/office/drawing/2014/main" id="{7990C248-A544-41AD-B245-2A0DDF6BE84D}"/>
                </a:ext>
              </a:extLst>
            </p:cNvPr>
            <p:cNvSpPr>
              <a:spLocks/>
            </p:cNvSpPr>
            <p:nvPr/>
          </p:nvSpPr>
          <p:spPr bwMode="auto">
            <a:xfrm>
              <a:off x="6775075" y="5021544"/>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10" name="Oval 310">
              <a:extLst>
                <a:ext uri="{FF2B5EF4-FFF2-40B4-BE49-F238E27FC236}">
                  <a16:creationId xmlns:a16="http://schemas.microsoft.com/office/drawing/2014/main" id="{57023D1A-9CB1-4D67-A43A-BF67DF8CFA85}"/>
                </a:ext>
              </a:extLst>
            </p:cNvPr>
            <p:cNvSpPr>
              <a:spLocks noChangeArrowheads="1"/>
            </p:cNvSpPr>
            <p:nvPr/>
          </p:nvSpPr>
          <p:spPr bwMode="auto">
            <a:xfrm>
              <a:off x="6856037" y="4945145"/>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11" name="Freeform 340">
              <a:extLst>
                <a:ext uri="{FF2B5EF4-FFF2-40B4-BE49-F238E27FC236}">
                  <a16:creationId xmlns:a16="http://schemas.microsoft.com/office/drawing/2014/main" id="{6C3C302D-F92B-4AE9-A6B2-41607230323C}"/>
                </a:ext>
              </a:extLst>
            </p:cNvPr>
            <p:cNvSpPr>
              <a:spLocks noEditPoints="1"/>
            </p:cNvSpPr>
            <p:nvPr/>
          </p:nvSpPr>
          <p:spPr bwMode="auto">
            <a:xfrm>
              <a:off x="7092554" y="4947998"/>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12" name="Freeform 317">
              <a:extLst>
                <a:ext uri="{FF2B5EF4-FFF2-40B4-BE49-F238E27FC236}">
                  <a16:creationId xmlns:a16="http://schemas.microsoft.com/office/drawing/2014/main" id="{50214C2C-031B-4BEB-ACAC-B8B5DC1B5753}"/>
                </a:ext>
              </a:extLst>
            </p:cNvPr>
            <p:cNvSpPr>
              <a:spLocks/>
            </p:cNvSpPr>
            <p:nvPr/>
          </p:nvSpPr>
          <p:spPr bwMode="auto">
            <a:xfrm>
              <a:off x="6192461" y="5024284"/>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13" name="Oval 318">
              <a:extLst>
                <a:ext uri="{FF2B5EF4-FFF2-40B4-BE49-F238E27FC236}">
                  <a16:creationId xmlns:a16="http://schemas.microsoft.com/office/drawing/2014/main" id="{A50E28A5-590D-4B82-A4D6-D62270EC2C2C}"/>
                </a:ext>
              </a:extLst>
            </p:cNvPr>
            <p:cNvSpPr>
              <a:spLocks noChangeArrowheads="1"/>
            </p:cNvSpPr>
            <p:nvPr/>
          </p:nvSpPr>
          <p:spPr bwMode="auto">
            <a:xfrm>
              <a:off x="6271836" y="4943321"/>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14" name="Freeform 340">
              <a:extLst>
                <a:ext uri="{FF2B5EF4-FFF2-40B4-BE49-F238E27FC236}">
                  <a16:creationId xmlns:a16="http://schemas.microsoft.com/office/drawing/2014/main" id="{EFA615C2-EC49-48E2-9965-B0AC0553504D}"/>
                </a:ext>
              </a:extLst>
            </p:cNvPr>
            <p:cNvSpPr>
              <a:spLocks noEditPoints="1"/>
            </p:cNvSpPr>
            <p:nvPr/>
          </p:nvSpPr>
          <p:spPr bwMode="auto">
            <a:xfrm>
              <a:off x="5961872" y="4948637"/>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15" name="Freeform 340">
              <a:extLst>
                <a:ext uri="{FF2B5EF4-FFF2-40B4-BE49-F238E27FC236}">
                  <a16:creationId xmlns:a16="http://schemas.microsoft.com/office/drawing/2014/main" id="{96C460FF-BE95-4B36-B99C-F8B69EE86564}"/>
                </a:ext>
              </a:extLst>
            </p:cNvPr>
            <p:cNvSpPr>
              <a:spLocks noEditPoints="1"/>
            </p:cNvSpPr>
            <p:nvPr/>
          </p:nvSpPr>
          <p:spPr bwMode="auto">
            <a:xfrm>
              <a:off x="5333949" y="4952582"/>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1" name="Freeform 297">
              <a:extLst>
                <a:ext uri="{FF2B5EF4-FFF2-40B4-BE49-F238E27FC236}">
                  <a16:creationId xmlns:a16="http://schemas.microsoft.com/office/drawing/2014/main" id="{DDA93DD4-35D3-458F-B2D0-1ECACC266600}"/>
                </a:ext>
              </a:extLst>
            </p:cNvPr>
            <p:cNvSpPr>
              <a:spLocks/>
            </p:cNvSpPr>
            <p:nvPr/>
          </p:nvSpPr>
          <p:spPr bwMode="auto">
            <a:xfrm>
              <a:off x="7634228" y="5021705"/>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2" name="Oval 298">
              <a:extLst>
                <a:ext uri="{FF2B5EF4-FFF2-40B4-BE49-F238E27FC236}">
                  <a16:creationId xmlns:a16="http://schemas.microsoft.com/office/drawing/2014/main" id="{A7C6550F-195D-46B4-822F-E38F43FE387B}"/>
                </a:ext>
              </a:extLst>
            </p:cNvPr>
            <p:cNvSpPr>
              <a:spLocks noChangeArrowheads="1"/>
            </p:cNvSpPr>
            <p:nvPr/>
          </p:nvSpPr>
          <p:spPr bwMode="auto">
            <a:xfrm>
              <a:off x="7713603" y="4942330"/>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4" name="Freeform 305">
              <a:extLst>
                <a:ext uri="{FF2B5EF4-FFF2-40B4-BE49-F238E27FC236}">
                  <a16:creationId xmlns:a16="http://schemas.microsoft.com/office/drawing/2014/main" id="{09C35EEA-FD07-40C6-9206-B0C3F43EA9A4}"/>
                </a:ext>
              </a:extLst>
            </p:cNvPr>
            <p:cNvSpPr>
              <a:spLocks/>
            </p:cNvSpPr>
            <p:nvPr/>
          </p:nvSpPr>
          <p:spPr bwMode="auto">
            <a:xfrm>
              <a:off x="8516183" y="5024341"/>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5" name="Oval 306">
              <a:extLst>
                <a:ext uri="{FF2B5EF4-FFF2-40B4-BE49-F238E27FC236}">
                  <a16:creationId xmlns:a16="http://schemas.microsoft.com/office/drawing/2014/main" id="{9007F667-B8C8-4F7D-A295-BA6FAEF9E4E0}"/>
                </a:ext>
              </a:extLst>
            </p:cNvPr>
            <p:cNvSpPr>
              <a:spLocks noChangeArrowheads="1"/>
            </p:cNvSpPr>
            <p:nvPr/>
          </p:nvSpPr>
          <p:spPr bwMode="auto">
            <a:xfrm>
              <a:off x="8590797" y="4944966"/>
              <a:ext cx="68263"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6" name="Freeform 309">
              <a:extLst>
                <a:ext uri="{FF2B5EF4-FFF2-40B4-BE49-F238E27FC236}">
                  <a16:creationId xmlns:a16="http://schemas.microsoft.com/office/drawing/2014/main" id="{12941B6B-BD12-48ED-A7BC-D36594983A09}"/>
                </a:ext>
              </a:extLst>
            </p:cNvPr>
            <p:cNvSpPr>
              <a:spLocks/>
            </p:cNvSpPr>
            <p:nvPr/>
          </p:nvSpPr>
          <p:spPr bwMode="auto">
            <a:xfrm>
              <a:off x="8787323" y="5024180"/>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37" name="Oval 310">
              <a:extLst>
                <a:ext uri="{FF2B5EF4-FFF2-40B4-BE49-F238E27FC236}">
                  <a16:creationId xmlns:a16="http://schemas.microsoft.com/office/drawing/2014/main" id="{76628DF3-82CC-435C-B125-6A62D9901C6B}"/>
                </a:ext>
              </a:extLst>
            </p:cNvPr>
            <p:cNvSpPr>
              <a:spLocks noChangeArrowheads="1"/>
            </p:cNvSpPr>
            <p:nvPr/>
          </p:nvSpPr>
          <p:spPr bwMode="auto">
            <a:xfrm>
              <a:off x="8868285" y="4947781"/>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38" name="Freeform 340">
              <a:extLst>
                <a:ext uri="{FF2B5EF4-FFF2-40B4-BE49-F238E27FC236}">
                  <a16:creationId xmlns:a16="http://schemas.microsoft.com/office/drawing/2014/main" id="{0209A5EB-1425-43C3-B329-164B52CE3AB5}"/>
                </a:ext>
              </a:extLst>
            </p:cNvPr>
            <p:cNvSpPr>
              <a:spLocks noEditPoints="1"/>
            </p:cNvSpPr>
            <p:nvPr/>
          </p:nvSpPr>
          <p:spPr bwMode="auto">
            <a:xfrm>
              <a:off x="9104802" y="4949294"/>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0" name="Freeform 317">
              <a:extLst>
                <a:ext uri="{FF2B5EF4-FFF2-40B4-BE49-F238E27FC236}">
                  <a16:creationId xmlns:a16="http://schemas.microsoft.com/office/drawing/2014/main" id="{798659FE-5BCC-4819-B5FC-A1B9FBF4775B}"/>
                </a:ext>
              </a:extLst>
            </p:cNvPr>
            <p:cNvSpPr>
              <a:spLocks/>
            </p:cNvSpPr>
            <p:nvPr/>
          </p:nvSpPr>
          <p:spPr bwMode="auto">
            <a:xfrm>
              <a:off x="8204709" y="5022944"/>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1" name="Oval 318">
              <a:extLst>
                <a:ext uri="{FF2B5EF4-FFF2-40B4-BE49-F238E27FC236}">
                  <a16:creationId xmlns:a16="http://schemas.microsoft.com/office/drawing/2014/main" id="{FA05A199-F103-417B-8232-39B3871D859C}"/>
                </a:ext>
              </a:extLst>
            </p:cNvPr>
            <p:cNvSpPr>
              <a:spLocks noChangeArrowheads="1"/>
            </p:cNvSpPr>
            <p:nvPr/>
          </p:nvSpPr>
          <p:spPr bwMode="auto">
            <a:xfrm>
              <a:off x="8284084" y="4941981"/>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2" name="Freeform 340">
              <a:extLst>
                <a:ext uri="{FF2B5EF4-FFF2-40B4-BE49-F238E27FC236}">
                  <a16:creationId xmlns:a16="http://schemas.microsoft.com/office/drawing/2014/main" id="{8412A50D-8E22-48EF-A5C8-23AAAD9DBB48}"/>
                </a:ext>
              </a:extLst>
            </p:cNvPr>
            <p:cNvSpPr>
              <a:spLocks noEditPoints="1"/>
            </p:cNvSpPr>
            <p:nvPr/>
          </p:nvSpPr>
          <p:spPr bwMode="auto">
            <a:xfrm>
              <a:off x="7974120" y="4949933"/>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43" name="Freeform 340">
              <a:extLst>
                <a:ext uri="{FF2B5EF4-FFF2-40B4-BE49-F238E27FC236}">
                  <a16:creationId xmlns:a16="http://schemas.microsoft.com/office/drawing/2014/main" id="{379AC8F6-A272-405A-BA68-4284554BF502}"/>
                </a:ext>
              </a:extLst>
            </p:cNvPr>
            <p:cNvSpPr>
              <a:spLocks noEditPoints="1"/>
            </p:cNvSpPr>
            <p:nvPr/>
          </p:nvSpPr>
          <p:spPr bwMode="auto">
            <a:xfrm>
              <a:off x="7350173" y="4952582"/>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7" name="Freeform 305">
              <a:extLst>
                <a:ext uri="{FF2B5EF4-FFF2-40B4-BE49-F238E27FC236}">
                  <a16:creationId xmlns:a16="http://schemas.microsoft.com/office/drawing/2014/main" id="{550C536A-5142-485A-A24C-AFF11FAA7C63}"/>
                </a:ext>
              </a:extLst>
            </p:cNvPr>
            <p:cNvSpPr>
              <a:spLocks/>
            </p:cNvSpPr>
            <p:nvPr/>
          </p:nvSpPr>
          <p:spPr bwMode="auto">
            <a:xfrm>
              <a:off x="9650599" y="5020863"/>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8" name="Oval 306">
              <a:extLst>
                <a:ext uri="{FF2B5EF4-FFF2-40B4-BE49-F238E27FC236}">
                  <a16:creationId xmlns:a16="http://schemas.microsoft.com/office/drawing/2014/main" id="{00D75880-E39B-4F8E-8E3D-78117B551AB5}"/>
                </a:ext>
              </a:extLst>
            </p:cNvPr>
            <p:cNvSpPr>
              <a:spLocks noChangeArrowheads="1"/>
            </p:cNvSpPr>
            <p:nvPr/>
          </p:nvSpPr>
          <p:spPr bwMode="auto">
            <a:xfrm>
              <a:off x="9725213" y="4941488"/>
              <a:ext cx="68263"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59" name="Freeform 309">
              <a:extLst>
                <a:ext uri="{FF2B5EF4-FFF2-40B4-BE49-F238E27FC236}">
                  <a16:creationId xmlns:a16="http://schemas.microsoft.com/office/drawing/2014/main" id="{C67EF8E2-75AC-46BC-B571-1AA8EEF8E510}"/>
                </a:ext>
              </a:extLst>
            </p:cNvPr>
            <p:cNvSpPr>
              <a:spLocks/>
            </p:cNvSpPr>
            <p:nvPr/>
          </p:nvSpPr>
          <p:spPr bwMode="auto">
            <a:xfrm>
              <a:off x="9917163" y="5022586"/>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60" name="Oval 310">
              <a:extLst>
                <a:ext uri="{FF2B5EF4-FFF2-40B4-BE49-F238E27FC236}">
                  <a16:creationId xmlns:a16="http://schemas.microsoft.com/office/drawing/2014/main" id="{32379987-0F73-4840-AA1B-41E4EF61BB7B}"/>
                </a:ext>
              </a:extLst>
            </p:cNvPr>
            <p:cNvSpPr>
              <a:spLocks noChangeArrowheads="1"/>
            </p:cNvSpPr>
            <p:nvPr/>
          </p:nvSpPr>
          <p:spPr bwMode="auto">
            <a:xfrm>
              <a:off x="9998125" y="4946187"/>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2" name="Freeform 317">
              <a:extLst>
                <a:ext uri="{FF2B5EF4-FFF2-40B4-BE49-F238E27FC236}">
                  <a16:creationId xmlns:a16="http://schemas.microsoft.com/office/drawing/2014/main" id="{8B7C98FA-A233-4B5D-AA46-9E21DEE15A19}"/>
                </a:ext>
              </a:extLst>
            </p:cNvPr>
            <p:cNvSpPr>
              <a:spLocks/>
            </p:cNvSpPr>
            <p:nvPr/>
          </p:nvSpPr>
          <p:spPr bwMode="auto">
            <a:xfrm>
              <a:off x="9339125" y="5023442"/>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263" name="Oval 318">
              <a:extLst>
                <a:ext uri="{FF2B5EF4-FFF2-40B4-BE49-F238E27FC236}">
                  <a16:creationId xmlns:a16="http://schemas.microsoft.com/office/drawing/2014/main" id="{2B33D6DE-A153-4946-9251-DD54A3AA9CBD}"/>
                </a:ext>
              </a:extLst>
            </p:cNvPr>
            <p:cNvSpPr>
              <a:spLocks noChangeArrowheads="1"/>
            </p:cNvSpPr>
            <p:nvPr/>
          </p:nvSpPr>
          <p:spPr bwMode="auto">
            <a:xfrm>
              <a:off x="9418500" y="4942479"/>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4" name="Freeform 297">
              <a:extLst>
                <a:ext uri="{FF2B5EF4-FFF2-40B4-BE49-F238E27FC236}">
                  <a16:creationId xmlns:a16="http://schemas.microsoft.com/office/drawing/2014/main" id="{8EAF4B46-0CE7-406A-849E-628A2E68FF1B}"/>
                </a:ext>
              </a:extLst>
            </p:cNvPr>
            <p:cNvSpPr>
              <a:spLocks/>
            </p:cNvSpPr>
            <p:nvPr/>
          </p:nvSpPr>
          <p:spPr bwMode="auto">
            <a:xfrm>
              <a:off x="5623307" y="5496135"/>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5" name="Oval 298">
              <a:extLst>
                <a:ext uri="{FF2B5EF4-FFF2-40B4-BE49-F238E27FC236}">
                  <a16:creationId xmlns:a16="http://schemas.microsoft.com/office/drawing/2014/main" id="{6A3DC313-2978-4335-811D-0A6800346253}"/>
                </a:ext>
              </a:extLst>
            </p:cNvPr>
            <p:cNvSpPr>
              <a:spLocks noChangeArrowheads="1"/>
            </p:cNvSpPr>
            <p:nvPr/>
          </p:nvSpPr>
          <p:spPr bwMode="auto">
            <a:xfrm>
              <a:off x="5702682" y="5416760"/>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6" name="Freeform 305">
              <a:extLst>
                <a:ext uri="{FF2B5EF4-FFF2-40B4-BE49-F238E27FC236}">
                  <a16:creationId xmlns:a16="http://schemas.microsoft.com/office/drawing/2014/main" id="{A39E65FF-3174-4E54-88B5-A3BA11840DF5}"/>
                </a:ext>
              </a:extLst>
            </p:cNvPr>
            <p:cNvSpPr>
              <a:spLocks/>
            </p:cNvSpPr>
            <p:nvPr/>
          </p:nvSpPr>
          <p:spPr bwMode="auto">
            <a:xfrm>
              <a:off x="6505262" y="5492159"/>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7" name="Oval 306">
              <a:extLst>
                <a:ext uri="{FF2B5EF4-FFF2-40B4-BE49-F238E27FC236}">
                  <a16:creationId xmlns:a16="http://schemas.microsoft.com/office/drawing/2014/main" id="{64DABD1B-F40E-493C-91C5-3DDD217F1D62}"/>
                </a:ext>
              </a:extLst>
            </p:cNvPr>
            <p:cNvSpPr>
              <a:spLocks noChangeArrowheads="1"/>
            </p:cNvSpPr>
            <p:nvPr/>
          </p:nvSpPr>
          <p:spPr bwMode="auto">
            <a:xfrm>
              <a:off x="6579876" y="5412784"/>
              <a:ext cx="68263"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78" name="Freeform 309">
              <a:extLst>
                <a:ext uri="{FF2B5EF4-FFF2-40B4-BE49-F238E27FC236}">
                  <a16:creationId xmlns:a16="http://schemas.microsoft.com/office/drawing/2014/main" id="{90159FA7-1B02-42A2-9BF2-6C2165740503}"/>
                </a:ext>
              </a:extLst>
            </p:cNvPr>
            <p:cNvSpPr>
              <a:spLocks/>
            </p:cNvSpPr>
            <p:nvPr/>
          </p:nvSpPr>
          <p:spPr bwMode="auto">
            <a:xfrm>
              <a:off x="6776402" y="5491998"/>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79" name="Oval 310">
              <a:extLst>
                <a:ext uri="{FF2B5EF4-FFF2-40B4-BE49-F238E27FC236}">
                  <a16:creationId xmlns:a16="http://schemas.microsoft.com/office/drawing/2014/main" id="{0803F501-E0A8-4D90-BD6A-B76D2688AB90}"/>
                </a:ext>
              </a:extLst>
            </p:cNvPr>
            <p:cNvSpPr>
              <a:spLocks noChangeArrowheads="1"/>
            </p:cNvSpPr>
            <p:nvPr/>
          </p:nvSpPr>
          <p:spPr bwMode="auto">
            <a:xfrm>
              <a:off x="6857364" y="5415599"/>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0" name="Freeform 340">
              <a:extLst>
                <a:ext uri="{FF2B5EF4-FFF2-40B4-BE49-F238E27FC236}">
                  <a16:creationId xmlns:a16="http://schemas.microsoft.com/office/drawing/2014/main" id="{C8A570FF-623E-41DC-9957-3DCD44324A0F}"/>
                </a:ext>
              </a:extLst>
            </p:cNvPr>
            <p:cNvSpPr>
              <a:spLocks noEditPoints="1"/>
            </p:cNvSpPr>
            <p:nvPr/>
          </p:nvSpPr>
          <p:spPr bwMode="auto">
            <a:xfrm>
              <a:off x="7093881" y="5418452"/>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1" name="Freeform 317">
              <a:extLst>
                <a:ext uri="{FF2B5EF4-FFF2-40B4-BE49-F238E27FC236}">
                  <a16:creationId xmlns:a16="http://schemas.microsoft.com/office/drawing/2014/main" id="{8106F454-5914-49BC-A45F-B0977F2A90D0}"/>
                </a:ext>
              </a:extLst>
            </p:cNvPr>
            <p:cNvSpPr>
              <a:spLocks/>
            </p:cNvSpPr>
            <p:nvPr/>
          </p:nvSpPr>
          <p:spPr bwMode="auto">
            <a:xfrm>
              <a:off x="6193788" y="5494738"/>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2" name="Oval 318">
              <a:extLst>
                <a:ext uri="{FF2B5EF4-FFF2-40B4-BE49-F238E27FC236}">
                  <a16:creationId xmlns:a16="http://schemas.microsoft.com/office/drawing/2014/main" id="{7980D273-3B8F-4B02-A367-652A1EF781C9}"/>
                </a:ext>
              </a:extLst>
            </p:cNvPr>
            <p:cNvSpPr>
              <a:spLocks noChangeArrowheads="1"/>
            </p:cNvSpPr>
            <p:nvPr/>
          </p:nvSpPr>
          <p:spPr bwMode="auto">
            <a:xfrm>
              <a:off x="6273163" y="5413775"/>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3" name="Freeform 340">
              <a:extLst>
                <a:ext uri="{FF2B5EF4-FFF2-40B4-BE49-F238E27FC236}">
                  <a16:creationId xmlns:a16="http://schemas.microsoft.com/office/drawing/2014/main" id="{05883573-B0CE-45BD-B1C7-5A1BA07B80F9}"/>
                </a:ext>
              </a:extLst>
            </p:cNvPr>
            <p:cNvSpPr>
              <a:spLocks noEditPoints="1"/>
            </p:cNvSpPr>
            <p:nvPr/>
          </p:nvSpPr>
          <p:spPr bwMode="auto">
            <a:xfrm>
              <a:off x="5963199" y="5419091"/>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4" name="Freeform 340">
              <a:extLst>
                <a:ext uri="{FF2B5EF4-FFF2-40B4-BE49-F238E27FC236}">
                  <a16:creationId xmlns:a16="http://schemas.microsoft.com/office/drawing/2014/main" id="{F18612CA-20FB-4ADC-823D-3D60B5587867}"/>
                </a:ext>
              </a:extLst>
            </p:cNvPr>
            <p:cNvSpPr>
              <a:spLocks noEditPoints="1"/>
            </p:cNvSpPr>
            <p:nvPr/>
          </p:nvSpPr>
          <p:spPr bwMode="auto">
            <a:xfrm>
              <a:off x="5335276" y="5423036"/>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5" name="Freeform 297">
              <a:extLst>
                <a:ext uri="{FF2B5EF4-FFF2-40B4-BE49-F238E27FC236}">
                  <a16:creationId xmlns:a16="http://schemas.microsoft.com/office/drawing/2014/main" id="{0C6204ED-A5D9-4219-9DC3-1A1955AD9803}"/>
                </a:ext>
              </a:extLst>
            </p:cNvPr>
            <p:cNvSpPr>
              <a:spLocks/>
            </p:cNvSpPr>
            <p:nvPr/>
          </p:nvSpPr>
          <p:spPr bwMode="auto">
            <a:xfrm>
              <a:off x="7635555" y="5492159"/>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6" name="Oval 298">
              <a:extLst>
                <a:ext uri="{FF2B5EF4-FFF2-40B4-BE49-F238E27FC236}">
                  <a16:creationId xmlns:a16="http://schemas.microsoft.com/office/drawing/2014/main" id="{E61178D3-2DB6-459A-93EF-77AA91E50CB3}"/>
                </a:ext>
              </a:extLst>
            </p:cNvPr>
            <p:cNvSpPr>
              <a:spLocks noChangeArrowheads="1"/>
            </p:cNvSpPr>
            <p:nvPr/>
          </p:nvSpPr>
          <p:spPr bwMode="auto">
            <a:xfrm>
              <a:off x="7714930" y="5412784"/>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7" name="Freeform 305">
              <a:extLst>
                <a:ext uri="{FF2B5EF4-FFF2-40B4-BE49-F238E27FC236}">
                  <a16:creationId xmlns:a16="http://schemas.microsoft.com/office/drawing/2014/main" id="{DC7D2DAA-4FB2-4DC9-B62F-46969280EDE0}"/>
                </a:ext>
              </a:extLst>
            </p:cNvPr>
            <p:cNvSpPr>
              <a:spLocks/>
            </p:cNvSpPr>
            <p:nvPr/>
          </p:nvSpPr>
          <p:spPr bwMode="auto">
            <a:xfrm>
              <a:off x="8517510" y="5494795"/>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8" name="Oval 306">
              <a:extLst>
                <a:ext uri="{FF2B5EF4-FFF2-40B4-BE49-F238E27FC236}">
                  <a16:creationId xmlns:a16="http://schemas.microsoft.com/office/drawing/2014/main" id="{1D2420D7-1982-422A-95DB-F453DDA1A0E9}"/>
                </a:ext>
              </a:extLst>
            </p:cNvPr>
            <p:cNvSpPr>
              <a:spLocks noChangeArrowheads="1"/>
            </p:cNvSpPr>
            <p:nvPr/>
          </p:nvSpPr>
          <p:spPr bwMode="auto">
            <a:xfrm>
              <a:off x="8592124" y="5415420"/>
              <a:ext cx="68263"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9" name="Freeform 309">
              <a:extLst>
                <a:ext uri="{FF2B5EF4-FFF2-40B4-BE49-F238E27FC236}">
                  <a16:creationId xmlns:a16="http://schemas.microsoft.com/office/drawing/2014/main" id="{D407DD83-825B-4533-A229-9AB48A656B06}"/>
                </a:ext>
              </a:extLst>
            </p:cNvPr>
            <p:cNvSpPr>
              <a:spLocks/>
            </p:cNvSpPr>
            <p:nvPr/>
          </p:nvSpPr>
          <p:spPr bwMode="auto">
            <a:xfrm>
              <a:off x="8788650" y="5494634"/>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90" name="Oval 310">
              <a:extLst>
                <a:ext uri="{FF2B5EF4-FFF2-40B4-BE49-F238E27FC236}">
                  <a16:creationId xmlns:a16="http://schemas.microsoft.com/office/drawing/2014/main" id="{BCB3FF5F-B25A-409C-A763-C8014C1D9AD6}"/>
                </a:ext>
              </a:extLst>
            </p:cNvPr>
            <p:cNvSpPr>
              <a:spLocks noChangeArrowheads="1"/>
            </p:cNvSpPr>
            <p:nvPr/>
          </p:nvSpPr>
          <p:spPr bwMode="auto">
            <a:xfrm>
              <a:off x="8869612" y="5418235"/>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1" name="Freeform 340">
              <a:extLst>
                <a:ext uri="{FF2B5EF4-FFF2-40B4-BE49-F238E27FC236}">
                  <a16:creationId xmlns:a16="http://schemas.microsoft.com/office/drawing/2014/main" id="{D36E0C71-5BB3-4ADC-83D4-03FA1339CAF6}"/>
                </a:ext>
              </a:extLst>
            </p:cNvPr>
            <p:cNvSpPr>
              <a:spLocks noEditPoints="1"/>
            </p:cNvSpPr>
            <p:nvPr/>
          </p:nvSpPr>
          <p:spPr bwMode="auto">
            <a:xfrm>
              <a:off x="9106129" y="5419748"/>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2" name="Freeform 317">
              <a:extLst>
                <a:ext uri="{FF2B5EF4-FFF2-40B4-BE49-F238E27FC236}">
                  <a16:creationId xmlns:a16="http://schemas.microsoft.com/office/drawing/2014/main" id="{149EB8D3-E558-453E-A346-A0AF53913552}"/>
                </a:ext>
              </a:extLst>
            </p:cNvPr>
            <p:cNvSpPr>
              <a:spLocks/>
            </p:cNvSpPr>
            <p:nvPr/>
          </p:nvSpPr>
          <p:spPr bwMode="auto">
            <a:xfrm>
              <a:off x="8206036" y="5493398"/>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3" name="Oval 318">
              <a:extLst>
                <a:ext uri="{FF2B5EF4-FFF2-40B4-BE49-F238E27FC236}">
                  <a16:creationId xmlns:a16="http://schemas.microsoft.com/office/drawing/2014/main" id="{D3177055-A166-4B6F-8877-AC3D5655F44C}"/>
                </a:ext>
              </a:extLst>
            </p:cNvPr>
            <p:cNvSpPr>
              <a:spLocks noChangeArrowheads="1"/>
            </p:cNvSpPr>
            <p:nvPr/>
          </p:nvSpPr>
          <p:spPr bwMode="auto">
            <a:xfrm>
              <a:off x="8285411" y="5412435"/>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4" name="Freeform 340">
              <a:extLst>
                <a:ext uri="{FF2B5EF4-FFF2-40B4-BE49-F238E27FC236}">
                  <a16:creationId xmlns:a16="http://schemas.microsoft.com/office/drawing/2014/main" id="{756CABB0-690B-4B0A-B22D-2D3FA906F7FF}"/>
                </a:ext>
              </a:extLst>
            </p:cNvPr>
            <p:cNvSpPr>
              <a:spLocks noEditPoints="1"/>
            </p:cNvSpPr>
            <p:nvPr/>
          </p:nvSpPr>
          <p:spPr bwMode="auto">
            <a:xfrm>
              <a:off x="7975447" y="5420387"/>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5" name="Freeform 340">
              <a:extLst>
                <a:ext uri="{FF2B5EF4-FFF2-40B4-BE49-F238E27FC236}">
                  <a16:creationId xmlns:a16="http://schemas.microsoft.com/office/drawing/2014/main" id="{1C76CE8F-2AD4-47D8-8E36-2D08BD8E6554}"/>
                </a:ext>
              </a:extLst>
            </p:cNvPr>
            <p:cNvSpPr>
              <a:spLocks noEditPoints="1"/>
            </p:cNvSpPr>
            <p:nvPr/>
          </p:nvSpPr>
          <p:spPr bwMode="auto">
            <a:xfrm>
              <a:off x="7351500" y="5423036"/>
              <a:ext cx="155575" cy="434975"/>
            </a:xfrm>
            <a:custGeom>
              <a:avLst/>
              <a:gdLst>
                <a:gd name="T0" fmla="*/ 19 w 37"/>
                <a:gd name="T1" fmla="*/ 16 h 104"/>
                <a:gd name="T2" fmla="*/ 27 w 37"/>
                <a:gd name="T3" fmla="*/ 8 h 104"/>
                <a:gd name="T4" fmla="*/ 19 w 37"/>
                <a:gd name="T5" fmla="*/ 0 h 104"/>
                <a:gd name="T6" fmla="*/ 11 w 37"/>
                <a:gd name="T7" fmla="*/ 8 h 104"/>
                <a:gd name="T8" fmla="*/ 19 w 37"/>
                <a:gd name="T9" fmla="*/ 16 h 104"/>
                <a:gd name="T10" fmla="*/ 37 w 37"/>
                <a:gd name="T11" fmla="*/ 26 h 104"/>
                <a:gd name="T12" fmla="*/ 30 w 37"/>
                <a:gd name="T13" fmla="*/ 19 h 104"/>
                <a:gd name="T14" fmla="*/ 8 w 37"/>
                <a:gd name="T15" fmla="*/ 19 h 104"/>
                <a:gd name="T16" fmla="*/ 0 w 37"/>
                <a:gd name="T17" fmla="*/ 26 h 104"/>
                <a:gd name="T18" fmla="*/ 0 w 37"/>
                <a:gd name="T19" fmla="*/ 55 h 104"/>
                <a:gd name="T20" fmla="*/ 4 w 37"/>
                <a:gd name="T21" fmla="*/ 58 h 104"/>
                <a:gd name="T22" fmla="*/ 7 w 37"/>
                <a:gd name="T23" fmla="*/ 55 h 104"/>
                <a:gd name="T24" fmla="*/ 7 w 37"/>
                <a:gd name="T25" fmla="*/ 29 h 104"/>
                <a:gd name="T26" fmla="*/ 8 w 37"/>
                <a:gd name="T27" fmla="*/ 29 h 104"/>
                <a:gd name="T28" fmla="*/ 8 w 37"/>
                <a:gd name="T29" fmla="*/ 99 h 104"/>
                <a:gd name="T30" fmla="*/ 13 w 37"/>
                <a:gd name="T31" fmla="*/ 104 h 104"/>
                <a:gd name="T32" fmla="*/ 17 w 37"/>
                <a:gd name="T33" fmla="*/ 99 h 104"/>
                <a:gd name="T34" fmla="*/ 17 w 37"/>
                <a:gd name="T35" fmla="*/ 60 h 104"/>
                <a:gd name="T36" fmla="*/ 20 w 37"/>
                <a:gd name="T37" fmla="*/ 60 h 104"/>
                <a:gd name="T38" fmla="*/ 20 w 37"/>
                <a:gd name="T39" fmla="*/ 99 h 104"/>
                <a:gd name="T40" fmla="*/ 25 w 37"/>
                <a:gd name="T41" fmla="*/ 104 h 104"/>
                <a:gd name="T42" fmla="*/ 29 w 37"/>
                <a:gd name="T43" fmla="*/ 99 h 104"/>
                <a:gd name="T44" fmla="*/ 29 w 37"/>
                <a:gd name="T45" fmla="*/ 29 h 104"/>
                <a:gd name="T46" fmla="*/ 31 w 37"/>
                <a:gd name="T47" fmla="*/ 29 h 104"/>
                <a:gd name="T48" fmla="*/ 31 w 37"/>
                <a:gd name="T49" fmla="*/ 55 h 104"/>
                <a:gd name="T50" fmla="*/ 34 w 37"/>
                <a:gd name="T51" fmla="*/ 58 h 104"/>
                <a:gd name="T52" fmla="*/ 37 w 37"/>
                <a:gd name="T53" fmla="*/ 55 h 104"/>
                <a:gd name="T54" fmla="*/ 37 w 37"/>
                <a:gd name="T55" fmla="*/ 2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104">
                  <a:moveTo>
                    <a:pt x="19" y="16"/>
                  </a:moveTo>
                  <a:cubicBezTo>
                    <a:pt x="23" y="16"/>
                    <a:pt x="27" y="12"/>
                    <a:pt x="27" y="8"/>
                  </a:cubicBezTo>
                  <a:cubicBezTo>
                    <a:pt x="27" y="4"/>
                    <a:pt x="23" y="0"/>
                    <a:pt x="19" y="0"/>
                  </a:cubicBezTo>
                  <a:cubicBezTo>
                    <a:pt x="15" y="0"/>
                    <a:pt x="11" y="4"/>
                    <a:pt x="11" y="8"/>
                  </a:cubicBezTo>
                  <a:cubicBezTo>
                    <a:pt x="11" y="12"/>
                    <a:pt x="15" y="16"/>
                    <a:pt x="19" y="16"/>
                  </a:cubicBezTo>
                  <a:moveTo>
                    <a:pt x="37" y="26"/>
                  </a:moveTo>
                  <a:cubicBezTo>
                    <a:pt x="37" y="22"/>
                    <a:pt x="34" y="19"/>
                    <a:pt x="30" y="19"/>
                  </a:cubicBezTo>
                  <a:cubicBezTo>
                    <a:pt x="8" y="19"/>
                    <a:pt x="8" y="19"/>
                    <a:pt x="8" y="19"/>
                  </a:cubicBezTo>
                  <a:cubicBezTo>
                    <a:pt x="4" y="19"/>
                    <a:pt x="0" y="22"/>
                    <a:pt x="0" y="26"/>
                  </a:cubicBezTo>
                  <a:cubicBezTo>
                    <a:pt x="0" y="55"/>
                    <a:pt x="0" y="55"/>
                    <a:pt x="0" y="55"/>
                  </a:cubicBezTo>
                  <a:cubicBezTo>
                    <a:pt x="0" y="57"/>
                    <a:pt x="2" y="58"/>
                    <a:pt x="4" y="58"/>
                  </a:cubicBezTo>
                  <a:cubicBezTo>
                    <a:pt x="5" y="58"/>
                    <a:pt x="7" y="57"/>
                    <a:pt x="7" y="55"/>
                  </a:cubicBezTo>
                  <a:cubicBezTo>
                    <a:pt x="7" y="29"/>
                    <a:pt x="7" y="29"/>
                    <a:pt x="7" y="29"/>
                  </a:cubicBezTo>
                  <a:cubicBezTo>
                    <a:pt x="8" y="29"/>
                    <a:pt x="8" y="29"/>
                    <a:pt x="8" y="29"/>
                  </a:cubicBezTo>
                  <a:cubicBezTo>
                    <a:pt x="8" y="99"/>
                    <a:pt x="8" y="99"/>
                    <a:pt x="8" y="99"/>
                  </a:cubicBezTo>
                  <a:cubicBezTo>
                    <a:pt x="8" y="102"/>
                    <a:pt x="10" y="104"/>
                    <a:pt x="13" y="104"/>
                  </a:cubicBezTo>
                  <a:cubicBezTo>
                    <a:pt x="15" y="104"/>
                    <a:pt x="17" y="102"/>
                    <a:pt x="17" y="99"/>
                  </a:cubicBezTo>
                  <a:cubicBezTo>
                    <a:pt x="17" y="60"/>
                    <a:pt x="17" y="60"/>
                    <a:pt x="17" y="60"/>
                  </a:cubicBezTo>
                  <a:cubicBezTo>
                    <a:pt x="20" y="60"/>
                    <a:pt x="20" y="60"/>
                    <a:pt x="20" y="60"/>
                  </a:cubicBezTo>
                  <a:cubicBezTo>
                    <a:pt x="20" y="99"/>
                    <a:pt x="20" y="99"/>
                    <a:pt x="20" y="99"/>
                  </a:cubicBezTo>
                  <a:cubicBezTo>
                    <a:pt x="20" y="102"/>
                    <a:pt x="22" y="104"/>
                    <a:pt x="25" y="104"/>
                  </a:cubicBezTo>
                  <a:cubicBezTo>
                    <a:pt x="27" y="104"/>
                    <a:pt x="29" y="102"/>
                    <a:pt x="29" y="99"/>
                  </a:cubicBezTo>
                  <a:cubicBezTo>
                    <a:pt x="29" y="29"/>
                    <a:pt x="29" y="29"/>
                    <a:pt x="29" y="29"/>
                  </a:cubicBezTo>
                  <a:cubicBezTo>
                    <a:pt x="31" y="29"/>
                    <a:pt x="31" y="29"/>
                    <a:pt x="31" y="29"/>
                  </a:cubicBezTo>
                  <a:cubicBezTo>
                    <a:pt x="31" y="55"/>
                    <a:pt x="31" y="55"/>
                    <a:pt x="31" y="55"/>
                  </a:cubicBezTo>
                  <a:cubicBezTo>
                    <a:pt x="31" y="57"/>
                    <a:pt x="32" y="58"/>
                    <a:pt x="34" y="58"/>
                  </a:cubicBezTo>
                  <a:cubicBezTo>
                    <a:pt x="35" y="58"/>
                    <a:pt x="37" y="57"/>
                    <a:pt x="37" y="55"/>
                  </a:cubicBezTo>
                  <a:lnTo>
                    <a:pt x="37" y="2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6" name="Freeform 305">
              <a:extLst>
                <a:ext uri="{FF2B5EF4-FFF2-40B4-BE49-F238E27FC236}">
                  <a16:creationId xmlns:a16="http://schemas.microsoft.com/office/drawing/2014/main" id="{DD823259-249A-495C-AD27-F8AC69137961}"/>
                </a:ext>
              </a:extLst>
            </p:cNvPr>
            <p:cNvSpPr>
              <a:spLocks/>
            </p:cNvSpPr>
            <p:nvPr/>
          </p:nvSpPr>
          <p:spPr bwMode="auto">
            <a:xfrm>
              <a:off x="9651926" y="5491317"/>
              <a:ext cx="217488" cy="360363"/>
            </a:xfrm>
            <a:custGeom>
              <a:avLst/>
              <a:gdLst>
                <a:gd name="T0" fmla="*/ 46 w 52"/>
                <a:gd name="T1" fmla="*/ 36 h 86"/>
                <a:gd name="T2" fmla="*/ 49 w 52"/>
                <a:gd name="T3" fmla="*/ 39 h 86"/>
                <a:gd name="T4" fmla="*/ 52 w 52"/>
                <a:gd name="T5" fmla="*/ 36 h 86"/>
                <a:gd name="T6" fmla="*/ 44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5 w 52"/>
                <a:gd name="T23" fmla="*/ 9 h 86"/>
                <a:gd name="T24" fmla="*/ 3 w 52"/>
                <a:gd name="T25" fmla="*/ 53 h 86"/>
                <a:gd name="T26" fmla="*/ 15 w 52"/>
                <a:gd name="T27" fmla="*/ 53 h 86"/>
                <a:gd name="T28" fmla="*/ 15 w 52"/>
                <a:gd name="T29" fmla="*/ 81 h 86"/>
                <a:gd name="T30" fmla="*/ 20 w 52"/>
                <a:gd name="T31" fmla="*/ 86 h 86"/>
                <a:gd name="T32" fmla="*/ 25 w 52"/>
                <a:gd name="T33" fmla="*/ 81 h 86"/>
                <a:gd name="T34" fmla="*/ 25 w 52"/>
                <a:gd name="T35" fmla="*/ 53 h 86"/>
                <a:gd name="T36" fmla="*/ 27 w 52"/>
                <a:gd name="T37" fmla="*/ 53 h 86"/>
                <a:gd name="T38" fmla="*/ 27 w 52"/>
                <a:gd name="T39" fmla="*/ 81 h 86"/>
                <a:gd name="T40" fmla="*/ 32 w 52"/>
                <a:gd name="T41" fmla="*/ 86 h 86"/>
                <a:gd name="T42" fmla="*/ 37 w 52"/>
                <a:gd name="T43" fmla="*/ 81 h 86"/>
                <a:gd name="T44" fmla="*/ 37 w 52"/>
                <a:gd name="T45" fmla="*/ 53 h 86"/>
                <a:gd name="T46" fmla="*/ 49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6" y="38"/>
                    <a:pt x="47" y="39"/>
                    <a:pt x="49" y="39"/>
                  </a:cubicBezTo>
                  <a:cubicBezTo>
                    <a:pt x="51" y="39"/>
                    <a:pt x="52" y="38"/>
                    <a:pt x="52" y="36"/>
                  </a:cubicBezTo>
                  <a:cubicBezTo>
                    <a:pt x="44" y="7"/>
                    <a:pt x="44" y="7"/>
                    <a:pt x="44" y="7"/>
                  </a:cubicBezTo>
                  <a:cubicBezTo>
                    <a:pt x="43" y="3"/>
                    <a:pt x="41" y="0"/>
                    <a:pt x="37" y="0"/>
                  </a:cubicBezTo>
                  <a:cubicBezTo>
                    <a:pt x="15" y="0"/>
                    <a:pt x="15" y="0"/>
                    <a:pt x="15" y="0"/>
                  </a:cubicBezTo>
                  <a:cubicBezTo>
                    <a:pt x="11" y="0"/>
                    <a:pt x="9" y="3"/>
                    <a:pt x="8" y="7"/>
                  </a:cubicBezTo>
                  <a:cubicBezTo>
                    <a:pt x="0" y="36"/>
                    <a:pt x="0" y="36"/>
                    <a:pt x="0" y="36"/>
                  </a:cubicBezTo>
                  <a:cubicBezTo>
                    <a:pt x="0" y="38"/>
                    <a:pt x="1" y="39"/>
                    <a:pt x="3" y="39"/>
                  </a:cubicBezTo>
                  <a:cubicBezTo>
                    <a:pt x="5" y="39"/>
                    <a:pt x="5" y="38"/>
                    <a:pt x="6" y="36"/>
                  </a:cubicBezTo>
                  <a:cubicBezTo>
                    <a:pt x="14" y="9"/>
                    <a:pt x="14" y="9"/>
                    <a:pt x="14" y="9"/>
                  </a:cubicBezTo>
                  <a:cubicBezTo>
                    <a:pt x="15" y="9"/>
                    <a:pt x="15" y="9"/>
                    <a:pt x="15" y="9"/>
                  </a:cubicBezTo>
                  <a:cubicBezTo>
                    <a:pt x="3" y="53"/>
                    <a:pt x="3" y="53"/>
                    <a:pt x="3" y="53"/>
                  </a:cubicBezTo>
                  <a:cubicBezTo>
                    <a:pt x="15" y="53"/>
                    <a:pt x="15" y="53"/>
                    <a:pt x="15" y="53"/>
                  </a:cubicBezTo>
                  <a:cubicBezTo>
                    <a:pt x="15" y="81"/>
                    <a:pt x="15" y="81"/>
                    <a:pt x="15" y="81"/>
                  </a:cubicBezTo>
                  <a:cubicBezTo>
                    <a:pt x="15" y="83"/>
                    <a:pt x="17" y="86"/>
                    <a:pt x="20" y="86"/>
                  </a:cubicBezTo>
                  <a:cubicBezTo>
                    <a:pt x="23" y="86"/>
                    <a:pt x="25" y="83"/>
                    <a:pt x="25" y="81"/>
                  </a:cubicBezTo>
                  <a:cubicBezTo>
                    <a:pt x="25" y="53"/>
                    <a:pt x="25" y="53"/>
                    <a:pt x="25" y="53"/>
                  </a:cubicBezTo>
                  <a:cubicBezTo>
                    <a:pt x="27" y="53"/>
                    <a:pt x="27" y="53"/>
                    <a:pt x="27" y="53"/>
                  </a:cubicBezTo>
                  <a:cubicBezTo>
                    <a:pt x="27" y="81"/>
                    <a:pt x="27" y="81"/>
                    <a:pt x="27" y="81"/>
                  </a:cubicBezTo>
                  <a:cubicBezTo>
                    <a:pt x="27" y="83"/>
                    <a:pt x="29" y="86"/>
                    <a:pt x="32" y="86"/>
                  </a:cubicBezTo>
                  <a:cubicBezTo>
                    <a:pt x="35" y="86"/>
                    <a:pt x="37" y="83"/>
                    <a:pt x="37" y="81"/>
                  </a:cubicBezTo>
                  <a:cubicBezTo>
                    <a:pt x="37" y="53"/>
                    <a:pt x="37" y="53"/>
                    <a:pt x="37" y="53"/>
                  </a:cubicBezTo>
                  <a:cubicBezTo>
                    <a:pt x="49" y="53"/>
                    <a:pt x="49" y="53"/>
                    <a:pt x="49"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7" name="Oval 306">
              <a:extLst>
                <a:ext uri="{FF2B5EF4-FFF2-40B4-BE49-F238E27FC236}">
                  <a16:creationId xmlns:a16="http://schemas.microsoft.com/office/drawing/2014/main" id="{8546E36A-036E-4C25-98FE-56585CA57F9C}"/>
                </a:ext>
              </a:extLst>
            </p:cNvPr>
            <p:cNvSpPr>
              <a:spLocks noChangeArrowheads="1"/>
            </p:cNvSpPr>
            <p:nvPr/>
          </p:nvSpPr>
          <p:spPr bwMode="auto">
            <a:xfrm>
              <a:off x="9726540" y="5411942"/>
              <a:ext cx="68263"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8" name="Freeform 309">
              <a:extLst>
                <a:ext uri="{FF2B5EF4-FFF2-40B4-BE49-F238E27FC236}">
                  <a16:creationId xmlns:a16="http://schemas.microsoft.com/office/drawing/2014/main" id="{683B7F40-E933-42B7-A993-3B0BC7DEB48A}"/>
                </a:ext>
              </a:extLst>
            </p:cNvPr>
            <p:cNvSpPr>
              <a:spLocks/>
            </p:cNvSpPr>
            <p:nvPr/>
          </p:nvSpPr>
          <p:spPr bwMode="auto">
            <a:xfrm>
              <a:off x="9918490" y="5493040"/>
              <a:ext cx="219075"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39 h 86"/>
                <a:gd name="T18" fmla="*/ 6 w 52"/>
                <a:gd name="T19" fmla="*/ 36 h 86"/>
                <a:gd name="T20" fmla="*/ 14 w 52"/>
                <a:gd name="T21" fmla="*/ 9 h 86"/>
                <a:gd name="T22" fmla="*/ 16 w 52"/>
                <a:gd name="T23" fmla="*/ 9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9 h 86"/>
                <a:gd name="T50" fmla="*/ 38 w 52"/>
                <a:gd name="T51" fmla="*/ 9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39"/>
                    <a:pt x="3" y="39"/>
                  </a:cubicBezTo>
                  <a:cubicBezTo>
                    <a:pt x="5" y="39"/>
                    <a:pt x="6" y="38"/>
                    <a:pt x="6" y="36"/>
                  </a:cubicBezTo>
                  <a:cubicBezTo>
                    <a:pt x="14" y="9"/>
                    <a:pt x="14" y="9"/>
                    <a:pt x="14" y="9"/>
                  </a:cubicBezTo>
                  <a:cubicBezTo>
                    <a:pt x="16" y="9"/>
                    <a:pt x="16" y="9"/>
                    <a:pt x="16" y="9"/>
                  </a:cubicBezTo>
                  <a:cubicBezTo>
                    <a:pt x="3" y="53"/>
                    <a:pt x="3" y="53"/>
                    <a:pt x="3" y="53"/>
                  </a:cubicBezTo>
                  <a:cubicBezTo>
                    <a:pt x="16" y="53"/>
                    <a:pt x="16" y="53"/>
                    <a:pt x="16" y="53"/>
                  </a:cubicBezTo>
                  <a:cubicBezTo>
                    <a:pt x="16" y="81"/>
                    <a:pt x="16" y="81"/>
                    <a:pt x="16" y="81"/>
                  </a:cubicBezTo>
                  <a:cubicBezTo>
                    <a:pt x="16" y="83"/>
                    <a:pt x="18" y="86"/>
                    <a:pt x="20" y="86"/>
                  </a:cubicBezTo>
                  <a:cubicBezTo>
                    <a:pt x="23" y="86"/>
                    <a:pt x="25" y="83"/>
                    <a:pt x="25" y="81"/>
                  </a:cubicBezTo>
                  <a:cubicBezTo>
                    <a:pt x="25" y="53"/>
                    <a:pt x="25" y="53"/>
                    <a:pt x="25" y="53"/>
                  </a:cubicBezTo>
                  <a:cubicBezTo>
                    <a:pt x="28" y="53"/>
                    <a:pt x="28" y="53"/>
                    <a:pt x="28" y="53"/>
                  </a:cubicBezTo>
                  <a:cubicBezTo>
                    <a:pt x="28" y="81"/>
                    <a:pt x="28" y="81"/>
                    <a:pt x="28" y="81"/>
                  </a:cubicBezTo>
                  <a:cubicBezTo>
                    <a:pt x="28" y="83"/>
                    <a:pt x="30" y="86"/>
                    <a:pt x="32" y="86"/>
                  </a:cubicBezTo>
                  <a:cubicBezTo>
                    <a:pt x="35" y="86"/>
                    <a:pt x="37" y="83"/>
                    <a:pt x="37" y="81"/>
                  </a:cubicBezTo>
                  <a:cubicBezTo>
                    <a:pt x="37" y="53"/>
                    <a:pt x="37" y="53"/>
                    <a:pt x="37" y="53"/>
                  </a:cubicBezTo>
                  <a:cubicBezTo>
                    <a:pt x="50" y="53"/>
                    <a:pt x="50" y="53"/>
                    <a:pt x="50" y="53"/>
                  </a:cubicBezTo>
                  <a:cubicBezTo>
                    <a:pt x="37" y="9"/>
                    <a:pt x="37" y="9"/>
                    <a:pt x="37" y="9"/>
                  </a:cubicBezTo>
                  <a:cubicBezTo>
                    <a:pt x="38" y="9"/>
                    <a:pt x="38" y="9"/>
                    <a:pt x="38" y="9"/>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99" name="Oval 310">
              <a:extLst>
                <a:ext uri="{FF2B5EF4-FFF2-40B4-BE49-F238E27FC236}">
                  <a16:creationId xmlns:a16="http://schemas.microsoft.com/office/drawing/2014/main" id="{9C8C3F39-2A7B-4697-A9CE-80F68F702CAB}"/>
                </a:ext>
              </a:extLst>
            </p:cNvPr>
            <p:cNvSpPr>
              <a:spLocks noChangeArrowheads="1"/>
            </p:cNvSpPr>
            <p:nvPr/>
          </p:nvSpPr>
          <p:spPr bwMode="auto">
            <a:xfrm>
              <a:off x="9999452" y="5416641"/>
              <a:ext cx="63500" cy="66675"/>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0" name="Freeform 317">
              <a:extLst>
                <a:ext uri="{FF2B5EF4-FFF2-40B4-BE49-F238E27FC236}">
                  <a16:creationId xmlns:a16="http://schemas.microsoft.com/office/drawing/2014/main" id="{56ACADCE-29EE-464F-B344-34216C2283D8}"/>
                </a:ext>
              </a:extLst>
            </p:cNvPr>
            <p:cNvSpPr>
              <a:spLocks/>
            </p:cNvSpPr>
            <p:nvPr/>
          </p:nvSpPr>
          <p:spPr bwMode="auto">
            <a:xfrm>
              <a:off x="9340452" y="5493896"/>
              <a:ext cx="217488" cy="360363"/>
            </a:xfrm>
            <a:custGeom>
              <a:avLst/>
              <a:gdLst>
                <a:gd name="T0" fmla="*/ 46 w 52"/>
                <a:gd name="T1" fmla="*/ 36 h 86"/>
                <a:gd name="T2" fmla="*/ 49 w 52"/>
                <a:gd name="T3" fmla="*/ 39 h 86"/>
                <a:gd name="T4" fmla="*/ 52 w 52"/>
                <a:gd name="T5" fmla="*/ 36 h 86"/>
                <a:gd name="T6" fmla="*/ 45 w 52"/>
                <a:gd name="T7" fmla="*/ 7 h 86"/>
                <a:gd name="T8" fmla="*/ 37 w 52"/>
                <a:gd name="T9" fmla="*/ 0 h 86"/>
                <a:gd name="T10" fmla="*/ 15 w 52"/>
                <a:gd name="T11" fmla="*/ 0 h 86"/>
                <a:gd name="T12" fmla="*/ 8 w 52"/>
                <a:gd name="T13" fmla="*/ 7 h 86"/>
                <a:gd name="T14" fmla="*/ 0 w 52"/>
                <a:gd name="T15" fmla="*/ 36 h 86"/>
                <a:gd name="T16" fmla="*/ 3 w 52"/>
                <a:gd name="T17" fmla="*/ 40 h 86"/>
                <a:gd name="T18" fmla="*/ 6 w 52"/>
                <a:gd name="T19" fmla="*/ 36 h 86"/>
                <a:gd name="T20" fmla="*/ 14 w 52"/>
                <a:gd name="T21" fmla="*/ 10 h 86"/>
                <a:gd name="T22" fmla="*/ 16 w 52"/>
                <a:gd name="T23" fmla="*/ 10 h 86"/>
                <a:gd name="T24" fmla="*/ 3 w 52"/>
                <a:gd name="T25" fmla="*/ 53 h 86"/>
                <a:gd name="T26" fmla="*/ 16 w 52"/>
                <a:gd name="T27" fmla="*/ 53 h 86"/>
                <a:gd name="T28" fmla="*/ 16 w 52"/>
                <a:gd name="T29" fmla="*/ 81 h 86"/>
                <a:gd name="T30" fmla="*/ 20 w 52"/>
                <a:gd name="T31" fmla="*/ 86 h 86"/>
                <a:gd name="T32" fmla="*/ 25 w 52"/>
                <a:gd name="T33" fmla="*/ 81 h 86"/>
                <a:gd name="T34" fmla="*/ 25 w 52"/>
                <a:gd name="T35" fmla="*/ 53 h 86"/>
                <a:gd name="T36" fmla="*/ 28 w 52"/>
                <a:gd name="T37" fmla="*/ 53 h 86"/>
                <a:gd name="T38" fmla="*/ 28 w 52"/>
                <a:gd name="T39" fmla="*/ 81 h 86"/>
                <a:gd name="T40" fmla="*/ 32 w 52"/>
                <a:gd name="T41" fmla="*/ 86 h 86"/>
                <a:gd name="T42" fmla="*/ 37 w 52"/>
                <a:gd name="T43" fmla="*/ 81 h 86"/>
                <a:gd name="T44" fmla="*/ 37 w 52"/>
                <a:gd name="T45" fmla="*/ 53 h 86"/>
                <a:gd name="T46" fmla="*/ 50 w 52"/>
                <a:gd name="T47" fmla="*/ 53 h 86"/>
                <a:gd name="T48" fmla="*/ 37 w 52"/>
                <a:gd name="T49" fmla="*/ 10 h 86"/>
                <a:gd name="T50" fmla="*/ 38 w 52"/>
                <a:gd name="T51" fmla="*/ 10 h 86"/>
                <a:gd name="T52" fmla="*/ 46 w 52"/>
                <a:gd name="T53" fmla="*/ 3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 h="86">
                  <a:moveTo>
                    <a:pt x="46" y="36"/>
                  </a:moveTo>
                  <a:cubicBezTo>
                    <a:pt x="47" y="38"/>
                    <a:pt x="47" y="39"/>
                    <a:pt x="49" y="39"/>
                  </a:cubicBezTo>
                  <a:cubicBezTo>
                    <a:pt x="51" y="39"/>
                    <a:pt x="52" y="38"/>
                    <a:pt x="52" y="36"/>
                  </a:cubicBezTo>
                  <a:cubicBezTo>
                    <a:pt x="45" y="7"/>
                    <a:pt x="45" y="7"/>
                    <a:pt x="45" y="7"/>
                  </a:cubicBezTo>
                  <a:cubicBezTo>
                    <a:pt x="43" y="3"/>
                    <a:pt x="41" y="0"/>
                    <a:pt x="37" y="0"/>
                  </a:cubicBezTo>
                  <a:cubicBezTo>
                    <a:pt x="15" y="0"/>
                    <a:pt x="15" y="0"/>
                    <a:pt x="15" y="0"/>
                  </a:cubicBezTo>
                  <a:cubicBezTo>
                    <a:pt x="11" y="0"/>
                    <a:pt x="9" y="3"/>
                    <a:pt x="8" y="7"/>
                  </a:cubicBezTo>
                  <a:cubicBezTo>
                    <a:pt x="0" y="36"/>
                    <a:pt x="0" y="36"/>
                    <a:pt x="0" y="36"/>
                  </a:cubicBezTo>
                  <a:cubicBezTo>
                    <a:pt x="0" y="38"/>
                    <a:pt x="2" y="40"/>
                    <a:pt x="3" y="40"/>
                  </a:cubicBezTo>
                  <a:cubicBezTo>
                    <a:pt x="5" y="40"/>
                    <a:pt x="6" y="38"/>
                    <a:pt x="6" y="36"/>
                  </a:cubicBezTo>
                  <a:cubicBezTo>
                    <a:pt x="14" y="10"/>
                    <a:pt x="14" y="10"/>
                    <a:pt x="14" y="10"/>
                  </a:cubicBezTo>
                  <a:cubicBezTo>
                    <a:pt x="16" y="10"/>
                    <a:pt x="16" y="10"/>
                    <a:pt x="16" y="10"/>
                  </a:cubicBezTo>
                  <a:cubicBezTo>
                    <a:pt x="3" y="53"/>
                    <a:pt x="3" y="53"/>
                    <a:pt x="3" y="53"/>
                  </a:cubicBezTo>
                  <a:cubicBezTo>
                    <a:pt x="16" y="53"/>
                    <a:pt x="16" y="53"/>
                    <a:pt x="16" y="53"/>
                  </a:cubicBezTo>
                  <a:cubicBezTo>
                    <a:pt x="16" y="81"/>
                    <a:pt x="16" y="81"/>
                    <a:pt x="16" y="81"/>
                  </a:cubicBezTo>
                  <a:cubicBezTo>
                    <a:pt x="16" y="84"/>
                    <a:pt x="18" y="86"/>
                    <a:pt x="20" y="86"/>
                  </a:cubicBezTo>
                  <a:cubicBezTo>
                    <a:pt x="23" y="86"/>
                    <a:pt x="25" y="84"/>
                    <a:pt x="25" y="81"/>
                  </a:cubicBezTo>
                  <a:cubicBezTo>
                    <a:pt x="25" y="53"/>
                    <a:pt x="25" y="53"/>
                    <a:pt x="25" y="53"/>
                  </a:cubicBezTo>
                  <a:cubicBezTo>
                    <a:pt x="28" y="53"/>
                    <a:pt x="28" y="53"/>
                    <a:pt x="28" y="53"/>
                  </a:cubicBezTo>
                  <a:cubicBezTo>
                    <a:pt x="28" y="81"/>
                    <a:pt x="28" y="81"/>
                    <a:pt x="28" y="81"/>
                  </a:cubicBezTo>
                  <a:cubicBezTo>
                    <a:pt x="28" y="84"/>
                    <a:pt x="30" y="86"/>
                    <a:pt x="32" y="86"/>
                  </a:cubicBezTo>
                  <a:cubicBezTo>
                    <a:pt x="35" y="86"/>
                    <a:pt x="37" y="84"/>
                    <a:pt x="37" y="81"/>
                  </a:cubicBezTo>
                  <a:cubicBezTo>
                    <a:pt x="37" y="53"/>
                    <a:pt x="37" y="53"/>
                    <a:pt x="37" y="53"/>
                  </a:cubicBezTo>
                  <a:cubicBezTo>
                    <a:pt x="50" y="53"/>
                    <a:pt x="50" y="53"/>
                    <a:pt x="50" y="53"/>
                  </a:cubicBezTo>
                  <a:cubicBezTo>
                    <a:pt x="37" y="10"/>
                    <a:pt x="37" y="10"/>
                    <a:pt x="37" y="10"/>
                  </a:cubicBezTo>
                  <a:cubicBezTo>
                    <a:pt x="38" y="10"/>
                    <a:pt x="38" y="10"/>
                    <a:pt x="38" y="10"/>
                  </a:cubicBezTo>
                  <a:lnTo>
                    <a:pt x="46" y="36"/>
                  </a:lnTo>
                  <a:close/>
                </a:path>
              </a:pathLst>
            </a:cu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1" name="Oval 318">
              <a:extLst>
                <a:ext uri="{FF2B5EF4-FFF2-40B4-BE49-F238E27FC236}">
                  <a16:creationId xmlns:a16="http://schemas.microsoft.com/office/drawing/2014/main" id="{2F668621-3ACB-4BDE-B609-22AE9F0C3F07}"/>
                </a:ext>
              </a:extLst>
            </p:cNvPr>
            <p:cNvSpPr>
              <a:spLocks noChangeArrowheads="1"/>
            </p:cNvSpPr>
            <p:nvPr/>
          </p:nvSpPr>
          <p:spPr bwMode="auto">
            <a:xfrm>
              <a:off x="9419827" y="5412933"/>
              <a:ext cx="63500" cy="68263"/>
            </a:xfrm>
            <a:prstGeom prst="ellipse">
              <a:avLst/>
            </a:prstGeom>
            <a:solidFill>
              <a:schemeClr val="bg1">
                <a:lumMod val="85000"/>
              </a:schemeClr>
            </a:solidFill>
            <a:ln>
              <a:noFill/>
            </a:ln>
            <a:extLst/>
          </p:spPr>
          <p:txBody>
            <a:bodyPr vert="horz" wrap="square" lIns="91440" tIns="45720" rIns="91440" bIns="45720" numCol="1" anchor="t" anchorCtr="0" compatLnSpc="1">
              <a:prstTxWarp prst="textNoShape">
                <a:avLst/>
              </a:prstTxWarp>
            </a:bodyPr>
            <a:lstStyle/>
            <a:p>
              <a:endParaRPr lang="en-US"/>
            </a:p>
          </p:txBody>
        </p:sp>
      </p:grpSp>
      <p:sp>
        <p:nvSpPr>
          <p:cNvPr id="70" name="Rectangle 69">
            <a:extLst>
              <a:ext uri="{FF2B5EF4-FFF2-40B4-BE49-F238E27FC236}">
                <a16:creationId xmlns:a16="http://schemas.microsoft.com/office/drawing/2014/main" id="{A7849E7D-693F-413B-85DA-823E8570149D}"/>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7270EDB2-89A1-48DD-9849-427932AC48D3}"/>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6D55E356-7CBE-4BAA-A6D8-E67419F229CC}"/>
              </a:ext>
            </a:extLst>
          </p:cNvPr>
          <p:cNvGrpSpPr/>
          <p:nvPr/>
        </p:nvGrpSpPr>
        <p:grpSpPr>
          <a:xfrm>
            <a:off x="1683239" y="2612176"/>
            <a:ext cx="9305925" cy="3763517"/>
            <a:chOff x="1683239" y="2447584"/>
            <a:chExt cx="9305925" cy="3763517"/>
          </a:xfrm>
        </p:grpSpPr>
        <p:pic>
          <p:nvPicPr>
            <p:cNvPr id="2" name="Picture 1">
              <a:extLst>
                <a:ext uri="{FF2B5EF4-FFF2-40B4-BE49-F238E27FC236}">
                  <a16:creationId xmlns:a16="http://schemas.microsoft.com/office/drawing/2014/main" id="{031BF00E-59F2-4B3F-B4B9-D940482892A4}"/>
                </a:ext>
              </a:extLst>
            </p:cNvPr>
            <p:cNvPicPr>
              <a:picLocks noChangeAspect="1"/>
            </p:cNvPicPr>
            <p:nvPr/>
          </p:nvPicPr>
          <p:blipFill>
            <a:blip r:embed="rId2"/>
            <a:stretch>
              <a:fillRect/>
            </a:stretch>
          </p:blipFill>
          <p:spPr>
            <a:xfrm>
              <a:off x="1683239" y="2743013"/>
              <a:ext cx="9305925" cy="3468088"/>
            </a:xfrm>
            <a:prstGeom prst="rect">
              <a:avLst/>
            </a:prstGeom>
          </p:spPr>
        </p:pic>
        <p:cxnSp>
          <p:nvCxnSpPr>
            <p:cNvPr id="4" name="Straight Connector 3">
              <a:extLst>
                <a:ext uri="{FF2B5EF4-FFF2-40B4-BE49-F238E27FC236}">
                  <a16:creationId xmlns:a16="http://schemas.microsoft.com/office/drawing/2014/main" id="{7FD94BD5-87E1-4DCA-9F7A-8F5A9074EEE9}"/>
                </a:ext>
              </a:extLst>
            </p:cNvPr>
            <p:cNvCxnSpPr/>
            <p:nvPr/>
          </p:nvCxnSpPr>
          <p:spPr>
            <a:xfrm>
              <a:off x="1683239" y="2746291"/>
              <a:ext cx="9305925" cy="0"/>
            </a:xfrm>
            <a:prstGeom prst="line">
              <a:avLst/>
            </a:prstGeom>
            <a:ln>
              <a:solidFill>
                <a:srgbClr val="0033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9216C68-0126-4CC1-97DD-BBFD45C24418}"/>
                </a:ext>
              </a:extLst>
            </p:cNvPr>
            <p:cNvSpPr/>
            <p:nvPr/>
          </p:nvSpPr>
          <p:spPr>
            <a:xfrm>
              <a:off x="1717538" y="2450476"/>
              <a:ext cx="3818674" cy="292388"/>
            </a:xfrm>
            <a:prstGeom prst="rect">
              <a:avLst/>
            </a:prstGeom>
          </p:spPr>
          <p:txBody>
            <a:bodyPr wrap="none">
              <a:spAutoFit/>
            </a:bodyPr>
            <a:lstStyle/>
            <a:p>
              <a:r>
                <a:rPr lang="en-GB" sz="1300" b="1" dirty="0">
                  <a:latin typeface="Tahoma" panose="020B0604030504040204" pitchFamily="34" charset="0"/>
                  <a:ea typeface="Tahoma" panose="020B0604030504040204" pitchFamily="34" charset="0"/>
                  <a:cs typeface="Tahoma" panose="020B0604030504040204" pitchFamily="34" charset="0"/>
                </a:rPr>
                <a:t>Total Estimated Unidentified Population (k)</a:t>
              </a:r>
            </a:p>
          </p:txBody>
        </p:sp>
        <p:sp>
          <p:nvSpPr>
            <p:cNvPr id="73" name="Rectangle 72">
              <a:extLst>
                <a:ext uri="{FF2B5EF4-FFF2-40B4-BE49-F238E27FC236}">
                  <a16:creationId xmlns:a16="http://schemas.microsoft.com/office/drawing/2014/main" id="{903C3B6A-F97E-4BE5-A0C3-7D56690784C9}"/>
                </a:ext>
              </a:extLst>
            </p:cNvPr>
            <p:cNvSpPr/>
            <p:nvPr/>
          </p:nvSpPr>
          <p:spPr>
            <a:xfrm>
              <a:off x="6400209" y="2447584"/>
              <a:ext cx="3004349" cy="292388"/>
            </a:xfrm>
            <a:prstGeom prst="rect">
              <a:avLst/>
            </a:prstGeom>
          </p:spPr>
          <p:txBody>
            <a:bodyPr wrap="none">
              <a:spAutoFit/>
            </a:bodyPr>
            <a:lstStyle/>
            <a:p>
              <a:r>
                <a:rPr lang="en-GB" sz="1300" b="1" dirty="0">
                  <a:latin typeface="Tahoma" panose="020B0604030504040204" pitchFamily="34" charset="0"/>
                  <a:ea typeface="Tahoma" panose="020B0604030504040204" pitchFamily="34" charset="0"/>
                  <a:cs typeface="Tahoma" panose="020B0604030504040204" pitchFamily="34" charset="0"/>
                </a:rPr>
                <a:t>% Country Population without ID</a:t>
              </a:r>
            </a:p>
          </p:txBody>
        </p:sp>
      </p:grpSp>
    </p:spTree>
    <p:extLst>
      <p:ext uri="{BB962C8B-B14F-4D97-AF65-F5344CB8AC3E}">
        <p14:creationId xmlns:p14="http://schemas.microsoft.com/office/powerpoint/2010/main" val="330359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1">
            <a:extLst>
              <a:ext uri="{FF2B5EF4-FFF2-40B4-BE49-F238E27FC236}">
                <a16:creationId xmlns:a16="http://schemas.microsoft.com/office/drawing/2014/main" id="{A934D1CE-56BB-47D9-921A-361C1887D3AD}"/>
              </a:ext>
            </a:extLst>
          </p:cNvPr>
          <p:cNvSpPr txBox="1">
            <a:spLocks/>
          </p:cNvSpPr>
          <p:nvPr/>
        </p:nvSpPr>
        <p:spPr>
          <a:xfrm>
            <a:off x="596552" y="259266"/>
            <a:ext cx="11199930" cy="50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400" b="1" dirty="0">
                <a:solidFill>
                  <a:srgbClr val="003300"/>
                </a:solidFill>
                <a:latin typeface="Tahoma" pitchFamily="34" charset="0"/>
                <a:cs typeface="Tahoma" pitchFamily="34" charset="0"/>
              </a:rPr>
              <a:t>‘INVISIBLE’ people. Where do they live?</a:t>
            </a:r>
            <a:endParaRPr lang="en-SG" altLang="en-US" sz="3400" b="1" dirty="0">
              <a:solidFill>
                <a:srgbClr val="003300"/>
              </a:solidFill>
              <a:latin typeface="Tahoma" pitchFamily="34" charset="0"/>
              <a:cs typeface="Tahoma" pitchFamily="34" charset="0"/>
            </a:endParaRPr>
          </a:p>
        </p:txBody>
      </p:sp>
      <p:sp>
        <p:nvSpPr>
          <p:cNvPr id="69" name="Rectangle 68">
            <a:extLst>
              <a:ext uri="{FF2B5EF4-FFF2-40B4-BE49-F238E27FC236}">
                <a16:creationId xmlns:a16="http://schemas.microsoft.com/office/drawing/2014/main" id="{598E2D46-B6EE-4331-ADE6-E05B9FD1FD88}"/>
              </a:ext>
            </a:extLst>
          </p:cNvPr>
          <p:cNvSpPr/>
          <p:nvPr/>
        </p:nvSpPr>
        <p:spPr>
          <a:xfrm>
            <a:off x="18354" y="6552466"/>
            <a:ext cx="6084936" cy="276999"/>
          </a:xfrm>
          <a:prstGeom prst="rect">
            <a:avLst/>
          </a:prstGeom>
        </p:spPr>
        <p:txBody>
          <a:bodyPr wrap="none">
            <a:spAutoFit/>
          </a:bodyPr>
          <a:lstStyle/>
          <a:p>
            <a:pPr>
              <a:buNone/>
            </a:pPr>
            <a:r>
              <a:rPr lang="en-GB" sz="1200" dirty="0">
                <a:latin typeface="Tahoma" panose="020B0604030504040204" pitchFamily="34" charset="0"/>
                <a:ea typeface="Tahoma" panose="020B0604030504040204" pitchFamily="34" charset="0"/>
                <a:cs typeface="Tahoma" panose="020B0604030504040204" pitchFamily="34" charset="0"/>
              </a:rPr>
              <a:t>Note. Position as on June 2017 [https://data.worldbank.org/data-catalog/id4d-dataset]</a:t>
            </a:r>
          </a:p>
        </p:txBody>
      </p:sp>
      <p:pic>
        <p:nvPicPr>
          <p:cNvPr id="70" name="Picture 69">
            <a:extLst>
              <a:ext uri="{FF2B5EF4-FFF2-40B4-BE49-F238E27FC236}">
                <a16:creationId xmlns:a16="http://schemas.microsoft.com/office/drawing/2014/main" id="{9632B10E-13F4-4DB7-A16F-4CF54DDE2088}"/>
              </a:ext>
            </a:extLst>
          </p:cNvPr>
          <p:cNvPicPr>
            <a:picLocks noChangeAspect="1"/>
          </p:cNvPicPr>
          <p:nvPr/>
        </p:nvPicPr>
        <p:blipFill rotWithShape="1">
          <a:blip r:embed="rId2"/>
          <a:srcRect l="16925" t="12201" r="15350" b="20600"/>
          <a:stretch/>
        </p:blipFill>
        <p:spPr>
          <a:xfrm>
            <a:off x="503815" y="754271"/>
            <a:ext cx="10789025" cy="5864696"/>
          </a:xfrm>
          <a:prstGeom prst="rect">
            <a:avLst/>
          </a:prstGeom>
        </p:spPr>
      </p:pic>
      <p:sp>
        <p:nvSpPr>
          <p:cNvPr id="13" name="Rectangle 12">
            <a:extLst>
              <a:ext uri="{FF2B5EF4-FFF2-40B4-BE49-F238E27FC236}">
                <a16:creationId xmlns:a16="http://schemas.microsoft.com/office/drawing/2014/main" id="{A2901382-13C3-4A8F-B18F-2AD682A3308C}"/>
              </a:ext>
            </a:extLst>
          </p:cNvPr>
          <p:cNvSpPr/>
          <p:nvPr/>
        </p:nvSpPr>
        <p:spPr>
          <a:xfrm>
            <a:off x="265774" y="0"/>
            <a:ext cx="102111" cy="698501"/>
          </a:xfrm>
          <a:prstGeom prst="rect">
            <a:avLst/>
          </a:prstGeom>
          <a:solidFill>
            <a:srgbClr val="FF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F5448A5-CB17-4EE3-BE47-D2B1CBA2E1CF}"/>
              </a:ext>
            </a:extLst>
          </p:cNvPr>
          <p:cNvSpPr/>
          <p:nvPr/>
        </p:nvSpPr>
        <p:spPr>
          <a:xfrm>
            <a:off x="431163" y="0"/>
            <a:ext cx="102111" cy="698501"/>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3815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1_本文/表紙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本文/表紙">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1_本文/表紙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本文/表紙">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1_本文/表紙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本文/表紙">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3503</TotalTime>
  <Words>3746</Words>
  <Application>Microsoft Office PowerPoint</Application>
  <PresentationFormat>Widescreen</PresentationFormat>
  <Paragraphs>1078</Paragraphs>
  <Slides>66</Slides>
  <Notes>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66</vt:i4>
      </vt:variant>
    </vt:vector>
  </HeadingPairs>
  <TitlesOfParts>
    <vt:vector size="84" baseType="lpstr">
      <vt:lpstr>MS Mincho</vt:lpstr>
      <vt:lpstr>ＭＳ Ｐゴシック</vt:lpstr>
      <vt:lpstr>ＭＳ Ｐゴシック</vt:lpstr>
      <vt:lpstr>游ゴシック</vt:lpstr>
      <vt:lpstr>Arial</vt:lpstr>
      <vt:lpstr>Calibri</vt:lpstr>
      <vt:lpstr>Calibri Light</vt:lpstr>
      <vt:lpstr>DaunPenh</vt:lpstr>
      <vt:lpstr>FontAwesome</vt:lpstr>
      <vt:lpstr>Gill Sans</vt:lpstr>
      <vt:lpstr>Lato</vt:lpstr>
      <vt:lpstr>Open Sans</vt:lpstr>
      <vt:lpstr>Roboto Black</vt:lpstr>
      <vt:lpstr>Source Sans Pro Light</vt:lpstr>
      <vt:lpstr>Tahoma</vt:lpstr>
      <vt:lpstr>Times New Roman</vt:lpstr>
      <vt:lpstr>Wingdings</vt:lpstr>
      <vt:lpstr>Office Theme</vt:lpstr>
      <vt:lpstr>PowerPoint Presentation</vt:lpstr>
      <vt:lpstr>About the Authors</vt:lpstr>
      <vt:lpstr>SECTIONS</vt:lpstr>
      <vt:lpstr>MESSAGES, that we bring…</vt:lpstr>
      <vt:lpstr>FINANCIAL INCLUSION, as we understand…</vt:lpstr>
      <vt:lpstr>WHY should we focus on FINANCIAL INCLUSION?</vt:lpstr>
      <vt:lpstr>DEMAND                   side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SECTIONS</vt:lpstr>
      <vt:lpstr>FINANCIAL INCLUSION in India : the Journey…</vt:lpstr>
      <vt:lpstr>PHASE I : 1968-2005                       [Focus on Credit]</vt:lpstr>
      <vt:lpstr>PHASE I : 1968-2005                       [Focus on Credit]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SECTIONS</vt:lpstr>
      <vt:lpstr>PowerPoint Presentation</vt:lpstr>
      <vt:lpstr>PowerPoint Presentation</vt:lpstr>
      <vt:lpstr>PowerPoint Presentation</vt:lpstr>
      <vt:lpstr>PowerPoint Presentation</vt:lpstr>
      <vt:lpstr>SECTIONS</vt:lpstr>
      <vt:lpstr>MESSAGES, that we leave behind… </vt:lpstr>
      <vt:lpstr>SCOPE for further RESEARCH…</vt:lpstr>
      <vt:lpstr>PowerPoint Presentation</vt:lpstr>
      <vt:lpstr>DISCLAIMER</vt:lpstr>
      <vt:lpstr>PowerPoint Presentation</vt:lpstr>
      <vt:lpstr>Institutions driving Financial Inclusion in INDIA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I : Focus on Credit</vt:lpstr>
      <vt:lpstr>Relative Size of Banks and Non-Banks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Ratul Rana</dc:creator>
  <cp:lastModifiedBy>Ratul Rana</cp:lastModifiedBy>
  <cp:revision>191</cp:revision>
  <dcterms:created xsi:type="dcterms:W3CDTF">2017-12-02T03:14:34Z</dcterms:created>
  <dcterms:modified xsi:type="dcterms:W3CDTF">2017-12-14T02:49:14Z</dcterms:modified>
</cp:coreProperties>
</file>