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60" r:id="rId6"/>
    <p:sldId id="268" r:id="rId7"/>
    <p:sldId id="264" r:id="rId8"/>
    <p:sldId id="269" r:id="rId9"/>
    <p:sldId id="278" r:id="rId10"/>
    <p:sldId id="285" r:id="rId11"/>
    <p:sldId id="279" r:id="rId12"/>
    <p:sldId id="263" r:id="rId13"/>
    <p:sldId id="28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C25"/>
    <a:srgbClr val="780000"/>
    <a:srgbClr val="820000"/>
    <a:srgbClr val="880000"/>
    <a:srgbClr val="8C0000"/>
    <a:srgbClr val="8E0000"/>
    <a:srgbClr val="910000"/>
    <a:srgbClr val="B40000"/>
    <a:srgbClr val="7A0000"/>
    <a:srgbClr val="B8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 showGuides="1">
      <p:cViewPr>
        <p:scale>
          <a:sx n="70" d="100"/>
          <a:sy n="70" d="100"/>
        </p:scale>
        <p:origin x="-1302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6036;&#6033;&#6036;&#6020;&#6098;&#6048;&#6070;&#6025;_functionofNBC\CAD_CHW_He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6036;&#6033;&#6036;&#6020;&#6098;&#6048;&#6070;&#6025;_functionofNBC\CAD_CHW_He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5020186940887"/>
          <c:y val="6.4862902775450954E-2"/>
          <c:w val="0.84597487814023242"/>
          <c:h val="0.8640319428156586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TOR!$D$2</c:f>
              <c:strCache>
                <c:ptCount val="1"/>
                <c:pt idx="0">
                  <c:v>TOR_IN</c:v>
                </c:pt>
              </c:strCache>
            </c:strRef>
          </c:tx>
          <c:invertIfNegative val="0"/>
          <c:cat>
            <c:numRef>
              <c:f>TOR!$A$4:$A$13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TOR!$D$4:$D$13</c:f>
              <c:numCache>
                <c:formatCode>#,##0</c:formatCode>
                <c:ptCount val="10"/>
                <c:pt idx="0">
                  <c:v>60146274000</c:v>
                </c:pt>
                <c:pt idx="1">
                  <c:v>838453996500</c:v>
                </c:pt>
                <c:pt idx="2">
                  <c:v>916217816500</c:v>
                </c:pt>
                <c:pt idx="3">
                  <c:v>1200771205000</c:v>
                </c:pt>
                <c:pt idx="4">
                  <c:v>1314528529000</c:v>
                </c:pt>
                <c:pt idx="5">
                  <c:v>1624262371000</c:v>
                </c:pt>
                <c:pt idx="6">
                  <c:v>1586874685000</c:v>
                </c:pt>
                <c:pt idx="7">
                  <c:v>1754617635000</c:v>
                </c:pt>
                <c:pt idx="8">
                  <c:v>2002417150000</c:v>
                </c:pt>
                <c:pt idx="9">
                  <c:v>1705291015000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263616"/>
        <c:axId val="101818368"/>
      </c:barChart>
      <c:catAx>
        <c:axId val="10126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818368"/>
        <c:crosses val="autoZero"/>
        <c:auto val="1"/>
        <c:lblAlgn val="ctr"/>
        <c:lblOffset val="100"/>
        <c:noMultiLvlLbl val="0"/>
      </c:catAx>
      <c:valAx>
        <c:axId val="1018183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01263616"/>
        <c:crosses val="autoZero"/>
        <c:crossBetween val="between"/>
        <c:dispUnits>
          <c:builtInUnit val="b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 smtClean="0"/>
                    <a:t>Billions</a:t>
                  </a:r>
                  <a:r>
                    <a:rPr lang="km-KH" dirty="0" smtClean="0"/>
                    <a:t> </a:t>
                  </a:r>
                  <a:r>
                    <a:rPr lang="en-US" dirty="0" smtClean="0"/>
                    <a:t>Riel</a:t>
                  </a:r>
                  <a:endParaRPr lang="en-US" dirty="0"/>
                </a:p>
              </c:rich>
            </c:tx>
          </c:dispUnitsLbl>
        </c:dispUnits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Fake_KHR_USD!$B$2</c:f>
              <c:strCache>
                <c:ptCount val="1"/>
                <c:pt idx="0">
                  <c:v>KHR</c:v>
                </c:pt>
              </c:strCache>
            </c:strRef>
          </c:tx>
          <c:invertIfNegative val="0"/>
          <c:cat>
            <c:numRef>
              <c:f>Fake_KHR_USD!$A$4:$A$13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Fake_KHR_USD!$B$4:$B$13</c:f>
              <c:numCache>
                <c:formatCode>_(* #,##0_);_(* \(#,##0\);_(* "-"??_);_(@_)</c:formatCode>
                <c:ptCount val="10"/>
                <c:pt idx="0">
                  <c:v>469</c:v>
                </c:pt>
                <c:pt idx="1">
                  <c:v>345</c:v>
                </c:pt>
                <c:pt idx="2">
                  <c:v>402</c:v>
                </c:pt>
                <c:pt idx="3">
                  <c:v>563</c:v>
                </c:pt>
                <c:pt idx="4">
                  <c:v>257</c:v>
                </c:pt>
                <c:pt idx="5">
                  <c:v>681</c:v>
                </c:pt>
                <c:pt idx="6">
                  <c:v>434</c:v>
                </c:pt>
                <c:pt idx="7">
                  <c:v>313</c:v>
                </c:pt>
                <c:pt idx="8">
                  <c:v>168</c:v>
                </c:pt>
                <c:pt idx="9">
                  <c:v>327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569280"/>
        <c:axId val="103570816"/>
      </c:barChart>
      <c:catAx>
        <c:axId val="1035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570816"/>
        <c:crosses val="autoZero"/>
        <c:auto val="1"/>
        <c:lblAlgn val="ctr"/>
        <c:lblOffset val="100"/>
        <c:noMultiLvlLbl val="0"/>
      </c:catAx>
      <c:valAx>
        <c:axId val="103570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crossAx val="1035692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1715E9-2F22-4993-9A95-ABB17790FCA2}" type="datetimeFigureOut">
              <a:rPr lang="en-US" smtClean="0"/>
              <a:t>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A4735C-2C89-4065-8474-FF4028E2C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4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1248C4-1FD7-4AF6-847C-DD69C554B66B}" type="datetimeFigureOut">
              <a:rPr lang="en-US" smtClean="0"/>
              <a:t>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AD54A1-4B22-4429-9BF9-9C4D91715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9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3837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3837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38378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3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6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166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49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166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2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95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166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53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3837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3837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38378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6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3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4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2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3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9201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9201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9A705CC0-666A-4314-8DB2-5564C85FB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5CC0-666A-4314-8DB2-5564C85FB6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r="7215"/>
          <a:stretch/>
        </p:blipFill>
        <p:spPr>
          <a:xfrm>
            <a:off x="1" y="0"/>
            <a:ext cx="9144000" cy="6380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00" y="5029200"/>
            <a:ext cx="1464500" cy="146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7150"/>
            <a:ext cx="9144000" cy="4508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" y="6380946"/>
            <a:ext cx="9144000" cy="477054"/>
          </a:xfrm>
          <a:prstGeom prst="rect">
            <a:avLst/>
          </a:prstGeom>
          <a:solidFill>
            <a:srgbClr val="891C25"/>
          </a:solidFill>
        </p:spPr>
        <p:txBody>
          <a:bodyPr wrap="square" rtlCol="0">
            <a:spAutoFit/>
          </a:bodyPr>
          <a:lstStyle/>
          <a:p>
            <a:endParaRPr lang="en-US" sz="500" b="1" dirty="0" smtClean="0">
              <a:solidFill>
                <a:schemeClr val="bg1"/>
              </a:solidFill>
              <a:latin typeface="Trajan Pro" pitchFamily="18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Trajan Pro" pitchFamily="18" charset="0"/>
              </a:rPr>
              <a:t>National Bank of Cambodia</a:t>
            </a:r>
            <a:r>
              <a:rPr lang="en-US" sz="1400" b="1" baseline="0" dirty="0" smtClean="0">
                <a:solidFill>
                  <a:schemeClr val="bg1"/>
                </a:solidFill>
                <a:latin typeface="Trajan Pro" pitchFamily="18" charset="0"/>
              </a:rPr>
              <a:t>			   Riel. Stability. Development.</a:t>
            </a:r>
          </a:p>
          <a:p>
            <a:endParaRPr lang="en-US" sz="500" b="1" dirty="0">
              <a:solidFill>
                <a:schemeClr val="bg1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9FF5-A1BE-466B-9B6F-1D2685DEF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937046"/>
            <a:ext cx="9144000" cy="19209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 Light"/>
                <a:cs typeface="Calibri Light"/>
              </a:rPr>
              <a:t>	</a:t>
            </a:r>
            <a:endParaRPr lang="en-US" sz="2400" dirty="0">
              <a:latin typeface="Calibri Light"/>
              <a:cs typeface="Calibri Light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2511"/>
            <a:ext cx="9144000" cy="475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17" y="4937047"/>
            <a:ext cx="5495283" cy="14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III</a:t>
            </a:r>
            <a:r>
              <a:rPr lang="km-KH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ការសម្របសម្រួលបែងចែកសាច់ប្រាក់</a:t>
            </a:r>
            <a:endParaRPr lang="en-US" sz="30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ក្រដាសប្រាក់ក្លែងក្លាយ ដែលធនាគារជាតិបានដកហូត ពីឆ្នាំ២០០៧</a:t>
            </a:r>
            <a:r>
              <a:rPr lang="km-KH" sz="2400" spc="-100" dirty="0" smtClean="0">
                <a:latin typeface="Khmer OS Battambang" pitchFamily="2" charset="0"/>
                <a:cs typeface="Khmer OS Battambang" pitchFamily="2" charset="0"/>
              </a:rPr>
              <a:t>-២០១៦ (ជាចំនួនសន្លឹក)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383515"/>
              </p:ext>
            </p:extLst>
          </p:nvPr>
        </p:nvGraphicFramePr>
        <p:xfrm>
          <a:off x="762000" y="2362200"/>
          <a:ext cx="774510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87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IV</a:t>
            </a:r>
            <a:r>
              <a:rPr lang="km-KH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ការរក្សាគុណភាពក្រដាសប្រាក់ចរាចរ</a:t>
            </a:r>
            <a:endParaRPr lang="en-US" sz="30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410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spc="-50" dirty="0">
                <a:latin typeface="Khmer OS Battambang" pitchFamily="2" charset="0"/>
                <a:cs typeface="Khmer OS Battambang" pitchFamily="2" charset="0"/>
              </a:rPr>
              <a:t>សាច់ប្រាក់ដែលត្រលប់ចូលមកធនាគារជាតិ ត្រូវបានរាប់-ស្រាល់</a:t>
            </a:r>
            <a:r>
              <a:rPr lang="km-KH" sz="2400" spc="-50" dirty="0" smtClean="0">
                <a:latin typeface="Khmer OS Battambang" pitchFamily="2" charset="0"/>
                <a:cs typeface="Khmer OS Battambang" pitchFamily="2" charset="0"/>
              </a:rPr>
              <a:t>ជ្រើស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ដើម្បី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ធានា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គុណភាព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ប្រាក់</a:t>
            </a:r>
            <a:r>
              <a:rPr lang="km-KH" sz="2400" dirty="0">
                <a:latin typeface="Khmer OS Battambang" pitchFamily="2" charset="0"/>
                <a:cs typeface="Khmer OS Battambang" pitchFamily="2" charset="0"/>
              </a:rPr>
              <a:t>រៀលដែលចរាចរក្នុងទីផ្សារ ជាក្រដាសប្រាក់ស្អាត ពិតមិនក្លែងក្លា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យ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a-ES" sz="2400" dirty="0">
              <a:latin typeface="Khmer OS Battambang" pitchFamily="2" charset="0"/>
              <a:cs typeface="Khmer OS Battambang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ca-ES" sz="2400" dirty="0" smtClean="0">
              <a:latin typeface="Khmer OS Battambang" pitchFamily="2" charset="0"/>
              <a:cs typeface="Khmer OS Battambang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a-ES" sz="2400" dirty="0">
                <a:latin typeface="Khmer OS Battambang" pitchFamily="2" charset="0"/>
                <a:cs typeface="Khmer OS Battambang" pitchFamily="2" charset="0"/>
              </a:rPr>
              <a:t>ក្រដាសប្រាក់ដែលមិនអាចចរាចរឡើងវិញ ត្រូវបានកាត់ជាកម្ទេចតូចៗ 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ពូត</a:t>
            </a:r>
            <a:r>
              <a:rPr lang="ca-ES" sz="2400" dirty="0">
                <a:latin typeface="Khmer OS Battambang" pitchFamily="2" charset="0"/>
                <a:cs typeface="Khmer OS Battambang" pitchFamily="2" charset="0"/>
              </a:rPr>
              <a:t>ជាដុំ មុននឹងយកទៅ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ដុត និងជំនួសមកវិញក្រដាសប្រាក់ថ្មី</a:t>
            </a:r>
            <a:endParaRPr lang="en-US" sz="2400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28693" y="4572000"/>
            <a:ext cx="7397198" cy="2009740"/>
            <a:chOff x="1428693" y="4611523"/>
            <a:chExt cx="7397198" cy="2009740"/>
          </a:xfrm>
        </p:grpSpPr>
        <p:pic>
          <p:nvPicPr>
            <p:cNvPr id="16" name="Picture 3" descr="C:\Users\User\Desktop\Draft_Banknote Quality\Phtos_Unfit_Banknote\topic3_img0001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557" y="4835578"/>
              <a:ext cx="2575196" cy="15616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User\Desktop\វគ្គសុក្រិតការ\Issue Dept\Picture\IMG_143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08" b="17266"/>
            <a:stretch/>
          </p:blipFill>
          <p:spPr bwMode="auto">
            <a:xfrm>
              <a:off x="6943753" y="4611523"/>
              <a:ext cx="1882138" cy="20097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693" y="4984386"/>
              <a:ext cx="2725458" cy="126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34578" y="2508230"/>
            <a:ext cx="7904622" cy="1066387"/>
            <a:chOff x="934578" y="2508230"/>
            <a:chExt cx="7904622" cy="1066387"/>
          </a:xfrm>
        </p:grpSpPr>
        <p:pic>
          <p:nvPicPr>
            <p:cNvPr id="20" name="Picture 19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78" y="2508230"/>
              <a:ext cx="2121408" cy="1042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942" y="2514600"/>
              <a:ext cx="2120291" cy="1039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814" y="2514600"/>
              <a:ext cx="2121408" cy="1042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296" y="2535526"/>
              <a:ext cx="2120291" cy="1039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837" y="2535526"/>
              <a:ext cx="2121408" cy="1039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8363" y="2530522"/>
              <a:ext cx="2121408" cy="10390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792" y="2535526"/>
              <a:ext cx="2121408" cy="103909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86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IV</a:t>
            </a:r>
            <a:r>
              <a:rPr lang="km-KH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ការរក្សាគុណភាពក្រដាសប្រាក់ចរាចរ</a:t>
            </a:r>
            <a:endParaRPr lang="en-US" sz="30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257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ការប្តូរក្រដាសប្រាក់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ថ្មី «</a:t>
            </a:r>
            <a:r>
              <a:rPr lang="ca-ES" sz="2400" dirty="0" smtClean="0">
                <a:solidFill>
                  <a:srgbClr val="891C25"/>
                </a:solidFill>
                <a:latin typeface="Khmer OS Battambang" pitchFamily="2" charset="0"/>
                <a:cs typeface="Khmer OS Battambang" pitchFamily="2" charset="0"/>
              </a:rPr>
              <a:t>ប្រាក់រៀល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»</a:t>
            </a:r>
            <a:endParaRPr lang="km-KH" sz="2400" dirty="0" smtClean="0">
              <a:latin typeface="Khmer OS Battambang" pitchFamily="2" charset="0"/>
              <a:cs typeface="Khmer OS Battambang" pitchFamily="2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ក្រដាស</a:t>
            </a:r>
            <a:r>
              <a:rPr lang="km-KH" sz="2400" dirty="0">
                <a:latin typeface="Khmer OS Battambang" pitchFamily="2" charset="0"/>
                <a:cs typeface="Khmer OS Battambang" pitchFamily="2" charset="0"/>
              </a:rPr>
              <a:t>ប្រាក់ចាស់ ទក់ រហែក</a:t>
            </a:r>
            <a:endParaRPr lang="km-KH" sz="2400" dirty="0">
              <a:latin typeface="Khmer OS Battambang" pitchFamily="2" charset="0"/>
              <a:cs typeface="Khmer OS Battambang" pitchFamily="2" charset="0"/>
              <a:sym typeface="Wingdings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  <a:sym typeface="Wingdings" pitchFamily="2" charset="2"/>
              </a:rPr>
              <a:t>ក្រដាសប្រាក់ភ្លើងឆេះ កណ្តៀរស៊ី កណ្តុរកាត់ (៧០%)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a-ES" sz="2400" spc="-200" dirty="0">
                <a:latin typeface="Khmer OS Battambang" pitchFamily="2" charset="0"/>
                <a:cs typeface="Khmer OS Battambang" pitchFamily="2" charset="0"/>
                <a:sym typeface="Wingdings" pitchFamily="2" charset="2"/>
              </a:rPr>
              <a:t>យុទ្ធនាការស្រលាញ់ប្រាក់</a:t>
            </a:r>
            <a:r>
              <a:rPr lang="ca-ES" sz="2400" spc="-200" dirty="0" smtClean="0">
                <a:latin typeface="Khmer OS Battambang" pitchFamily="2" charset="0"/>
                <a:cs typeface="Khmer OS Battambang" pitchFamily="2" charset="0"/>
                <a:sym typeface="Wingdings" pitchFamily="2" charset="2"/>
              </a:rPr>
              <a:t>រៀល</a:t>
            </a:r>
            <a:endParaRPr lang="km-KH" sz="2400" dirty="0" smtClean="0">
              <a:latin typeface="Khmer OS Battambang" pitchFamily="2" charset="0"/>
              <a:cs typeface="Khmer OS Battambang" pitchFamily="2" charset="0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មិនទទួលប្</a:t>
            </a:r>
            <a:r>
              <a:rPr lang="km-KH" sz="2400" dirty="0">
                <a:latin typeface="Khmer OS Battambang" pitchFamily="2" charset="0"/>
                <a:cs typeface="Khmer OS Battambang" pitchFamily="2" charset="0"/>
              </a:rPr>
              <a:t>តូរក្រដាស</a:t>
            </a:r>
            <a:r>
              <a:rPr lang="km-KH" sz="2400" dirty="0" smtClean="0">
                <a:solidFill>
                  <a:srgbClr val="891C25"/>
                </a:solidFill>
                <a:latin typeface="Khmer OS Battambang" pitchFamily="2" charset="0"/>
                <a:cs typeface="Khmer OS Battambang" pitchFamily="2" charset="0"/>
              </a:rPr>
              <a:t>ប្រាក់ដុល្លារអាមេរិក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ទេ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ក្រដាសប្រាក់ក្លែងក្លាយ </a:t>
            </a:r>
            <a:r>
              <a:rPr lang="km-KH" sz="2400" dirty="0" smtClean="0">
                <a:solidFill>
                  <a:srgbClr val="891C25"/>
                </a:solidFill>
                <a:latin typeface="Khmer OS Battambang" pitchFamily="2" charset="0"/>
                <a:cs typeface="Khmer OS Battambang" pitchFamily="2" charset="0"/>
              </a:rPr>
              <a:t>ត្រូវរឹបអូសដោយគ្មានសំណង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អ្វីទាំងអស់</a:t>
            </a:r>
            <a:endParaRPr lang="km-KH" sz="2400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90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a-ES" sz="32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ការផ្</a:t>
            </a:r>
            <a:r>
              <a:rPr lang="ca-ES" sz="3200" dirty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តល់</a:t>
            </a:r>
            <a:r>
              <a:rPr lang="km-KH" sz="32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សេវា</a:t>
            </a:r>
            <a:r>
              <a:rPr lang="ca-ES" sz="32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 </a:t>
            </a:r>
            <a:r>
              <a:rPr lang="km-KH" sz="32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ធនាគារកណ្តាល</a:t>
            </a:r>
            <a:br>
              <a:rPr lang="km-KH" sz="32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km-KH" sz="2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នាយកដ្ឋានបោះផ្សាយនិងឃ្លាំងបេឡា</a:t>
            </a:r>
            <a:endParaRPr lang="en-US" sz="32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400800" cy="685800"/>
          </a:xfrm>
        </p:spPr>
        <p:txBody>
          <a:bodyPr anchor="ctr">
            <a:normAutofit fontScale="92500" lnSpcReduction="10000"/>
          </a:bodyPr>
          <a:lstStyle/>
          <a:p>
            <a:r>
              <a:rPr lang="km-KH" sz="2000" dirty="0" smtClean="0">
                <a:solidFill>
                  <a:schemeClr val="tx2"/>
                </a:solidFill>
                <a:latin typeface="Khmer OS Battambang" pitchFamily="2" charset="0"/>
                <a:cs typeface="Khmer OS Battambang" pitchFamily="2" charset="0"/>
              </a:rPr>
              <a:t>សណ្ឋាគារ</a:t>
            </a:r>
            <a:r>
              <a:rPr lang="km-KH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Raffles Hotel Le Royal</a:t>
            </a:r>
          </a:p>
          <a:p>
            <a:r>
              <a:rPr lang="km-KH" sz="1800" dirty="0" smtClean="0">
                <a:solidFill>
                  <a:schemeClr val="tx2"/>
                </a:solidFill>
                <a:latin typeface="Khmer OS Battambang" pitchFamily="2" charset="0"/>
                <a:cs typeface="Khmer OS Battambang" pitchFamily="2" charset="0"/>
              </a:rPr>
              <a:t>ថ្ងៃទី០២ ខែតុលា ឆ្នាំ២០១៧</a:t>
            </a:r>
            <a:endParaRPr lang="en-US" sz="1800" dirty="0">
              <a:solidFill>
                <a:schemeClr val="tx2"/>
              </a:solidFill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CC0-666A-4314-8DB2-5564C85FB6E2}" type="slidenum">
              <a:rPr lang="en-US" smtClean="0"/>
              <a:t>2</a:t>
            </a:fld>
            <a:endParaRPr lang="en-US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1371600" y="34290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2800" dirty="0" smtClean="0">
                <a:solidFill>
                  <a:schemeClr val="tx2"/>
                </a:solidFill>
                <a:latin typeface="Khmer OS Battambang" pitchFamily="2" charset="0"/>
                <a:cs typeface="Khmer OS Battambang" pitchFamily="2" charset="0"/>
              </a:rPr>
              <a:t>លោក ឈឹម ច័ន្ទកុសល</a:t>
            </a:r>
            <a:endParaRPr lang="en-US" sz="2800" dirty="0" smtClean="0">
              <a:solidFill>
                <a:schemeClr val="tx2"/>
              </a:solidFill>
              <a:latin typeface="Khmer OS Battambang" pitchFamily="2" charset="0"/>
              <a:cs typeface="Khmer OS Battambang" pitchFamily="2" charset="0"/>
            </a:endParaRPr>
          </a:p>
          <a:p>
            <a:r>
              <a:rPr lang="km-KH" sz="1800" dirty="0" smtClean="0">
                <a:solidFill>
                  <a:schemeClr val="tx2"/>
                </a:solidFill>
                <a:latin typeface="Khmer OS Battambang" pitchFamily="2" charset="0"/>
                <a:cs typeface="Khmer OS Battambang" pitchFamily="2" charset="0"/>
              </a:rPr>
              <a:t>ប្រធាននាយកដ្ឋានបោះផ្សាយនិងឃ្លាំងបេឡា</a:t>
            </a:r>
            <a:endParaRPr lang="en-US" sz="1800" dirty="0">
              <a:solidFill>
                <a:schemeClr val="tx2"/>
              </a:solidFill>
              <a:latin typeface="Khmer OS Battambang" pitchFamily="2" charset="0"/>
              <a:cs typeface="Khmer OS Battamb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km-KH" sz="32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មាតិការ</a:t>
            </a:r>
            <a:endParaRPr lang="en-US" sz="32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754563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7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រចនាសម្ព័ន្ធនិងមុខងារភារកិច្ច</a:t>
            </a:r>
            <a:r>
              <a:rPr lang="en-US" dirty="0" smtClean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នា</a:t>
            </a:r>
            <a:r>
              <a:rPr lang="ca-ES" dirty="0" smtClean="0">
                <a:latin typeface="Khmer OS Battambang" pitchFamily="2" charset="0"/>
                <a:cs typeface="Khmer OS Battambang" pitchFamily="2" charset="0"/>
              </a:rPr>
              <a:t>.</a:t>
            </a: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បោះផ្សាយនិងឃ្លាំងបេឡា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AutoNum type="romanUcPeriod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សេវាបង់និងបើកសាច់ប្រាក់ជូនអតិថិជន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AutoNum type="romanUcPeriod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ការសម្របសម្រួលបែងចែកសាច់ប្រាក់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AutoNum type="romanUcPeriod"/>
            </a:pPr>
            <a:r>
              <a:rPr lang="km-KH" dirty="0" smtClean="0">
                <a:latin typeface="Khmer OS Battambang" pitchFamily="2" charset="0"/>
                <a:cs typeface="Khmer OS Battambang" pitchFamily="2" charset="0"/>
              </a:rPr>
              <a:t>ការរក្សាគុណភាពក្រដាសប្រាក់ចរាចរ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</a:t>
            </a:r>
            <a:r>
              <a:rPr lang="km-KH" sz="28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រចនាសម្ព័ន្ធនា</a:t>
            </a:r>
            <a:r>
              <a:rPr lang="ca-ES" sz="28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</a:t>
            </a:r>
            <a:r>
              <a:rPr lang="km-KH" sz="28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បោះផ្សាយនិងឃ្លាំងបេឡា</a:t>
            </a:r>
            <a:endParaRPr lang="en-US" sz="28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4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4000" y="1546439"/>
            <a:ext cx="6858000" cy="3482761"/>
            <a:chOff x="742863" y="-3849"/>
            <a:chExt cx="5212485" cy="1520865"/>
          </a:xfrm>
        </p:grpSpPr>
        <p:grpSp>
          <p:nvGrpSpPr>
            <p:cNvPr id="19" name="Group 18"/>
            <p:cNvGrpSpPr/>
            <p:nvPr/>
          </p:nvGrpSpPr>
          <p:grpSpPr>
            <a:xfrm>
              <a:off x="742863" y="-3849"/>
              <a:ext cx="5212485" cy="1520865"/>
              <a:chOff x="742863" y="-3849"/>
              <a:chExt cx="5212485" cy="1520865"/>
            </a:xfrm>
          </p:grpSpPr>
          <p:sp>
            <p:nvSpPr>
              <p:cNvPr id="25" name="Rounded Rectangle 24"/>
              <p:cNvSpPr>
                <a:spLocks noChangeArrowheads="1"/>
              </p:cNvSpPr>
              <p:nvPr/>
            </p:nvSpPr>
            <p:spPr bwMode="auto">
              <a:xfrm>
                <a:off x="742863" y="932032"/>
                <a:ext cx="2110740" cy="584984"/>
              </a:xfrm>
              <a:prstGeom prst="roundRect">
                <a:avLst>
                  <a:gd name="adj" fmla="val 16667"/>
                </a:avLst>
              </a:prstGeom>
              <a:blipFill>
                <a:blip r:embed="rId2"/>
                <a:tile tx="0" ty="0" sx="100000" sy="100000" flip="none" algn="tl"/>
              </a:blip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m-KH" sz="1400" dirty="0">
                    <a:solidFill>
                      <a:srgbClr val="891C25"/>
                    </a:solidFill>
                    <a:effectLst/>
                    <a:latin typeface="Calibri"/>
                    <a:ea typeface="Calibri"/>
                    <a:cs typeface="Khmer OS Muol Light"/>
                  </a:rPr>
                  <a:t>នាយកដ្ឋាន</a:t>
                </a:r>
                <a:endParaRPr lang="en-US" dirty="0">
                  <a:solidFill>
                    <a:srgbClr val="891C25"/>
                  </a:solidFill>
                  <a:effectLst/>
                  <a:latin typeface="Calibri"/>
                  <a:ea typeface="Calibri"/>
                  <a:cs typeface="DaunPenh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m-KH" sz="1400" dirty="0">
                    <a:solidFill>
                      <a:srgbClr val="891C25"/>
                    </a:solidFill>
                    <a:effectLst/>
                    <a:latin typeface="Calibri"/>
                    <a:ea typeface="Calibri"/>
                    <a:cs typeface="Khmer OS Muol Light"/>
                  </a:rPr>
                  <a:t>បោះផ្សាយនិងឃ្លាំងបេឡា</a:t>
                </a:r>
                <a:endParaRPr lang="en-US" dirty="0">
                  <a:solidFill>
                    <a:srgbClr val="891C25"/>
                  </a:solidFill>
                  <a:effectLst/>
                  <a:latin typeface="Calibri"/>
                  <a:ea typeface="Calibri"/>
                  <a:cs typeface="DaunPenh"/>
                </a:endParaRPr>
              </a:p>
            </p:txBody>
          </p:sp>
          <p:sp>
            <p:nvSpPr>
              <p:cNvPr id="26" name="Rounded Rectangle 25"/>
              <p:cNvSpPr>
                <a:spLocks noChangeArrowheads="1"/>
              </p:cNvSpPr>
              <p:nvPr/>
            </p:nvSpPr>
            <p:spPr bwMode="auto">
              <a:xfrm>
                <a:off x="3843338" y="938212"/>
                <a:ext cx="2112010" cy="564515"/>
              </a:xfrm>
              <a:prstGeom prst="roundRect">
                <a:avLst>
                  <a:gd name="adj" fmla="val 16667"/>
                </a:avLst>
              </a:prstGeom>
              <a:blipFill>
                <a:blip r:embed="rId2"/>
                <a:tile tx="0" ty="0" sx="100000" sy="100000" flip="none" algn="tl"/>
              </a:blip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m-KH" sz="1400" dirty="0">
                    <a:solidFill>
                      <a:srgbClr val="891C25"/>
                    </a:solidFill>
                    <a:effectLst/>
                    <a:latin typeface="Calibri"/>
                    <a:ea typeface="Calibri"/>
                    <a:cs typeface="Khmer OS Muol Light"/>
                  </a:rPr>
                  <a:t>នាយកដ្ឋានរោងពុម្ព</a:t>
                </a:r>
                <a:endParaRPr lang="en-US" dirty="0">
                  <a:solidFill>
                    <a:srgbClr val="891C25"/>
                  </a:solidFill>
                  <a:effectLst/>
                  <a:latin typeface="Calibri"/>
                  <a:ea typeface="Calibri"/>
                  <a:cs typeface="DaunPenh"/>
                </a:endParaRPr>
              </a:p>
            </p:txBody>
          </p:sp>
          <p:sp>
            <p:nvSpPr>
              <p:cNvPr id="27" name="Rounded Rectangle 26"/>
              <p:cNvSpPr>
                <a:spLocks noChangeArrowheads="1"/>
              </p:cNvSpPr>
              <p:nvPr/>
            </p:nvSpPr>
            <p:spPr bwMode="auto">
              <a:xfrm>
                <a:off x="2307072" y="-3849"/>
                <a:ext cx="1884045" cy="570865"/>
              </a:xfrm>
              <a:prstGeom prst="roundRect">
                <a:avLst>
                  <a:gd name="adj" fmla="val 16667"/>
                </a:avLst>
              </a:prstGeom>
              <a:blipFill>
                <a:blip r:embed="rId2"/>
                <a:tile tx="0" ty="0" sx="100000" sy="100000" flip="none" algn="tl"/>
              </a:blip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0" tIns="0" rIns="0" bIns="0" anchor="ctr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km-KH" sz="2400" dirty="0">
                    <a:solidFill>
                      <a:srgbClr val="891C25"/>
                    </a:solidFill>
                    <a:effectLst/>
                    <a:latin typeface="Calibri"/>
                    <a:ea typeface="Calibri"/>
                    <a:cs typeface="Khmer OS Muol Light"/>
                  </a:rPr>
                  <a:t>អគ្គបេឡា</a:t>
                </a:r>
                <a:endParaRPr lang="en-US" dirty="0">
                  <a:solidFill>
                    <a:srgbClr val="891C25"/>
                  </a:solidFill>
                  <a:effectLst/>
                  <a:latin typeface="Calibri"/>
                  <a:ea typeface="Calibri"/>
                  <a:cs typeface="DaunPenh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>
              <a:off x="1799011" y="704850"/>
              <a:ext cx="0" cy="2271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914900" y="709612"/>
              <a:ext cx="0" cy="22718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99011" y="709612"/>
              <a:ext cx="312655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8025" y="566737"/>
              <a:ext cx="0" cy="1371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72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</a:t>
            </a:r>
            <a:r>
              <a:rPr lang="km-KH" sz="28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</a:t>
            </a:r>
            <a:r>
              <a:rPr lang="km-KH" sz="2800" spc="-100" dirty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មុខងារភារកិច្ច</a:t>
            </a:r>
            <a:r>
              <a:rPr lang="km-KH" sz="2800" spc="-1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នា</a:t>
            </a:r>
            <a:r>
              <a:rPr lang="ca-ES" sz="2800" spc="-1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</a:t>
            </a:r>
            <a:r>
              <a:rPr lang="km-KH" sz="2800" spc="-1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បោះ</a:t>
            </a:r>
            <a:r>
              <a:rPr lang="km-KH" sz="2800" spc="-100" dirty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ផ្សាយ</a:t>
            </a:r>
            <a:r>
              <a:rPr lang="km-KH" sz="2800" dirty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និងឃ្លាំងបេឡា</a:t>
            </a:r>
            <a:endParaRPr lang="en-US" sz="2800" dirty="0">
              <a:solidFill>
                <a:srgbClr val="891C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1"/>
            <a:ext cx="8382000" cy="533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200" spc="-100" dirty="0" smtClean="0">
                <a:solidFill>
                  <a:srgbClr val="891C25"/>
                </a:solidFill>
                <a:latin typeface="Khmer OS Battambang" pitchFamily="2" charset="0"/>
                <a:cs typeface="Khmer OS Battambang" pitchFamily="2" charset="0"/>
              </a:rPr>
              <a:t>ធានាសុវត្ថិភាព</a:t>
            </a:r>
            <a:r>
              <a:rPr lang="km-KH" sz="2200" spc="-100" dirty="0" smtClean="0">
                <a:latin typeface="Khmer OS Battambang" pitchFamily="2" charset="0"/>
                <a:cs typeface="Khmer OS Battambang" pitchFamily="2" charset="0"/>
              </a:rPr>
              <a:t>ដោយផ្ទាល់ចំពោះឃ្លាំងសន្និធិនៃធនប័ត្រត្រៀមបម្រុង ឃ្លាំងសន្និធិ</a:t>
            </a:r>
            <a:r>
              <a:rPr lang="km-KH" sz="2200" dirty="0" smtClean="0">
                <a:latin typeface="Khmer OS Battambang" pitchFamily="2" charset="0"/>
                <a:cs typeface="Khmer OS Battambang" pitchFamily="2" charset="0"/>
              </a:rPr>
              <a:t>នៃធនប័ត្រសំរាប់ចរាចរ និងចំពោះបេឡារូបិយវត្ថុជាតិ រូបិយប័ណ្ណ និងលោហធាតុត្បូងថ្មមានតម្លៃផ្សេងៗទៀត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200" dirty="0" smtClean="0">
                <a:solidFill>
                  <a:srgbClr val="891C25"/>
                </a:solidFill>
                <a:latin typeface="Khmer OS Battambang" pitchFamily="2" charset="0"/>
                <a:cs typeface="Khmer OS Battambang" pitchFamily="2" charset="0"/>
              </a:rPr>
              <a:t>សិក្សា និងលើកផែនការ</a:t>
            </a:r>
            <a:r>
              <a:rPr lang="km-KH" sz="2200" dirty="0" smtClean="0">
                <a:latin typeface="Khmer OS Battambang" pitchFamily="2" charset="0"/>
                <a:cs typeface="Khmer OS Battambang" pitchFamily="2" charset="0"/>
              </a:rPr>
              <a:t>បោះពុម្ពធនប័ត្រ ឬចាក់ពុម្ពកាសប្រាក់ និងកាសមាស ទៅតាមតម្រូវការចាំបាច់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200" dirty="0" smtClean="0">
                <a:solidFill>
                  <a:srgbClr val="891C25"/>
                </a:solidFill>
                <a:latin typeface="Khmer OS Battambang" pitchFamily="2" charset="0"/>
                <a:cs typeface="Khmer OS Battambang" pitchFamily="2" charset="0"/>
              </a:rPr>
              <a:t>ចាត់វិធានការសម្របសម្រួលបែងចែក</a:t>
            </a:r>
            <a:r>
              <a:rPr lang="km-KH" sz="2200" dirty="0" smtClean="0">
                <a:latin typeface="Khmer OS Battambang" pitchFamily="2" charset="0"/>
                <a:cs typeface="Khmer OS Battambang" pitchFamily="2" charset="0"/>
              </a:rPr>
              <a:t> និងប្រុងប្រយ័ត្នចំពោះសាច់ប្រាក់នៅក្នុងឃ្លាំងនិងបេឡា នៃសាខាធនាគារជាតិខេត្ត-ក្រុង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200" dirty="0" smtClean="0">
                <a:solidFill>
                  <a:srgbClr val="891C25"/>
                </a:solidFill>
                <a:latin typeface="Khmer OS Battambang" pitchFamily="2" charset="0"/>
                <a:cs typeface="Khmer OS Battambang" pitchFamily="2" charset="0"/>
              </a:rPr>
              <a:t>អនុវត្តផ្ទាល់ក្នុងចលនាសាច់ប្រាក់</a:t>
            </a:r>
            <a:r>
              <a:rPr lang="en-US" sz="2200" dirty="0" smtClean="0">
                <a:latin typeface="Khmer OS Battambang" pitchFamily="2" charset="0"/>
                <a:cs typeface="Khmer OS Battambang" pitchFamily="2" charset="0"/>
              </a:rPr>
              <a:t>:</a:t>
            </a:r>
            <a:r>
              <a:rPr lang="km-KH" sz="2200" dirty="0" smtClean="0">
                <a:latin typeface="Khmer OS Battambang" pitchFamily="2" charset="0"/>
                <a:cs typeface="Khmer OS Battambang" pitchFamily="2" charset="0"/>
              </a:rPr>
              <a:t> បញ្ចូល-បញ្ចេញពីឃ្លាំង ចំណូល-ចំណាយប្រចាំថ្ងៃ ស្រាល់ជ្រើសយកក្រដាសប្រាក់ចាស់រហែកបំផ្លាញចោល និងជំនួសដោយក្រដាសប្រាក់ថ្មី</a:t>
            </a:r>
            <a:endParaRPr lang="en-US" sz="2200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5CC0-666A-4314-8DB2-5564C85FB6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a-ES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II</a:t>
            </a:r>
            <a:r>
              <a:rPr lang="km-KH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សេវាបង់និងបើកសាច់ប្រាក់ជូនអតិថិជន</a:t>
            </a:r>
            <a:endParaRPr lang="en-US" sz="30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បញ្ជរបេឡា នៅស្នាក់ការកណ្តាល និង១៩សាខា</a:t>
            </a:r>
            <a:r>
              <a:rPr lang="km-KH" sz="2400" dirty="0">
                <a:latin typeface="Khmer OS Battambang" pitchFamily="2" charset="0"/>
                <a:cs typeface="Khmer OS Battambang" pitchFamily="2" charset="0"/>
              </a:rPr>
              <a:t>ធនាគារជាតិនៃកម្ពុ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ជារាជធានី-ខេត្ត</a:t>
            </a:r>
          </a:p>
          <a:p>
            <a:pPr>
              <a:lnSpc>
                <a:spcPct val="150000"/>
              </a:lnSpc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ចាប់ពីម៉ោង ៧.៣០នាទីព្រឹក រហូតដល់ម៉ោង ៣.០០នាទីរសៀល</a:t>
            </a:r>
          </a:p>
          <a:p>
            <a:pPr>
              <a:lnSpc>
                <a:spcPct val="150000"/>
              </a:lnSpc>
            </a:pPr>
            <a:r>
              <a:rPr lang="km-KH" sz="2400" spc="100" dirty="0" smtClean="0">
                <a:latin typeface="Khmer OS Battambang" pitchFamily="2" charset="0"/>
                <a:cs typeface="Khmer OS Battambang" pitchFamily="2" charset="0"/>
              </a:rPr>
              <a:t>ការិ.បេឡា ការិ.រាប់-ស្រាល់ជ្រើស ការិ.គណនេយ្យជំនួយបេឡា</a:t>
            </a:r>
            <a:r>
              <a:rPr lang="en-US" sz="2400" spc="100" dirty="0" smtClean="0">
                <a:latin typeface="Khmer OS Battambang" pitchFamily="2" charset="0"/>
                <a:cs typeface="Khmer OS Battambang" pitchFamily="2" charset="0"/>
              </a:rPr>
              <a:t> (</a:t>
            </a:r>
            <a:r>
              <a:rPr lang="km-KH" sz="2400" spc="100" dirty="0" smtClean="0">
                <a:latin typeface="Khmer OS Battambang" pitchFamily="2" charset="0"/>
                <a:cs typeface="Khmer OS Battambang" pitchFamily="2" charset="0"/>
              </a:rPr>
              <a:t>ស្នាក់ការកណ្តាល)</a:t>
            </a:r>
            <a:endParaRPr lang="en-US" sz="2400" spc="100" dirty="0" smtClean="0">
              <a:latin typeface="Khmer OS Battambang" pitchFamily="2" charset="0"/>
              <a:cs typeface="Khmer OS Battambang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កា</a:t>
            </a:r>
            <a:r>
              <a:rPr lang="km-KH" sz="2400" dirty="0">
                <a:latin typeface="Khmer OS Battambang" pitchFamily="2" charset="0"/>
                <a:cs typeface="Khmer OS Battambang" pitchFamily="2" charset="0"/>
              </a:rPr>
              <a:t>រិ.រូបិយ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វត្ថុ (សាខាធនាគារជាតិនៃកម្ពុជា)</a:t>
            </a:r>
            <a:endParaRPr lang="ca-ES" sz="2400" dirty="0">
              <a:latin typeface="Khmer OS Battambang" pitchFamily="2" charset="0"/>
              <a:cs typeface="Khmer OS Battambang" pitchFamily="2" charset="0"/>
            </a:endParaRPr>
          </a:p>
          <a:p>
            <a:pPr>
              <a:lnSpc>
                <a:spcPct val="150000"/>
              </a:lnSpc>
            </a:pPr>
            <a:r>
              <a:rPr lang="ca-ES" sz="2400" dirty="0">
                <a:latin typeface="Khmer OS Battambang" pitchFamily="2" charset="0"/>
                <a:cs typeface="Khmer OS Battambang" pitchFamily="2" charset="0"/>
              </a:rPr>
              <a:t>អតិថិជនរបស់ធនាគារជាតិនៃកម្ពុជា៖ ស្ថាប័ននិងអង្គភាពរបស់រដ្ឋគ្រឹះស្ថានធនាគារនិងហិរញ្ញវត្ថុ និង អាជីវករប្តូ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រប្រាក់</a:t>
            </a:r>
            <a:endParaRPr lang="ca-ES" sz="2400" dirty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II</a:t>
            </a:r>
            <a:r>
              <a:rPr lang="km-KH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សេវាបង់និងបើកសាច់ប្រាក់ជូនអតិថិជន</a:t>
            </a:r>
            <a:endParaRPr lang="en-US" sz="30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475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អនុវត្តការងារបើក</a:t>
            </a:r>
            <a:r>
              <a:rPr lang="km-KH" sz="2400" dirty="0">
                <a:latin typeface="Khmer OS Battambang" pitchFamily="2" charset="0"/>
                <a:cs typeface="Khmer OS Battambang" pitchFamily="2" charset="0"/>
              </a:rPr>
              <a:t>សាច់ប្រាក់តាមច្រកចេញចូលតែ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មួយ</a:t>
            </a:r>
            <a:r>
              <a:rPr lang="ca-ES" sz="2400" dirty="0" smtClean="0">
                <a:latin typeface="Khmer OS Battambang" pitchFamily="2" charset="0"/>
                <a:cs typeface="Khmer OS Battambang" pitchFamily="2" charset="0"/>
              </a:rPr>
              <a:t>៖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នៅថ្ងៃទី០១ ខែតុលា ឆ្នាំ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២០១៥៖ ផ្ទេរ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ពីនា.ប្រតិបត្តិការ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មកនា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.បោះផ្សាយនិងឃ្លាំង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បេឡា</a:t>
            </a:r>
            <a:r>
              <a:rPr lang="ca-ES" sz="2000" dirty="0" smtClean="0">
                <a:latin typeface="Khmer OS Battambang" pitchFamily="2" charset="0"/>
                <a:cs typeface="Khmer OS Battambang" pitchFamily="2" charset="0"/>
              </a:rPr>
              <a:t>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(</a:t>
            </a:r>
            <a:r>
              <a:rPr lang="ca-ES" sz="2000" dirty="0" smtClean="0">
                <a:latin typeface="Khmer OS Battambang" pitchFamily="2" charset="0"/>
                <a:cs typeface="Khmer OS Battambang" pitchFamily="2" charset="0"/>
              </a:rPr>
              <a:t>ស្នា</a:t>
            </a:r>
            <a:r>
              <a:rPr lang="ca-ES" sz="2000" dirty="0">
                <a:latin typeface="Khmer OS Battambang" pitchFamily="2" charset="0"/>
                <a:cs typeface="Khmer OS Battambang" pitchFamily="2" charset="0"/>
              </a:rPr>
              <a:t>ក់ការកណ្តា</a:t>
            </a:r>
            <a:r>
              <a:rPr lang="ca-ES" sz="2000" dirty="0" smtClean="0">
                <a:latin typeface="Khmer OS Battambang" pitchFamily="2" charset="0"/>
                <a:cs typeface="Khmer OS Battambang" pitchFamily="2" charset="0"/>
              </a:rPr>
              <a:t>ល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នៅថ្ងៃទី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០៣ ខែកក្កដា 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ឆ្នាំ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២០១៧៖ ផ្ទេរពីការិ.</a:t>
            </a:r>
            <a:r>
              <a:rPr lang="km-KH" sz="2000" dirty="0">
                <a:latin typeface="Khmer OS Battambang" pitchFamily="2" charset="0"/>
                <a:cs typeface="Khmer OS Battambang" pitchFamily="2" charset="0"/>
              </a:rPr>
              <a:t>ប្រតិបត្តិការ 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មកការិ.រូបិយវត្ថុ (</a:t>
            </a:r>
            <a:r>
              <a:rPr lang="ca-ES" sz="2000" dirty="0">
                <a:latin typeface="Khmer OS Battambang" pitchFamily="2" charset="0"/>
                <a:cs typeface="Khmer OS Battambang" pitchFamily="2" charset="0"/>
              </a:rPr>
              <a:t>សាខាធនាគារជាតិ</a:t>
            </a:r>
            <a:r>
              <a:rPr lang="km-KH" sz="2000" dirty="0" smtClean="0">
                <a:latin typeface="Khmer OS Battambang" pitchFamily="2" charset="0"/>
                <a:cs typeface="Khmer OS Battambang" pitchFamily="2" charset="0"/>
              </a:rPr>
              <a:t>)</a:t>
            </a:r>
            <a:endParaRPr lang="ca-ES" sz="2000" dirty="0" smtClean="0">
              <a:latin typeface="Khmer OS Battambang" pitchFamily="2" charset="0"/>
              <a:cs typeface="Khmer OS Battambang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ចំនួនប្រតិបត្តិការបង់និងបើកសាច់ប្រាក់ ជាមធ្យមក្នុង</a:t>
            </a:r>
            <a:r>
              <a:rPr lang="km-KH" sz="2400" dirty="0">
                <a:latin typeface="Khmer OS Battambang" pitchFamily="2" charset="0"/>
                <a:cs typeface="Khmer OS Battambang" pitchFamily="2" charset="0"/>
              </a:rPr>
              <a:t>០១ថ្ងៃ នៅស្នាក់ការកណ្តា</a:t>
            </a:r>
            <a:r>
              <a:rPr lang="km-KH" sz="2400" dirty="0" smtClean="0">
                <a:latin typeface="Khmer OS Battambang" pitchFamily="2" charset="0"/>
                <a:cs typeface="Khmer OS Battambang" pitchFamily="2" charset="0"/>
              </a:rPr>
              <a:t>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km-KH" sz="2400" dirty="0" smtClean="0">
              <a:latin typeface="Khmer OS Battambang" pitchFamily="2" charset="0"/>
              <a:cs typeface="Khmer OS Battambang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059167"/>
              </p:ext>
            </p:extLst>
          </p:nvPr>
        </p:nvGraphicFramePr>
        <p:xfrm>
          <a:off x="1447800" y="4419600"/>
          <a:ext cx="7391400" cy="1960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Worksheet" r:id="rId4" imgW="3305057" imgH="876203" progId="Excel.Sheet.12">
                  <p:embed/>
                </p:oleObj>
              </mc:Choice>
              <mc:Fallback>
                <p:oleObj name="Worksheet" r:id="rId4" imgW="3305057" imgH="8762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4419600"/>
                        <a:ext cx="7391400" cy="196055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84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1"/>
            <a:ext cx="9220200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t="6513" r="3244" b="24017"/>
          <a:stretch/>
        </p:blipFill>
        <p:spPr bwMode="auto">
          <a:xfrm rot="21305989">
            <a:off x="-228814" y="960448"/>
            <a:ext cx="2196701" cy="1233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III</a:t>
            </a:r>
            <a:r>
              <a:rPr lang="km-KH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ការសម្របសម្រួលបែងចែកសាច់ប្រាក់</a:t>
            </a:r>
            <a:endParaRPr lang="en-US" sz="30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31903" y="807493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km-KH" sz="2400" u="dotted" dirty="0" smtClean="0">
                <a:latin typeface="Khmer OS Battambang" pitchFamily="2" charset="0"/>
                <a:cs typeface="Khmer OS Battambang" pitchFamily="2" charset="0"/>
              </a:rPr>
              <a:t>ស្នាក់ការកណ្តាល (នា.បោះផ្សាយនិងឃ្លាំងបេឡា) ផ្គត់ផ្គង់សាច់ប្រាក់ ទៅសាខាធនាគារជាតិទាំង១៩</a:t>
            </a:r>
          </a:p>
        </p:txBody>
      </p:sp>
      <p:cxnSp>
        <p:nvCxnSpPr>
          <p:cNvPr id="97" name="Curved Connector 96"/>
          <p:cNvCxnSpPr/>
          <p:nvPr/>
        </p:nvCxnSpPr>
        <p:spPr>
          <a:xfrm rot="16200000" flipH="1">
            <a:off x="-246366" y="3563634"/>
            <a:ext cx="3377236" cy="620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>
            <a:off x="1131902" y="2185368"/>
            <a:ext cx="6411898" cy="862632"/>
          </a:xfrm>
          <a:prstGeom prst="curvedConnector3">
            <a:avLst>
              <a:gd name="adj1" fmla="val 8682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/>
          <p:nvPr/>
        </p:nvCxnSpPr>
        <p:spPr>
          <a:xfrm>
            <a:off x="1131904" y="2185366"/>
            <a:ext cx="3821098" cy="3682034"/>
          </a:xfrm>
          <a:prstGeom prst="curvedConnector3">
            <a:avLst>
              <a:gd name="adj1" fmla="val 5357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/>
          <p:nvPr/>
        </p:nvCxnSpPr>
        <p:spPr>
          <a:xfrm>
            <a:off x="1131903" y="2185367"/>
            <a:ext cx="5497497" cy="3377233"/>
          </a:xfrm>
          <a:prstGeom prst="curvedConnector3">
            <a:avLst>
              <a:gd name="adj1" fmla="val 6266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III</a:t>
            </a:r>
            <a:r>
              <a:rPr lang="km-KH" sz="3000" dirty="0" smtClean="0">
                <a:solidFill>
                  <a:srgbClr val="891C25"/>
                </a:solidFill>
                <a:latin typeface="Khmer OS Muol Light" pitchFamily="2" charset="0"/>
                <a:cs typeface="Khmer OS Muol Light" pitchFamily="2" charset="0"/>
              </a:rPr>
              <a:t>. ការសម្របសម្រួលបែងចែកសាច់ប្រាក់</a:t>
            </a:r>
            <a:endParaRPr lang="en-US" sz="3000" dirty="0">
              <a:solidFill>
                <a:srgbClr val="891C25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m-KH" sz="2400" spc="-100" dirty="0" smtClean="0">
                <a:latin typeface="Khmer OS Battambang" pitchFamily="2" charset="0"/>
                <a:cs typeface="Khmer OS Battambang" pitchFamily="2" charset="0"/>
              </a:rPr>
              <a:t>ក្រដាសប្រាក់ចាស់ ទក់ រហែក ដែលបានរាប់ស្រាល់ជ្រើស (</a:t>
            </a:r>
            <a:r>
              <a:rPr lang="ca-ES" sz="2400" spc="-100" dirty="0" smtClean="0">
                <a:latin typeface="Khmer OS Battambang" pitchFamily="2" charset="0"/>
                <a:cs typeface="Khmer OS Battambang" pitchFamily="2" charset="0"/>
              </a:rPr>
              <a:t>ជា</a:t>
            </a:r>
            <a:r>
              <a:rPr lang="km-KH" sz="2400" spc="-100" dirty="0" smtClean="0">
                <a:latin typeface="Khmer OS Battambang" pitchFamily="2" charset="0"/>
                <a:cs typeface="Khmer OS Battambang" pitchFamily="2" charset="0"/>
              </a:rPr>
              <a:t>លំហូរទឹកប្រាក់ក្នុងឆ្នាំ)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9A705CC0-666A-4314-8DB2-5564C85FB6E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03790"/>
              </p:ext>
            </p:extLst>
          </p:nvPr>
        </p:nvGraphicFramePr>
        <p:xfrm>
          <a:off x="685800" y="2209800"/>
          <a:ext cx="8001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94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714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1_Custom Design</vt:lpstr>
      <vt:lpstr>Worksheet</vt:lpstr>
      <vt:lpstr>PowerPoint Presentation</vt:lpstr>
      <vt:lpstr>ការផ្តល់សេវា ធនាគារកណ្តាល នាយកដ្ឋានបោះផ្សាយនិងឃ្លាំងបេឡា</vt:lpstr>
      <vt:lpstr>មាតិការ</vt:lpstr>
      <vt:lpstr>I. រចនាសម្ព័ន្ធនា.បោះផ្សាយនិងឃ្លាំងបេឡា</vt:lpstr>
      <vt:lpstr>I. មុខងារភារកិច្ចនា.បោះផ្សាយនិងឃ្លាំងបេឡា</vt:lpstr>
      <vt:lpstr>II. សេវាបង់និងបើកសាច់ប្រាក់ជូនអតិថិជន</vt:lpstr>
      <vt:lpstr>II. សេវាបង់និងបើកសាច់ប្រាក់ជូនអតិថិជន</vt:lpstr>
      <vt:lpstr>III. ការសម្របសម្រួលបែងចែកសាច់ប្រាក់</vt:lpstr>
      <vt:lpstr>III. ការសម្របសម្រួលបែងចែកសាច់ប្រាក់</vt:lpstr>
      <vt:lpstr>III. ការសម្របសម្រួលបែងចែកសាច់ប្រាក់</vt:lpstr>
      <vt:lpstr>IV. ការរក្សាគុណភាពក្រដាសប្រាក់ចរាចរ</vt:lpstr>
      <vt:lpstr>IV. ការរក្សាគុណភាពក្រដាសប្រាក់ចរាចរ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127</cp:revision>
  <cp:lastPrinted>2017-09-29T06:36:09Z</cp:lastPrinted>
  <dcterms:created xsi:type="dcterms:W3CDTF">2016-05-25T07:46:23Z</dcterms:created>
  <dcterms:modified xsi:type="dcterms:W3CDTF">2017-09-29T06:36:20Z</dcterms:modified>
</cp:coreProperties>
</file>